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2"/>
  </p:notesMasterIdLst>
  <p:handoutMasterIdLst>
    <p:handoutMasterId r:id="rId13"/>
  </p:handoutMasterIdLst>
  <p:sldIdLst>
    <p:sldId id="391" r:id="rId2"/>
    <p:sldId id="392" r:id="rId3"/>
    <p:sldId id="398" r:id="rId4"/>
    <p:sldId id="394" r:id="rId5"/>
    <p:sldId id="395" r:id="rId6"/>
    <p:sldId id="396" r:id="rId7"/>
    <p:sldId id="397" r:id="rId8"/>
    <p:sldId id="399" r:id="rId9"/>
    <p:sldId id="400" r:id="rId10"/>
    <p:sldId id="401" r:id="rId11"/>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Wingdings" charset="2"/>
        <a:ea typeface="+mn-ea"/>
        <a:cs typeface="+mn-cs"/>
      </a:defRPr>
    </a:lvl1pPr>
    <a:lvl2pPr marL="457200" algn="l" rtl="0" fontAlgn="base">
      <a:spcBef>
        <a:spcPct val="0"/>
      </a:spcBef>
      <a:spcAft>
        <a:spcPct val="0"/>
      </a:spcAft>
      <a:defRPr sz="2400" kern="1200">
        <a:solidFill>
          <a:schemeClr val="tx1"/>
        </a:solidFill>
        <a:latin typeface="Wingdings" charset="2"/>
        <a:ea typeface="+mn-ea"/>
        <a:cs typeface="+mn-cs"/>
      </a:defRPr>
    </a:lvl2pPr>
    <a:lvl3pPr marL="914400" algn="l" rtl="0" fontAlgn="base">
      <a:spcBef>
        <a:spcPct val="0"/>
      </a:spcBef>
      <a:spcAft>
        <a:spcPct val="0"/>
      </a:spcAft>
      <a:defRPr sz="2400" kern="1200">
        <a:solidFill>
          <a:schemeClr val="tx1"/>
        </a:solidFill>
        <a:latin typeface="Wingdings" charset="2"/>
        <a:ea typeface="+mn-ea"/>
        <a:cs typeface="+mn-cs"/>
      </a:defRPr>
    </a:lvl3pPr>
    <a:lvl4pPr marL="1371600" algn="l" rtl="0" fontAlgn="base">
      <a:spcBef>
        <a:spcPct val="0"/>
      </a:spcBef>
      <a:spcAft>
        <a:spcPct val="0"/>
      </a:spcAft>
      <a:defRPr sz="2400" kern="1200">
        <a:solidFill>
          <a:schemeClr val="tx1"/>
        </a:solidFill>
        <a:latin typeface="Wingdings" charset="2"/>
        <a:ea typeface="+mn-ea"/>
        <a:cs typeface="+mn-cs"/>
      </a:defRPr>
    </a:lvl4pPr>
    <a:lvl5pPr marL="1828800" algn="l" rtl="0" fontAlgn="base">
      <a:spcBef>
        <a:spcPct val="0"/>
      </a:spcBef>
      <a:spcAft>
        <a:spcPct val="0"/>
      </a:spcAft>
      <a:defRPr sz="2400" kern="1200">
        <a:solidFill>
          <a:schemeClr val="tx1"/>
        </a:solidFill>
        <a:latin typeface="Wingdings" charset="2"/>
        <a:ea typeface="+mn-ea"/>
        <a:cs typeface="+mn-cs"/>
      </a:defRPr>
    </a:lvl5pPr>
    <a:lvl6pPr marL="2286000" algn="l" defTabSz="457200" rtl="0" eaLnBrk="1" latinLnBrk="0" hangingPunct="1">
      <a:defRPr sz="2400" kern="1200">
        <a:solidFill>
          <a:schemeClr val="tx1"/>
        </a:solidFill>
        <a:latin typeface="Wingdings" charset="2"/>
        <a:ea typeface="+mn-ea"/>
        <a:cs typeface="+mn-cs"/>
      </a:defRPr>
    </a:lvl6pPr>
    <a:lvl7pPr marL="2743200" algn="l" defTabSz="457200" rtl="0" eaLnBrk="1" latinLnBrk="0" hangingPunct="1">
      <a:defRPr sz="2400" kern="1200">
        <a:solidFill>
          <a:schemeClr val="tx1"/>
        </a:solidFill>
        <a:latin typeface="Wingdings" charset="2"/>
        <a:ea typeface="+mn-ea"/>
        <a:cs typeface="+mn-cs"/>
      </a:defRPr>
    </a:lvl7pPr>
    <a:lvl8pPr marL="3200400" algn="l" defTabSz="457200" rtl="0" eaLnBrk="1" latinLnBrk="0" hangingPunct="1">
      <a:defRPr sz="2400" kern="1200">
        <a:solidFill>
          <a:schemeClr val="tx1"/>
        </a:solidFill>
        <a:latin typeface="Wingdings" charset="2"/>
        <a:ea typeface="+mn-ea"/>
        <a:cs typeface="+mn-cs"/>
      </a:defRPr>
    </a:lvl8pPr>
    <a:lvl9pPr marL="3657600" algn="l" defTabSz="457200" rtl="0" eaLnBrk="1" latinLnBrk="0" hangingPunct="1">
      <a:defRPr sz="2400" kern="1200">
        <a:solidFill>
          <a:schemeClr val="tx1"/>
        </a:solidFill>
        <a:latin typeface="Wingdings" charset="2"/>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89EC"/>
    <a:srgbClr val="000000"/>
    <a:srgbClr val="7E7E7E"/>
    <a:srgbClr val="107CD6"/>
    <a:srgbClr val="00267F"/>
    <a:srgbClr val="003399"/>
    <a:srgbClr val="1F5394"/>
    <a:srgbClr val="969696"/>
    <a:srgbClr val="FF000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37" autoAdjust="0"/>
  </p:normalViewPr>
  <p:slideViewPr>
    <p:cSldViewPr showGuides="1">
      <p:cViewPr varScale="1">
        <p:scale>
          <a:sx n="84" d="100"/>
          <a:sy n="84" d="100"/>
        </p:scale>
        <p:origin x="-57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83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83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83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4D12674-66C6-0C4B-A6D3-369200582921}" type="slidenum">
              <a:rPr lang="en-GB"/>
              <a:pPr/>
              <a:t>‹#›</a:t>
            </a:fld>
            <a:endParaRPr lang="en-GB"/>
          </a:p>
        </p:txBody>
      </p:sp>
    </p:spTree>
    <p:extLst>
      <p:ext uri="{BB962C8B-B14F-4D97-AF65-F5344CB8AC3E}">
        <p14:creationId xmlns:p14="http://schemas.microsoft.com/office/powerpoint/2010/main" val="18992145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atin typeface="Times New Roman" charset="0"/>
              </a:defRPr>
            </a:lvl1pPr>
          </a:lstStyle>
          <a:p>
            <a:endParaRPr lang="en-US"/>
          </a:p>
        </p:txBody>
      </p:sp>
      <p:sp>
        <p:nvSpPr>
          <p:cNvPr id="348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atin typeface="Times New Roman" charset="0"/>
              </a:defRPr>
            </a:lvl1pPr>
          </a:lstStyle>
          <a:p>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48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atin typeface="Times New Roman" charset="0"/>
              </a:defRPr>
            </a:lvl1pPr>
          </a:lstStyle>
          <a:p>
            <a:endParaRPr lang="en-US"/>
          </a:p>
        </p:txBody>
      </p:sp>
      <p:sp>
        <p:nvSpPr>
          <p:cNvPr id="348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atin typeface="Times New Roman" charset="0"/>
              </a:defRPr>
            </a:lvl1pPr>
          </a:lstStyle>
          <a:p>
            <a:fld id="{29D26FFD-3689-1541-964D-4748822E7527}" type="slidenum">
              <a:rPr lang="en-GB"/>
              <a:pPr/>
              <a:t>‹#›</a:t>
            </a:fld>
            <a:endParaRPr lang="en-GB"/>
          </a:p>
        </p:txBody>
      </p:sp>
    </p:spTree>
    <p:extLst>
      <p:ext uri="{BB962C8B-B14F-4D97-AF65-F5344CB8AC3E}">
        <p14:creationId xmlns:p14="http://schemas.microsoft.com/office/powerpoint/2010/main" val="7445602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pic>
        <p:nvPicPr>
          <p:cNvPr id="4" name="Picture 1038"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011863" y="381000"/>
            <a:ext cx="2771775" cy="1103313"/>
          </a:xfrm>
          <a:prstGeom prst="rect">
            <a:avLst/>
          </a:prstGeom>
          <a:noFill/>
          <a:ln w="9525">
            <a:noFill/>
            <a:miter lim="800000"/>
            <a:headEnd/>
            <a:tailEnd/>
          </a:ln>
        </p:spPr>
      </p:pic>
      <p:sp>
        <p:nvSpPr>
          <p:cNvPr id="10242" name="Rectangle 1026"/>
          <p:cNvSpPr>
            <a:spLocks noGrp="1" noChangeArrowheads="1"/>
          </p:cNvSpPr>
          <p:nvPr>
            <p:ph type="ctrTitle"/>
          </p:nvPr>
        </p:nvSpPr>
        <p:spPr>
          <a:xfrm>
            <a:off x="228600" y="1700213"/>
            <a:ext cx="8686800" cy="2160587"/>
          </a:xfrm>
        </p:spPr>
        <p:txBody>
          <a:bodyPr lIns="91440"/>
          <a:lstStyle>
            <a:lvl1pPr>
              <a:defRPr sz="48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228600" y="3933825"/>
            <a:ext cx="8686800" cy="1752600"/>
          </a:xfrm>
        </p:spPr>
        <p:txBody>
          <a:bodyPr lIns="91440"/>
          <a:lstStyle>
            <a:lvl1pPr marL="0" indent="0">
              <a:buFontTx/>
              <a:buNone/>
              <a:defRPr sz="2400">
                <a:solidFill>
                  <a:schemeClr val="accent1"/>
                </a:solidFill>
              </a:defRPr>
            </a:lvl1pPr>
          </a:lstStyle>
          <a:p>
            <a:r>
              <a:rPr lang="en-GB" smtClean="0"/>
              <a:t>Click to edit Master subtitle style</a:t>
            </a:r>
            <a:endParaRPr lang="en-GB" dirty="0"/>
          </a:p>
        </p:txBody>
      </p:sp>
      <p:sp>
        <p:nvSpPr>
          <p:cNvPr id="5" name="Rectangle 1030"/>
          <p:cNvSpPr>
            <a:spLocks noGrp="1" noChangeArrowheads="1"/>
          </p:cNvSpPr>
          <p:nvPr>
            <p:ph type="sldNum" sz="quarter" idx="10"/>
          </p:nvPr>
        </p:nvSpPr>
        <p:spPr>
          <a:xfrm>
            <a:off x="6781800" y="6324600"/>
            <a:ext cx="2133600" cy="304800"/>
          </a:xfrm>
        </p:spPr>
        <p:txBody>
          <a:bodyPr rIns="91440"/>
          <a:lstStyle>
            <a:lvl1pPr>
              <a:defRPr>
                <a:solidFill>
                  <a:schemeClr val="bg1"/>
                </a:solidFill>
                <a:latin typeface="Georgia"/>
                <a:cs typeface="Georgia"/>
              </a:defRPr>
            </a:lvl1pPr>
          </a:lstStyle>
          <a:p>
            <a:fld id="{03AC6681-E0FD-2C4C-B392-04A572FD2A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4C4D5B45-448B-3341-A05A-AD3164AB99AF}" type="datetime1">
              <a:rPr lang="en-GB" smtClean="0"/>
              <a:t>19/02/2013</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665E69C-4337-904A-A470-9075A009664B}"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15888"/>
            <a:ext cx="2178050" cy="534035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107950" y="115888"/>
            <a:ext cx="6381750" cy="534035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DA2B3685-4557-4B4F-8876-750E4F157086}" type="datetime1">
              <a:rPr lang="en-GB" smtClean="0"/>
              <a:t>19/02/2013</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AFADE98-4410-B34F-971B-63BD066ADEDB}"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81000" y="1341438"/>
            <a:ext cx="8382000" cy="4830762"/>
          </a:xfrm>
        </p:spPr>
        <p:txBody>
          <a:bodyPr/>
          <a:lstStyle/>
          <a:p>
            <a:pPr lvl="0"/>
            <a:r>
              <a:rPr lang="en-GB" noProof="0" smtClean="0"/>
              <a:t>Click icon to add table</a:t>
            </a:r>
            <a:endParaRPr lang="en-US" noProof="0" smtClean="0"/>
          </a:p>
        </p:txBody>
      </p:sp>
      <p:sp>
        <p:nvSpPr>
          <p:cNvPr id="4" name="Rectangle 4"/>
          <p:cNvSpPr>
            <a:spLocks noGrp="1" noChangeArrowheads="1"/>
          </p:cNvSpPr>
          <p:nvPr>
            <p:ph type="dt" sz="half" idx="10"/>
          </p:nvPr>
        </p:nvSpPr>
        <p:spPr>
          <a:ln/>
        </p:spPr>
        <p:txBody>
          <a:bodyPr/>
          <a:lstStyle>
            <a:lvl1pPr>
              <a:defRPr/>
            </a:lvl1pPr>
          </a:lstStyle>
          <a:p>
            <a:fld id="{DC1DDB57-6835-5943-B1CF-3013F06C5733}" type="datetime1">
              <a:rPr lang="en-GB" smtClean="0"/>
              <a:t>19/02/2013</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B826B12-EBB1-FB4C-80EF-0D3956BDE580}"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pic>
        <p:nvPicPr>
          <p:cNvPr id="8" name="Picture 11"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748462" y="260350"/>
            <a:ext cx="2166938" cy="863600"/>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0000" indent="-270000">
              <a:buFont typeface="Arial"/>
              <a:buChar char="•"/>
              <a:defRPr/>
            </a:lvl1pPr>
            <a:lvl2pPr marL="540000" indent="-270000">
              <a:buFont typeface="Arial"/>
              <a:buChar char="•"/>
              <a:defRPr sz="2000"/>
            </a:lvl2pPr>
            <a:lvl3pPr marL="810000" indent="-270000">
              <a:buFont typeface="Arial"/>
              <a:buChar char="•"/>
              <a:defRPr sz="2000"/>
            </a:lvl3pPr>
            <a:lvl4pPr marL="1080000" indent="-270000">
              <a:buFont typeface="Arial"/>
              <a:buChar char="•"/>
              <a:defRPr sz="2000"/>
            </a:lvl4pPr>
            <a:lvl5pPr marL="1350000" indent="-270000">
              <a:buFont typeface="Arial"/>
              <a:buChar char="•"/>
              <a:defRPr sz="2000"/>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69EFE657-BCCC-1049-A767-C1E0FBDE2878}" type="datetime1">
              <a:rPr lang="en-GB" smtClean="0"/>
              <a:t>19/02/2013</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EE6265B-457B-6D41-8E9A-97158C80387D}" type="slidenum">
              <a:rPr lang="en-GB" smtClean="0"/>
              <a:pPr/>
              <a:t>‹#›</a:t>
            </a:fld>
            <a:endParaRPr lang="en-GB"/>
          </a:p>
        </p:txBody>
      </p:sp>
      <p:pic>
        <p:nvPicPr>
          <p:cNvPr id="7" name="Picture 11"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748462" y="260350"/>
            <a:ext cx="2166938" cy="863600"/>
          </a:xfrm>
          <a:prstGeom prst="rect">
            <a:avLst/>
          </a:prstGeom>
          <a:noFill/>
          <a:ln w="9525">
            <a:noFill/>
            <a:miter lim="800000"/>
            <a:headEnd/>
            <a:tailEnd/>
          </a:ln>
        </p:spPr>
      </p:pic>
      <p:sp>
        <p:nvSpPr>
          <p:cNvPr id="9"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4406900"/>
            <a:ext cx="8686799" cy="1362075"/>
          </a:xfrm>
        </p:spPr>
        <p:txBody>
          <a:bodyPr/>
          <a:lstStyle>
            <a:lvl1pPr algn="l">
              <a:defRPr sz="4800" b="0" i="0" cap="none">
                <a:solidFill>
                  <a:schemeClr val="bg1"/>
                </a:solidFill>
              </a:defRPr>
            </a:lvl1pPr>
          </a:lstStyle>
          <a:p>
            <a:r>
              <a:rPr lang="en-GB" smtClean="0"/>
              <a:t>Click to edit Master title style</a:t>
            </a:r>
            <a:endParaRPr lang="en-US" dirty="0"/>
          </a:p>
        </p:txBody>
      </p:sp>
      <p:sp>
        <p:nvSpPr>
          <p:cNvPr id="3" name="Text Placeholder 2"/>
          <p:cNvSpPr>
            <a:spLocks noGrp="1"/>
          </p:cNvSpPr>
          <p:nvPr>
            <p:ph type="body" idx="1"/>
          </p:nvPr>
        </p:nvSpPr>
        <p:spPr>
          <a:xfrm>
            <a:off x="228600" y="2906713"/>
            <a:ext cx="8686799"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solidFill>
                  <a:schemeClr val="bg1"/>
                </a:solidFill>
              </a:defRPr>
            </a:lvl1pPr>
          </a:lstStyle>
          <a:p>
            <a:fld id="{DC769DB9-1696-E449-AF3C-B6FB2D22728E}" type="datetime1">
              <a:rPr lang="en-GB" smtClean="0"/>
              <a:t>19/02/2013</a:t>
            </a:fld>
            <a:endParaRPr lang="en-US"/>
          </a:p>
        </p:txBody>
      </p:sp>
      <p:sp>
        <p:nvSpPr>
          <p:cNvPr id="5" name="Rectangle 5"/>
          <p:cNvSpPr>
            <a:spLocks noGrp="1" noChangeArrowheads="1"/>
          </p:cNvSpPr>
          <p:nvPr>
            <p:ph type="ftr" sz="quarter" idx="11"/>
          </p:nvPr>
        </p:nvSpPr>
        <p:spPr>
          <a:ln/>
        </p:spPr>
        <p:txBody>
          <a:bodyPr/>
          <a:lstStyle>
            <a:lvl1pPr>
              <a:defRPr>
                <a:solidFill>
                  <a:schemeClr val="bg1"/>
                </a:solidFill>
              </a:defRPr>
            </a:lvl1pPr>
          </a:lstStyle>
          <a:p>
            <a:endParaRPr lang="en-US"/>
          </a:p>
        </p:txBody>
      </p:sp>
      <p:sp>
        <p:nvSpPr>
          <p:cNvPr id="6" name="Rectangle 6"/>
          <p:cNvSpPr>
            <a:spLocks noGrp="1" noChangeArrowheads="1"/>
          </p:cNvSpPr>
          <p:nvPr>
            <p:ph type="sldNum" sz="quarter" idx="12"/>
          </p:nvPr>
        </p:nvSpPr>
        <p:spPr>
          <a:ln/>
        </p:spPr>
        <p:txBody>
          <a:bodyPr/>
          <a:lstStyle>
            <a:lvl1pPr>
              <a:defRPr>
                <a:solidFill>
                  <a:schemeClr val="bg1"/>
                </a:solidFill>
              </a:defRPr>
            </a:lvl1pPr>
          </a:lstStyle>
          <a:p>
            <a:fld id="{12AC92F3-E6D2-7F48-A1DD-C2E3BC0C8873}" type="slidenum">
              <a:rPr lang="en-GB" smtClean="0"/>
              <a:pPr/>
              <a:t>‹#›</a:t>
            </a:fld>
            <a:endParaRPr lang="en-GB"/>
          </a:p>
        </p:txBody>
      </p:sp>
      <p:pic>
        <p:nvPicPr>
          <p:cNvPr id="7" name="Picture 1038"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011863" y="381000"/>
            <a:ext cx="2771775" cy="1103313"/>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fld id="{F741E346-4B85-474A-8486-211087A1E78B}" type="datetime1">
              <a:rPr lang="en-GB" smtClean="0"/>
              <a:t>19/02/2013</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F8D798A-AC59-C849-BB01-23647C874DA5}" type="slidenum">
              <a:rPr lang="en-GB" smtClean="0"/>
              <a:pPr/>
              <a:t>‹#›</a:t>
            </a:fld>
            <a:endParaRPr lang="en-GB"/>
          </a:p>
        </p:txBody>
      </p:sp>
      <p:pic>
        <p:nvPicPr>
          <p:cNvPr id="9" name="Picture 11"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748462" y="260350"/>
            <a:ext cx="2166938" cy="863600"/>
          </a:xfrm>
          <a:prstGeom prst="rect">
            <a:avLst/>
          </a:prstGeom>
          <a:noFill/>
          <a:ln w="9525">
            <a:noFill/>
            <a:miter lim="800000"/>
            <a:headEnd/>
            <a:tailEnd/>
          </a:ln>
        </p:spPr>
      </p:pic>
      <p:sp>
        <p:nvSpPr>
          <p:cNvPr id="10"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8"/>
            <a:ext cx="4038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81000" y="1981201"/>
            <a:ext cx="4038600"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341438"/>
            <a:ext cx="4038601"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1981201"/>
            <a:ext cx="4038601"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Rectangle 4"/>
          <p:cNvSpPr>
            <a:spLocks noGrp="1" noChangeArrowheads="1"/>
          </p:cNvSpPr>
          <p:nvPr>
            <p:ph type="dt" sz="half" idx="10"/>
          </p:nvPr>
        </p:nvSpPr>
        <p:spPr>
          <a:ln/>
        </p:spPr>
        <p:txBody>
          <a:bodyPr/>
          <a:lstStyle>
            <a:lvl1pPr>
              <a:defRPr/>
            </a:lvl1pPr>
          </a:lstStyle>
          <a:p>
            <a:fld id="{D5CA9984-8B05-DA44-B0BE-F96EC8C0C0FB}" type="datetime1">
              <a:rPr lang="en-GB" smtClean="0"/>
              <a:t>19/02/2013</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14EBF52A-78EA-114E-A45E-5E524F471406}" type="slidenum">
              <a:rPr lang="en-GB" smtClean="0"/>
              <a:pPr/>
              <a:t>‹#›</a:t>
            </a:fld>
            <a:endParaRPr lang="en-GB"/>
          </a:p>
        </p:txBody>
      </p:sp>
      <p:pic>
        <p:nvPicPr>
          <p:cNvPr id="10" name="Picture 11"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748462" y="260350"/>
            <a:ext cx="2166938" cy="863600"/>
          </a:xfrm>
          <a:prstGeom prst="rect">
            <a:avLst/>
          </a:prstGeom>
          <a:noFill/>
          <a:ln w="9525">
            <a:noFill/>
            <a:miter lim="800000"/>
            <a:headEnd/>
            <a:tailEnd/>
          </a:ln>
        </p:spPr>
      </p:pic>
      <p:sp>
        <p:nvSpPr>
          <p:cNvPr id="11"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ln/>
        </p:spPr>
        <p:txBody>
          <a:bodyPr/>
          <a:lstStyle>
            <a:lvl1pPr>
              <a:defRPr/>
            </a:lvl1pPr>
          </a:lstStyle>
          <a:p>
            <a:fld id="{E2A37536-0EEF-1D4E-B143-591DEB3A7A62}" type="datetime1">
              <a:rPr lang="en-GB" smtClean="0"/>
              <a:t>19/02/2013</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ED482DA6-4FD8-9045-92BA-84CB360C5978}" type="slidenum">
              <a:rPr lang="en-GB" smtClean="0"/>
              <a:pPr/>
              <a:t>‹#›</a:t>
            </a:fld>
            <a:endParaRPr lang="en-GB"/>
          </a:p>
        </p:txBody>
      </p:sp>
      <p:pic>
        <p:nvPicPr>
          <p:cNvPr id="7" name="Picture 11" descr="electronics"/>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6748462" y="260350"/>
            <a:ext cx="2166938" cy="863600"/>
          </a:xfrm>
          <a:prstGeom prst="rect">
            <a:avLst/>
          </a:prstGeom>
          <a:noFill/>
          <a:ln w="9525">
            <a:noFill/>
            <a:miter lim="800000"/>
            <a:headEnd/>
            <a:tailEnd/>
          </a:ln>
        </p:spPr>
      </p:pic>
      <p:sp>
        <p:nvSpPr>
          <p:cNvPr id="8"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2" name="TextBox 1"/>
          <p:cNvSpPr txBox="1"/>
          <p:nvPr userDrawn="1"/>
        </p:nvSpPr>
        <p:spPr>
          <a:xfrm>
            <a:off x="1691680" y="2276872"/>
            <a:ext cx="2664296" cy="461665"/>
          </a:xfrm>
          <a:prstGeom prst="rect">
            <a:avLst/>
          </a:prstGeom>
          <a:noFill/>
        </p:spPr>
        <p:txBody>
          <a:bodyPr wrap="square" rtlCol="0">
            <a:spAutoFit/>
          </a:bodyPr>
          <a:lstStyle/>
          <a:p>
            <a:r>
              <a:rPr lang="en-GB" dirty="0" err="1" smtClean="0">
                <a:latin typeface="Lucida Sans"/>
              </a:rPr>
              <a:t>ddd</a:t>
            </a:r>
            <a:endParaRPr lang="en-GB" dirty="0">
              <a:latin typeface="Lucida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58456C27-EED7-854A-B4D2-5C3D4539907A}" type="datetime1">
              <a:rPr lang="en-GB" smtClean="0"/>
              <a:t>19/02/2013</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D8A5A1AB-8509-3645-9B44-EF28816B774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A73BD922-DC0E-3D40-9266-2C3C99A042DF}" type="datetime1">
              <a:rPr lang="en-GB" smtClean="0"/>
              <a:t>19/02/2013</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8735E62-4ACB-6B44-96CD-9C2F14F45B7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3435EED-DB63-6E4A-A21B-79D2472A294C}" type="datetime1">
              <a:rPr lang="en-GB" smtClean="0"/>
              <a:t>19/02/2013</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2A6C15C-5924-0745-B81E-7AFFEDC9368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81000" y="1341438"/>
            <a:ext cx="8382000" cy="4830762"/>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81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fld id="{79A958F0-EB84-3D4B-948A-2F66A57C5082}" type="datetime1">
              <a:rPr lang="en-GB" smtClean="0"/>
              <a:t>19/02/2013</a:t>
            </a:fld>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10400" y="6324600"/>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F968C1FC-2C38-3F48-B301-EC4650CE73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sldNum="0"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270000" indent="-180000" algn="l" rtl="0" eaLnBrk="1" fontAlgn="base" hangingPunct="1">
        <a:spcBef>
          <a:spcPct val="0"/>
        </a:spcBef>
        <a:spcAft>
          <a:spcPts val="300"/>
        </a:spcAft>
        <a:buFont typeface="Arial"/>
        <a:buChar char="•"/>
        <a:defRPr sz="2400">
          <a:solidFill>
            <a:schemeClr val="tx1"/>
          </a:solidFill>
          <a:latin typeface="+mn-lt"/>
          <a:ea typeface="+mn-ea"/>
          <a:cs typeface="+mn-cs"/>
        </a:defRPr>
      </a:lvl1pPr>
      <a:lvl2pPr marL="540000" indent="-180000" algn="l" rtl="0" eaLnBrk="1" fontAlgn="base" hangingPunct="1">
        <a:spcBef>
          <a:spcPct val="0"/>
        </a:spcBef>
        <a:spcAft>
          <a:spcPts val="300"/>
        </a:spcAft>
        <a:buFont typeface="Arial"/>
        <a:buChar char="•"/>
        <a:defRPr sz="2000">
          <a:solidFill>
            <a:schemeClr val="tx1"/>
          </a:solidFill>
          <a:latin typeface="+mn-lt"/>
          <a:ea typeface="+mn-ea"/>
        </a:defRPr>
      </a:lvl2pPr>
      <a:lvl3pPr marL="810000" indent="-180000" algn="l" rtl="0" eaLnBrk="1" fontAlgn="base" hangingPunct="1">
        <a:spcBef>
          <a:spcPct val="0"/>
        </a:spcBef>
        <a:spcAft>
          <a:spcPts val="300"/>
        </a:spcAft>
        <a:buFont typeface="Arial"/>
        <a:buChar char="•"/>
        <a:defRPr sz="2000">
          <a:solidFill>
            <a:schemeClr val="tx1"/>
          </a:solidFill>
          <a:latin typeface="+mn-lt"/>
          <a:ea typeface="+mn-ea"/>
        </a:defRPr>
      </a:lvl3pPr>
      <a:lvl4pPr marL="1080000" indent="-180000" algn="l" rtl="0" eaLnBrk="1" fontAlgn="base" hangingPunct="1">
        <a:spcBef>
          <a:spcPct val="0"/>
        </a:spcBef>
        <a:spcAft>
          <a:spcPts val="300"/>
        </a:spcAft>
        <a:buFont typeface="Arial"/>
        <a:buChar char="•"/>
        <a:defRPr sz="2000">
          <a:solidFill>
            <a:schemeClr val="tx1"/>
          </a:solidFill>
          <a:latin typeface="+mn-lt"/>
          <a:ea typeface="+mn-ea"/>
        </a:defRPr>
      </a:lvl4pPr>
      <a:lvl5pPr marL="1350000" indent="-180000" algn="l" rtl="0" eaLnBrk="1" fontAlgn="base" hangingPunct="1">
        <a:spcBef>
          <a:spcPct val="0"/>
        </a:spcBef>
        <a:spcAft>
          <a:spcPts val="300"/>
        </a:spcAft>
        <a:buFont typeface="Arial"/>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hyperlink" Target="http://blog.soton.ac.uk/webteam/"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Online Presence – Comp 1205</a:t>
            </a:r>
            <a:endParaRPr lang="en-GB" dirty="0"/>
          </a:p>
        </p:txBody>
      </p:sp>
      <p:sp>
        <p:nvSpPr>
          <p:cNvPr id="3" name="Subtitle 2"/>
          <p:cNvSpPr>
            <a:spLocks noGrp="1"/>
          </p:cNvSpPr>
          <p:nvPr>
            <p:ph type="subTitle" idx="1"/>
          </p:nvPr>
        </p:nvSpPr>
        <p:spPr/>
        <p:txBody>
          <a:bodyPr/>
          <a:lstStyle/>
          <a:p>
            <a:r>
              <a:rPr lang="en-GB" dirty="0" smtClean="0"/>
              <a:t>Kate Dickens, Hugh Davis, Su White</a:t>
            </a:r>
          </a:p>
          <a:p>
            <a:endParaRPr lang="en-GB" dirty="0" smtClean="0"/>
          </a:p>
          <a:p>
            <a:endParaRPr lang="en-GB" dirty="0"/>
          </a:p>
        </p:txBody>
      </p:sp>
    </p:spTree>
    <p:extLst>
      <p:ext uri="{BB962C8B-B14F-4D97-AF65-F5344CB8AC3E}">
        <p14:creationId xmlns:p14="http://schemas.microsoft.com/office/powerpoint/2010/main" val="553295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51520" y="1124744"/>
            <a:ext cx="4038600" cy="5184576"/>
          </a:xfrm>
        </p:spPr>
        <p:txBody>
          <a:bodyPr/>
          <a:lstStyle/>
          <a:p>
            <a:r>
              <a:rPr lang="en-GB" sz="2400" dirty="0" smtClean="0"/>
              <a:t>Personal brand building</a:t>
            </a:r>
          </a:p>
          <a:p>
            <a:pPr lvl="1"/>
            <a:r>
              <a:rPr lang="en-GB" dirty="0" smtClean="0"/>
              <a:t>Create blog through </a:t>
            </a:r>
            <a:r>
              <a:rPr lang="en-GB" dirty="0" err="1" smtClean="0"/>
              <a:t>eFolio</a:t>
            </a:r>
            <a:r>
              <a:rPr lang="en-GB" dirty="0" smtClean="0"/>
              <a:t> (advantage of Southampton blog address) or directly in </a:t>
            </a:r>
            <a:r>
              <a:rPr lang="en-GB" dirty="0" err="1" smtClean="0"/>
              <a:t>Wordpress</a:t>
            </a:r>
            <a:endParaRPr lang="en-GB" dirty="0" smtClean="0"/>
          </a:p>
          <a:p>
            <a:r>
              <a:rPr lang="en-GB" sz="2400" dirty="0" smtClean="0"/>
              <a:t>Problem solver in your community</a:t>
            </a:r>
          </a:p>
          <a:p>
            <a:pPr lvl="1"/>
            <a:r>
              <a:rPr lang="en-GB" dirty="0" smtClean="0"/>
              <a:t>Post about short-cuts solutions that you have come across </a:t>
            </a:r>
            <a:r>
              <a:rPr lang="en-GB" dirty="0" err="1" smtClean="0"/>
              <a:t>eg</a:t>
            </a:r>
            <a:r>
              <a:rPr lang="en-GB" dirty="0" smtClean="0"/>
              <a:t> Southampton ECS web team blog </a:t>
            </a:r>
            <a:r>
              <a:rPr lang="en-GB" sz="1600" dirty="0" smtClean="0">
                <a:hlinkClick r:id="rId2"/>
              </a:rPr>
              <a:t>http</a:t>
            </a:r>
            <a:r>
              <a:rPr lang="en-GB" sz="1600" dirty="0">
                <a:hlinkClick r:id="rId2"/>
              </a:rPr>
              <a:t>://blog.soton.ac.uk/webteam</a:t>
            </a:r>
            <a:r>
              <a:rPr lang="en-GB" sz="1600" dirty="0" smtClean="0">
                <a:hlinkClick r:id="rId2"/>
              </a:rPr>
              <a:t>/</a:t>
            </a:r>
            <a:endParaRPr lang="en-GB" dirty="0" smtClean="0"/>
          </a:p>
          <a:p>
            <a:r>
              <a:rPr lang="en-GB" sz="2400" dirty="0" smtClean="0"/>
              <a:t>A reflective diary relating to your course</a:t>
            </a:r>
          </a:p>
          <a:p>
            <a:endParaRPr lang="en-GB" dirty="0" smtClean="0"/>
          </a:p>
          <a:p>
            <a:endParaRPr lang="en-GB" dirty="0"/>
          </a:p>
        </p:txBody>
      </p:sp>
      <p:pic>
        <p:nvPicPr>
          <p:cNvPr id="5" name="Content Placeholder 4" descr="Screen Clipping"/>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16016" y="1700808"/>
            <a:ext cx="4038600" cy="2912963"/>
          </a:xfrm>
        </p:spPr>
      </p:pic>
      <p:sp>
        <p:nvSpPr>
          <p:cNvPr id="4" name="Title 3"/>
          <p:cNvSpPr>
            <a:spLocks noGrp="1"/>
          </p:cNvSpPr>
          <p:nvPr>
            <p:ph type="title"/>
          </p:nvPr>
        </p:nvSpPr>
        <p:spPr/>
        <p:txBody>
          <a:bodyPr/>
          <a:lstStyle/>
          <a:p>
            <a:r>
              <a:rPr lang="en-GB" dirty="0" smtClean="0"/>
              <a:t>Types of blog</a:t>
            </a:r>
            <a:endParaRPr lang="en-GB" dirty="0"/>
          </a:p>
        </p:txBody>
      </p:sp>
    </p:spTree>
    <p:extLst>
      <p:ext uri="{BB962C8B-B14F-4D97-AF65-F5344CB8AC3E}">
        <p14:creationId xmlns:p14="http://schemas.microsoft.com/office/powerpoint/2010/main" val="904001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1600" y="1916832"/>
            <a:ext cx="7085856" cy="3383706"/>
          </a:xfrm>
        </p:spPr>
        <p:txBody>
          <a:bodyPr/>
          <a:lstStyle/>
          <a:p>
            <a:r>
              <a:rPr lang="en-GB" dirty="0" smtClean="0"/>
              <a:t>Understanding the process of auditing personal attributes, evidencing skills and building up your CV in a LinkedIn world</a:t>
            </a:r>
          </a:p>
          <a:p>
            <a:r>
              <a:rPr lang="en-GB" dirty="0"/>
              <a:t>Issues of safety and the problems of persistence of information on the </a:t>
            </a:r>
            <a:r>
              <a:rPr lang="en-GB" dirty="0" smtClean="0"/>
              <a:t>Web</a:t>
            </a:r>
          </a:p>
          <a:p>
            <a:r>
              <a:rPr lang="en-GB" dirty="0" smtClean="0"/>
              <a:t>Understanding the contribution of social networks and social networking software to your online presence</a:t>
            </a:r>
          </a:p>
        </p:txBody>
      </p:sp>
      <p:sp>
        <p:nvSpPr>
          <p:cNvPr id="3" name="Title 2"/>
          <p:cNvSpPr>
            <a:spLocks noGrp="1"/>
          </p:cNvSpPr>
          <p:nvPr>
            <p:ph type="title"/>
          </p:nvPr>
        </p:nvSpPr>
        <p:spPr/>
        <p:txBody>
          <a:bodyPr/>
          <a:lstStyle/>
          <a:p>
            <a:r>
              <a:rPr lang="en-GB" dirty="0" smtClean="0"/>
              <a:t>Objectives of this session</a:t>
            </a:r>
            <a:endParaRPr lang="en-GB" dirty="0"/>
          </a:p>
        </p:txBody>
      </p:sp>
    </p:spTree>
    <p:extLst>
      <p:ext uri="{BB962C8B-B14F-4D97-AF65-F5344CB8AC3E}">
        <p14:creationId xmlns:p14="http://schemas.microsoft.com/office/powerpoint/2010/main" val="2822900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Clipping"/>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220072" y="188640"/>
            <a:ext cx="3761119" cy="2232248"/>
          </a:xfrm>
        </p:spPr>
      </p:pic>
      <p:sp>
        <p:nvSpPr>
          <p:cNvPr id="3" name="Content Placeholder 2"/>
          <p:cNvSpPr>
            <a:spLocks noGrp="1"/>
          </p:cNvSpPr>
          <p:nvPr>
            <p:ph sz="half" idx="2"/>
          </p:nvPr>
        </p:nvSpPr>
        <p:spPr>
          <a:xfrm>
            <a:off x="4860032" y="3068960"/>
            <a:ext cx="4038600" cy="3095674"/>
          </a:xfrm>
        </p:spPr>
        <p:txBody>
          <a:bodyPr/>
          <a:lstStyle/>
          <a:p>
            <a:r>
              <a:rPr lang="en-GB" dirty="0" smtClean="0"/>
              <a:t>Creating a CV suitable for LinkedIn</a:t>
            </a:r>
          </a:p>
          <a:p>
            <a:pPr lvl="1"/>
            <a:r>
              <a:rPr lang="en-GB" dirty="0" smtClean="0"/>
              <a:t>Use CV function in </a:t>
            </a:r>
            <a:r>
              <a:rPr lang="en-GB" dirty="0" err="1" smtClean="0"/>
              <a:t>eFolio</a:t>
            </a:r>
            <a:r>
              <a:rPr lang="en-GB" dirty="0" smtClean="0"/>
              <a:t> or similar  - easier to edit</a:t>
            </a:r>
          </a:p>
          <a:p>
            <a:pPr lvl="1"/>
            <a:r>
              <a:rPr lang="en-GB" dirty="0" smtClean="0"/>
              <a:t>Employers may use your profile to support your application</a:t>
            </a:r>
          </a:p>
          <a:p>
            <a:r>
              <a:rPr lang="en-GB" dirty="0" smtClean="0"/>
              <a:t>Don’t forget to customise CV or letter for each application!</a:t>
            </a:r>
          </a:p>
          <a:p>
            <a:pPr lvl="1"/>
            <a:endParaRPr lang="en-GB" dirty="0"/>
          </a:p>
        </p:txBody>
      </p:sp>
      <p:sp>
        <p:nvSpPr>
          <p:cNvPr id="4" name="Title 3"/>
          <p:cNvSpPr>
            <a:spLocks noGrp="1"/>
          </p:cNvSpPr>
          <p:nvPr>
            <p:ph type="title"/>
          </p:nvPr>
        </p:nvSpPr>
        <p:spPr/>
        <p:txBody>
          <a:bodyPr/>
          <a:lstStyle/>
          <a:p>
            <a:r>
              <a:rPr lang="en-GB" dirty="0" smtClean="0"/>
              <a:t>Evidencing your skills in a LinkedIn world …</a:t>
            </a:r>
            <a:endParaRPr lang="en-GB" dirty="0"/>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5696" y="3284984"/>
            <a:ext cx="2297178" cy="3272692"/>
          </a:xfrm>
          <a:prstGeom prst="rect">
            <a:avLst/>
          </a:prstGeom>
        </p:spPr>
      </p:pic>
      <p:sp>
        <p:nvSpPr>
          <p:cNvPr id="9" name="Content Placeholder 2"/>
          <p:cNvSpPr txBox="1">
            <a:spLocks/>
          </p:cNvSpPr>
          <p:nvPr/>
        </p:nvSpPr>
        <p:spPr bwMode="auto">
          <a:xfrm>
            <a:off x="392459" y="1484784"/>
            <a:ext cx="4038600" cy="223224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marL="270000" indent="-180000" algn="l" rtl="0" eaLnBrk="1" fontAlgn="base" hangingPunct="1">
              <a:spcBef>
                <a:spcPct val="0"/>
              </a:spcBef>
              <a:spcAft>
                <a:spcPts val="300"/>
              </a:spcAft>
              <a:buFont typeface="Arial"/>
              <a:buChar char="•"/>
              <a:defRPr sz="2000">
                <a:solidFill>
                  <a:schemeClr val="tx1"/>
                </a:solidFill>
                <a:latin typeface="+mn-lt"/>
                <a:ea typeface="+mn-ea"/>
                <a:cs typeface="+mn-cs"/>
              </a:defRPr>
            </a:lvl1pPr>
            <a:lvl2pPr marL="540000" indent="-180000" algn="l" rtl="0" eaLnBrk="1" fontAlgn="base" hangingPunct="1">
              <a:spcBef>
                <a:spcPct val="0"/>
              </a:spcBef>
              <a:spcAft>
                <a:spcPts val="300"/>
              </a:spcAft>
              <a:buFont typeface="Arial"/>
              <a:buChar char="•"/>
              <a:defRPr sz="2000">
                <a:solidFill>
                  <a:schemeClr val="tx1"/>
                </a:solidFill>
                <a:latin typeface="+mn-lt"/>
                <a:ea typeface="+mn-ea"/>
              </a:defRPr>
            </a:lvl2pPr>
            <a:lvl3pPr marL="810000" indent="-180000" algn="l" rtl="0" eaLnBrk="1" fontAlgn="base" hangingPunct="1">
              <a:spcBef>
                <a:spcPct val="0"/>
              </a:spcBef>
              <a:spcAft>
                <a:spcPts val="300"/>
              </a:spcAft>
              <a:buFont typeface="Arial"/>
              <a:buChar char="•"/>
              <a:defRPr sz="2000">
                <a:solidFill>
                  <a:schemeClr val="tx1"/>
                </a:solidFill>
                <a:latin typeface="+mn-lt"/>
                <a:ea typeface="+mn-ea"/>
              </a:defRPr>
            </a:lvl3pPr>
            <a:lvl4pPr marL="1080000" indent="-180000" algn="l" rtl="0" eaLnBrk="1" fontAlgn="base" hangingPunct="1">
              <a:spcBef>
                <a:spcPct val="0"/>
              </a:spcBef>
              <a:spcAft>
                <a:spcPts val="300"/>
              </a:spcAft>
              <a:buFont typeface="Arial"/>
              <a:buChar char="•"/>
              <a:defRPr sz="2000">
                <a:solidFill>
                  <a:schemeClr val="tx1"/>
                </a:solidFill>
                <a:latin typeface="+mn-lt"/>
                <a:ea typeface="+mn-ea"/>
              </a:defRPr>
            </a:lvl4pPr>
            <a:lvl5pPr marL="1350000" indent="-180000" algn="l" rtl="0" eaLnBrk="1" fontAlgn="base" hangingPunct="1">
              <a:spcBef>
                <a:spcPct val="0"/>
              </a:spcBef>
              <a:spcAft>
                <a:spcPts val="300"/>
              </a:spcAft>
              <a:buFont typeface="Arial"/>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18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18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18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1800">
                <a:solidFill>
                  <a:schemeClr val="tx1"/>
                </a:solidFill>
                <a:latin typeface="+mn-lt"/>
                <a:ea typeface="+mn-ea"/>
              </a:defRPr>
            </a:lvl9pPr>
          </a:lstStyle>
          <a:p>
            <a:r>
              <a:rPr lang="en-GB" dirty="0" smtClean="0"/>
              <a:t>Skills audit of personal attributes</a:t>
            </a:r>
          </a:p>
          <a:p>
            <a:r>
              <a:rPr lang="en-GB" dirty="0" smtClean="0"/>
              <a:t>Evidencing personal </a:t>
            </a:r>
            <a:r>
              <a:rPr lang="en-GB" dirty="0" err="1" smtClean="0"/>
              <a:t>attribures</a:t>
            </a:r>
            <a:endParaRPr lang="en-GB" dirty="0" smtClean="0"/>
          </a:p>
          <a:p>
            <a:r>
              <a:rPr lang="en-GB" dirty="0" smtClean="0"/>
              <a:t>What are employers looking for?</a:t>
            </a:r>
          </a:p>
          <a:p>
            <a:r>
              <a:rPr lang="en-GB" dirty="0" smtClean="0"/>
              <a:t>Focusing on improving specific skills</a:t>
            </a:r>
          </a:p>
        </p:txBody>
      </p:sp>
    </p:spTree>
    <p:extLst>
      <p:ext uri="{BB962C8B-B14F-4D97-AF65-F5344CB8AC3E}">
        <p14:creationId xmlns:p14="http://schemas.microsoft.com/office/powerpoint/2010/main" val="1977543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39552" y="1844824"/>
            <a:ext cx="4038600" cy="4830762"/>
          </a:xfrm>
        </p:spPr>
        <p:txBody>
          <a:bodyPr/>
          <a:lstStyle/>
          <a:p>
            <a:r>
              <a:rPr lang="en-GB" sz="2800" dirty="0" smtClean="0"/>
              <a:t>Prospective employers?</a:t>
            </a:r>
          </a:p>
          <a:p>
            <a:r>
              <a:rPr lang="en-GB" sz="2800" dirty="0" smtClean="0"/>
              <a:t>Colleagues at work?</a:t>
            </a:r>
          </a:p>
          <a:p>
            <a:r>
              <a:rPr lang="en-GB" sz="2800" dirty="0" smtClean="0"/>
              <a:t>Collaborators?</a:t>
            </a:r>
          </a:p>
          <a:p>
            <a:r>
              <a:rPr lang="en-GB" sz="2800" dirty="0" smtClean="0"/>
              <a:t>Potential customers?</a:t>
            </a:r>
          </a:p>
          <a:p>
            <a:r>
              <a:rPr lang="en-GB" sz="2800" dirty="0" smtClean="0"/>
              <a:t>People to whom some knowledge you have might be useful?</a:t>
            </a:r>
            <a:endParaRPr lang="en-GB" sz="2800" dirty="0"/>
          </a:p>
        </p:txBody>
      </p:sp>
      <p:sp>
        <p:nvSpPr>
          <p:cNvPr id="3" name="Content Placeholder 2"/>
          <p:cNvSpPr>
            <a:spLocks noGrp="1"/>
          </p:cNvSpPr>
          <p:nvPr>
            <p:ph sz="half" idx="2"/>
          </p:nvPr>
        </p:nvSpPr>
        <p:spPr>
          <a:xfrm>
            <a:off x="4932040" y="1772816"/>
            <a:ext cx="4038600" cy="4830762"/>
          </a:xfrm>
        </p:spPr>
        <p:txBody>
          <a:bodyPr/>
          <a:lstStyle/>
          <a:p>
            <a:r>
              <a:rPr lang="en-GB" sz="2800" dirty="0" smtClean="0"/>
              <a:t>Your friends?</a:t>
            </a:r>
          </a:p>
          <a:p>
            <a:r>
              <a:rPr lang="en-GB" sz="2800" dirty="0" smtClean="0"/>
              <a:t>Your family?</a:t>
            </a:r>
          </a:p>
          <a:p>
            <a:r>
              <a:rPr lang="en-GB" sz="2800" dirty="0" smtClean="0"/>
              <a:t>People like you?</a:t>
            </a:r>
            <a:endParaRPr lang="en-GB" sz="2800" dirty="0"/>
          </a:p>
        </p:txBody>
      </p:sp>
      <p:sp>
        <p:nvSpPr>
          <p:cNvPr id="4" name="Title 3"/>
          <p:cNvSpPr>
            <a:spLocks noGrp="1"/>
          </p:cNvSpPr>
          <p:nvPr>
            <p:ph type="title"/>
          </p:nvPr>
        </p:nvSpPr>
        <p:spPr/>
        <p:txBody>
          <a:bodyPr/>
          <a:lstStyle/>
          <a:p>
            <a:r>
              <a:rPr lang="en-GB" dirty="0"/>
              <a:t>Managing your online presence – projecting yourself – to who?</a:t>
            </a:r>
          </a:p>
        </p:txBody>
      </p:sp>
    </p:spTree>
    <p:extLst>
      <p:ext uri="{BB962C8B-B14F-4D97-AF65-F5344CB8AC3E}">
        <p14:creationId xmlns:p14="http://schemas.microsoft.com/office/powerpoint/2010/main" val="3659017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marL="90000" indent="0">
              <a:buNone/>
            </a:pPr>
            <a:r>
              <a:rPr lang="en-GB" sz="2400" b="1" dirty="0" smtClean="0"/>
              <a:t>Professional?</a:t>
            </a:r>
          </a:p>
          <a:p>
            <a:r>
              <a:rPr lang="en-GB" sz="2400" dirty="0" smtClean="0"/>
              <a:t>Your contact details</a:t>
            </a:r>
          </a:p>
          <a:p>
            <a:r>
              <a:rPr lang="en-GB" sz="2400" dirty="0" smtClean="0"/>
              <a:t>Information about you (informal and formal)</a:t>
            </a:r>
          </a:p>
          <a:p>
            <a:r>
              <a:rPr lang="en-GB" sz="2400" dirty="0" smtClean="0"/>
              <a:t>Blogs that aim to inform</a:t>
            </a:r>
          </a:p>
          <a:p>
            <a:r>
              <a:rPr lang="en-GB" sz="2400" dirty="0" smtClean="0"/>
              <a:t>Your schedule</a:t>
            </a:r>
          </a:p>
          <a:p>
            <a:r>
              <a:rPr lang="en-GB" sz="2400" dirty="0" smtClean="0"/>
              <a:t>What I have / what I can give</a:t>
            </a:r>
            <a:endParaRPr lang="en-GB" sz="2400" dirty="0"/>
          </a:p>
        </p:txBody>
      </p:sp>
      <p:sp>
        <p:nvSpPr>
          <p:cNvPr id="3" name="Content Placeholder 2"/>
          <p:cNvSpPr>
            <a:spLocks noGrp="1"/>
          </p:cNvSpPr>
          <p:nvPr>
            <p:ph sz="half" idx="2"/>
          </p:nvPr>
        </p:nvSpPr>
        <p:spPr/>
        <p:txBody>
          <a:bodyPr/>
          <a:lstStyle/>
          <a:p>
            <a:pPr marL="90000" indent="0">
              <a:buNone/>
            </a:pPr>
            <a:r>
              <a:rPr lang="en-GB" sz="2400" b="1" dirty="0" smtClean="0"/>
              <a:t>Personal?</a:t>
            </a:r>
          </a:p>
          <a:p>
            <a:r>
              <a:rPr lang="en-GB" sz="2400" dirty="0" smtClean="0"/>
              <a:t>Details about your taste and interests</a:t>
            </a:r>
          </a:p>
          <a:p>
            <a:r>
              <a:rPr lang="en-GB" sz="2400" dirty="0" smtClean="0"/>
              <a:t>Diary as a blog</a:t>
            </a:r>
          </a:p>
          <a:p>
            <a:r>
              <a:rPr lang="en-GB" sz="2400" dirty="0" smtClean="0"/>
              <a:t>Your social networks</a:t>
            </a:r>
          </a:p>
          <a:p>
            <a:r>
              <a:rPr lang="en-GB" sz="2400" dirty="0" smtClean="0"/>
              <a:t>Your photos</a:t>
            </a:r>
          </a:p>
          <a:p>
            <a:r>
              <a:rPr lang="en-GB" sz="2400" dirty="0" smtClean="0"/>
              <a:t>Your music</a:t>
            </a:r>
          </a:p>
          <a:p>
            <a:r>
              <a:rPr lang="en-GB" sz="2400" dirty="0" smtClean="0"/>
              <a:t>Links to other people / sites sharing your interests</a:t>
            </a:r>
            <a:endParaRPr lang="en-GB" sz="2400" dirty="0"/>
          </a:p>
        </p:txBody>
      </p:sp>
      <p:sp>
        <p:nvSpPr>
          <p:cNvPr id="4" name="Title 3"/>
          <p:cNvSpPr>
            <a:spLocks noGrp="1"/>
          </p:cNvSpPr>
          <p:nvPr>
            <p:ph type="title"/>
          </p:nvPr>
        </p:nvSpPr>
        <p:spPr/>
        <p:txBody>
          <a:bodyPr/>
          <a:lstStyle/>
          <a:p>
            <a:r>
              <a:rPr lang="en-GB" dirty="0" smtClean="0"/>
              <a:t>Projecting what?</a:t>
            </a:r>
            <a:endParaRPr lang="en-GB" dirty="0"/>
          </a:p>
        </p:txBody>
      </p:sp>
    </p:spTree>
    <p:extLst>
      <p:ext uri="{BB962C8B-B14F-4D97-AF65-F5344CB8AC3E}">
        <p14:creationId xmlns:p14="http://schemas.microsoft.com/office/powerpoint/2010/main" val="1323980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1700808"/>
            <a:ext cx="7056784" cy="4830762"/>
          </a:xfrm>
        </p:spPr>
        <p:txBody>
          <a:bodyPr/>
          <a:lstStyle/>
          <a:p>
            <a:r>
              <a:rPr lang="en-GB" sz="2000" dirty="0" smtClean="0"/>
              <a:t>People will scrape the web for info on you (so make sure it’s good!)</a:t>
            </a:r>
          </a:p>
          <a:p>
            <a:pPr lvl="1"/>
            <a:r>
              <a:rPr lang="en-GB" sz="1800" dirty="0" smtClean="0"/>
              <a:t>Or not </a:t>
            </a:r>
            <a:r>
              <a:rPr lang="en-GB" sz="1800" dirty="0" err="1" smtClean="0"/>
              <a:t>scrapable</a:t>
            </a:r>
            <a:endParaRPr lang="en-GB" sz="1800" dirty="0" smtClean="0"/>
          </a:p>
          <a:p>
            <a:r>
              <a:rPr lang="en-GB" sz="2000" dirty="0" smtClean="0"/>
              <a:t>You need to be careful about giving away some info (</a:t>
            </a:r>
            <a:r>
              <a:rPr lang="en-GB" sz="2000" dirty="0" err="1" smtClean="0"/>
              <a:t>eg</a:t>
            </a:r>
            <a:r>
              <a:rPr lang="en-GB" sz="2000" dirty="0" smtClean="0"/>
              <a:t> your home address, anything that might allow someone to steal your identity, anything that might trouble your family)</a:t>
            </a:r>
          </a:p>
          <a:p>
            <a:r>
              <a:rPr lang="en-GB" sz="2000" dirty="0" smtClean="0"/>
              <a:t>You need to think carefully about whether you would be happy with what you put there some time ago being available to an employer or the general public later in your life …</a:t>
            </a:r>
          </a:p>
          <a:p>
            <a:pPr lvl="1"/>
            <a:r>
              <a:rPr lang="en-GB" dirty="0" smtClean="0">
                <a:solidFill>
                  <a:srgbClr val="1289EC"/>
                </a:solidFill>
              </a:rPr>
              <a:t>Dare you Google yourself … ??</a:t>
            </a:r>
          </a:p>
          <a:p>
            <a:pPr lvl="1"/>
            <a:r>
              <a:rPr lang="en-GB" dirty="0" smtClean="0">
                <a:solidFill>
                  <a:srgbClr val="1289EC"/>
                </a:solidFill>
              </a:rPr>
              <a:t>192.com</a:t>
            </a:r>
          </a:p>
          <a:p>
            <a:pPr lvl="1"/>
            <a:r>
              <a:rPr lang="en-GB" dirty="0" smtClean="0">
                <a:solidFill>
                  <a:srgbClr val="1289EC"/>
                </a:solidFill>
              </a:rPr>
              <a:t>Social mention</a:t>
            </a:r>
          </a:p>
          <a:p>
            <a:pPr lvl="1"/>
            <a:r>
              <a:rPr lang="en-GB" dirty="0" err="1" smtClean="0">
                <a:solidFill>
                  <a:srgbClr val="1289EC"/>
                </a:solidFill>
              </a:rPr>
              <a:t>Wayback</a:t>
            </a:r>
            <a:r>
              <a:rPr lang="en-GB" dirty="0" smtClean="0">
                <a:solidFill>
                  <a:srgbClr val="1289EC"/>
                </a:solidFill>
              </a:rPr>
              <a:t> machine</a:t>
            </a:r>
          </a:p>
        </p:txBody>
      </p:sp>
      <p:sp>
        <p:nvSpPr>
          <p:cNvPr id="3" name="Title 2"/>
          <p:cNvSpPr>
            <a:spLocks noGrp="1"/>
          </p:cNvSpPr>
          <p:nvPr>
            <p:ph type="title"/>
          </p:nvPr>
        </p:nvSpPr>
        <p:spPr/>
        <p:txBody>
          <a:bodyPr/>
          <a:lstStyle/>
          <a:p>
            <a:r>
              <a:rPr lang="en-GB" dirty="0" smtClean="0"/>
              <a:t>Watch what info you are inadvertently giving away</a:t>
            </a:r>
            <a:endParaRPr lang="en-GB" dirty="0"/>
          </a:p>
        </p:txBody>
      </p:sp>
    </p:spTree>
    <p:extLst>
      <p:ext uri="{BB962C8B-B14F-4D97-AF65-F5344CB8AC3E}">
        <p14:creationId xmlns:p14="http://schemas.microsoft.com/office/powerpoint/2010/main" val="192516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a:p>
        </p:txBody>
      </p:sp>
      <p:sp>
        <p:nvSpPr>
          <p:cNvPr id="3" name="Title 2"/>
          <p:cNvSpPr>
            <a:spLocks noGrp="1"/>
          </p:cNvSpPr>
          <p:nvPr>
            <p:ph type="title"/>
          </p:nvPr>
        </p:nvSpPr>
        <p:spPr/>
        <p:txBody>
          <a:bodyPr/>
          <a:lstStyle/>
          <a:p>
            <a:r>
              <a:rPr lang="en-GB" dirty="0" smtClean="0"/>
              <a:t>The internet archive keeps it all …</a:t>
            </a: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341438"/>
            <a:ext cx="8710612"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9600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95536" y="1493838"/>
            <a:ext cx="4038600" cy="4830762"/>
          </a:xfrm>
        </p:spPr>
        <p:txBody>
          <a:bodyPr/>
          <a:lstStyle/>
          <a:p>
            <a:r>
              <a:rPr lang="en-GB" dirty="0" smtClean="0"/>
              <a:t>Making sure that you positively manage your online presence so that you know what people can see about you …</a:t>
            </a:r>
          </a:p>
          <a:p>
            <a:r>
              <a:rPr lang="en-GB" dirty="0" smtClean="0"/>
              <a:t>Did you know that there is </a:t>
            </a:r>
            <a:r>
              <a:rPr lang="en-GB" b="1" dirty="0" smtClean="0"/>
              <a:t>no such thing as a private Tweet </a:t>
            </a:r>
            <a:r>
              <a:rPr lang="en-GB" dirty="0" smtClean="0"/>
              <a:t>– not even a Direct Message?!?</a:t>
            </a:r>
          </a:p>
          <a:p>
            <a:r>
              <a:rPr lang="en-GB" dirty="0" smtClean="0"/>
              <a:t>Making sure that people can find you – moving up the Google rankings – one of the best ways that you can do this is to </a:t>
            </a:r>
            <a:r>
              <a:rPr lang="en-GB" b="1" dirty="0" smtClean="0"/>
              <a:t>blog regularly</a:t>
            </a:r>
          </a:p>
        </p:txBody>
      </p:sp>
      <p:sp>
        <p:nvSpPr>
          <p:cNvPr id="4" name="Title 3"/>
          <p:cNvSpPr>
            <a:spLocks noGrp="1"/>
          </p:cNvSpPr>
          <p:nvPr>
            <p:ph type="title"/>
          </p:nvPr>
        </p:nvSpPr>
        <p:spPr/>
        <p:txBody>
          <a:bodyPr/>
          <a:lstStyle/>
          <a:p>
            <a:r>
              <a:rPr lang="en-GB" dirty="0" smtClean="0"/>
              <a:t>Managing professional v personal</a:t>
            </a:r>
            <a:endParaRPr lang="en-GB"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2080" y="2708921"/>
            <a:ext cx="3240360" cy="2128108"/>
          </a:xfrm>
          <a:prstGeom prst="rect">
            <a:avLst/>
          </a:prstGeom>
        </p:spPr>
      </p:pic>
      <p:pic>
        <p:nvPicPr>
          <p:cNvPr id="6" name="Content Placeholder 5" descr="Screen Clipping"/>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74530" y="5085184"/>
            <a:ext cx="1619476" cy="1476581"/>
          </a:xfrm>
          <a:prstGeom prst="rect">
            <a:avLst/>
          </a:prstGeom>
        </p:spPr>
      </p:pic>
      <p:sp>
        <p:nvSpPr>
          <p:cNvPr id="7" name="Content Placeholder 1"/>
          <p:cNvSpPr txBox="1">
            <a:spLocks/>
          </p:cNvSpPr>
          <p:nvPr/>
        </p:nvSpPr>
        <p:spPr bwMode="auto">
          <a:xfrm>
            <a:off x="4716016" y="1493838"/>
            <a:ext cx="4320480" cy="711026"/>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marL="270000" indent="-180000" algn="l" rtl="0" eaLnBrk="1" fontAlgn="base" hangingPunct="1">
              <a:spcBef>
                <a:spcPct val="0"/>
              </a:spcBef>
              <a:spcAft>
                <a:spcPts val="300"/>
              </a:spcAft>
              <a:buFont typeface="Arial"/>
              <a:buChar char="•"/>
              <a:defRPr sz="2000">
                <a:solidFill>
                  <a:schemeClr val="tx1"/>
                </a:solidFill>
                <a:latin typeface="+mn-lt"/>
                <a:ea typeface="+mn-ea"/>
                <a:cs typeface="+mn-cs"/>
              </a:defRPr>
            </a:lvl1pPr>
            <a:lvl2pPr marL="540000" indent="-180000" algn="l" rtl="0" eaLnBrk="1" fontAlgn="base" hangingPunct="1">
              <a:spcBef>
                <a:spcPct val="0"/>
              </a:spcBef>
              <a:spcAft>
                <a:spcPts val="300"/>
              </a:spcAft>
              <a:buFont typeface="Arial"/>
              <a:buChar char="•"/>
              <a:defRPr sz="2000">
                <a:solidFill>
                  <a:schemeClr val="tx1"/>
                </a:solidFill>
                <a:latin typeface="+mn-lt"/>
                <a:ea typeface="+mn-ea"/>
              </a:defRPr>
            </a:lvl2pPr>
            <a:lvl3pPr marL="810000" indent="-180000" algn="l" rtl="0" eaLnBrk="1" fontAlgn="base" hangingPunct="1">
              <a:spcBef>
                <a:spcPct val="0"/>
              </a:spcBef>
              <a:spcAft>
                <a:spcPts val="300"/>
              </a:spcAft>
              <a:buFont typeface="Arial"/>
              <a:buChar char="•"/>
              <a:defRPr sz="2000">
                <a:solidFill>
                  <a:schemeClr val="tx1"/>
                </a:solidFill>
                <a:latin typeface="+mn-lt"/>
                <a:ea typeface="+mn-ea"/>
              </a:defRPr>
            </a:lvl3pPr>
            <a:lvl4pPr marL="1080000" indent="-180000" algn="l" rtl="0" eaLnBrk="1" fontAlgn="base" hangingPunct="1">
              <a:spcBef>
                <a:spcPct val="0"/>
              </a:spcBef>
              <a:spcAft>
                <a:spcPts val="300"/>
              </a:spcAft>
              <a:buFont typeface="Arial"/>
              <a:buChar char="•"/>
              <a:defRPr sz="2000">
                <a:solidFill>
                  <a:schemeClr val="tx1"/>
                </a:solidFill>
                <a:latin typeface="+mn-lt"/>
                <a:ea typeface="+mn-ea"/>
              </a:defRPr>
            </a:lvl4pPr>
            <a:lvl5pPr marL="1350000" indent="-180000" algn="l" rtl="0" eaLnBrk="1" fontAlgn="base" hangingPunct="1">
              <a:spcBef>
                <a:spcPct val="0"/>
              </a:spcBef>
              <a:spcAft>
                <a:spcPts val="300"/>
              </a:spcAft>
              <a:buFont typeface="Arial"/>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18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18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18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1800">
                <a:solidFill>
                  <a:schemeClr val="tx1"/>
                </a:solidFill>
                <a:latin typeface="+mn-lt"/>
                <a:ea typeface="+mn-ea"/>
              </a:defRPr>
            </a:lvl9pPr>
          </a:lstStyle>
          <a:p>
            <a:r>
              <a:rPr lang="en-GB" b="1" dirty="0" smtClean="0"/>
              <a:t>Have you thought about having more than one Twitter account?</a:t>
            </a:r>
          </a:p>
          <a:p>
            <a:endParaRPr lang="en-GB" dirty="0"/>
          </a:p>
        </p:txBody>
      </p:sp>
    </p:spTree>
    <p:extLst>
      <p:ext uri="{BB962C8B-B14F-4D97-AF65-F5344CB8AC3E}">
        <p14:creationId xmlns:p14="http://schemas.microsoft.com/office/powerpoint/2010/main" val="687565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Clipping"/>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98101" y="1341438"/>
            <a:ext cx="3691198" cy="4830762"/>
          </a:xfrm>
        </p:spPr>
      </p:pic>
      <p:sp>
        <p:nvSpPr>
          <p:cNvPr id="4" name="Title 3"/>
          <p:cNvSpPr>
            <a:spLocks noGrp="1"/>
          </p:cNvSpPr>
          <p:nvPr>
            <p:ph type="title"/>
          </p:nvPr>
        </p:nvSpPr>
        <p:spPr/>
        <p:txBody>
          <a:bodyPr/>
          <a:lstStyle/>
          <a:p>
            <a:r>
              <a:rPr lang="en-GB" dirty="0" smtClean="0"/>
              <a:t>Rationale for blogging</a:t>
            </a:r>
            <a:endParaRPr lang="en-GB" dirty="0"/>
          </a:p>
        </p:txBody>
      </p:sp>
      <p:sp>
        <p:nvSpPr>
          <p:cNvPr id="7" name="Content Placeholder 6"/>
          <p:cNvSpPr>
            <a:spLocks noGrp="1"/>
          </p:cNvSpPr>
          <p:nvPr>
            <p:ph sz="half" idx="1"/>
          </p:nvPr>
        </p:nvSpPr>
        <p:spPr/>
        <p:txBody>
          <a:bodyPr/>
          <a:lstStyle/>
          <a:p>
            <a:r>
              <a:rPr lang="en-GB" dirty="0" smtClean="0"/>
              <a:t>The more you blog – the more your visibility will improve </a:t>
            </a:r>
            <a:r>
              <a:rPr lang="en-GB" i="1" dirty="0" smtClean="0"/>
              <a:t>(the higher you will move up Google rankings)</a:t>
            </a:r>
          </a:p>
          <a:p>
            <a:r>
              <a:rPr lang="en-GB" dirty="0" smtClean="0"/>
              <a:t>Use </a:t>
            </a:r>
            <a:r>
              <a:rPr lang="en-GB" dirty="0"/>
              <a:t>your blog as a ‘one’ stop shop for people to get to know more about you - include links to </a:t>
            </a:r>
            <a:r>
              <a:rPr lang="en-GB" b="1" dirty="0"/>
              <a:t>Twitter / LinkedIn / about.me / </a:t>
            </a:r>
            <a:r>
              <a:rPr lang="en-GB" b="1" dirty="0" err="1"/>
              <a:t>Youtube</a:t>
            </a:r>
            <a:r>
              <a:rPr lang="en-GB" b="1" dirty="0"/>
              <a:t> / </a:t>
            </a:r>
            <a:r>
              <a:rPr lang="en-GB" b="1" dirty="0" err="1"/>
              <a:t>Pinterest</a:t>
            </a:r>
            <a:r>
              <a:rPr lang="en-GB" b="1" dirty="0"/>
              <a:t> / Flickr</a:t>
            </a:r>
          </a:p>
          <a:p>
            <a:r>
              <a:rPr lang="en-GB" dirty="0"/>
              <a:t>Engage with others in your community - link to and comment on other people’s </a:t>
            </a:r>
            <a:r>
              <a:rPr lang="en-GB" dirty="0" smtClean="0"/>
              <a:t>blogs</a:t>
            </a:r>
          </a:p>
          <a:p>
            <a:r>
              <a:rPr lang="en-GB" dirty="0" smtClean="0"/>
              <a:t>Provide social media links</a:t>
            </a:r>
            <a:endParaRPr lang="en-GB" dirty="0"/>
          </a:p>
          <a:p>
            <a:endParaRPr lang="en-GB" dirty="0"/>
          </a:p>
        </p:txBody>
      </p:sp>
    </p:spTree>
    <p:extLst>
      <p:ext uri="{BB962C8B-B14F-4D97-AF65-F5344CB8AC3E}">
        <p14:creationId xmlns:p14="http://schemas.microsoft.com/office/powerpoint/2010/main" val="2215830810"/>
      </p:ext>
    </p:extLst>
  </p:cSld>
  <p:clrMapOvr>
    <a:masterClrMapping/>
  </p:clrMapOvr>
  <p:timing>
    <p:tnLst>
      <p:par>
        <p:cTn id="1" dur="indefinite" restart="never" nodeType="tmRoot"/>
      </p:par>
    </p:tnLst>
  </p:timing>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2772</TotalTime>
  <Words>553</Words>
  <Application>Microsoft Office PowerPoint</Application>
  <PresentationFormat>On-screen Show (4:3)</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ECS</vt:lpstr>
      <vt:lpstr>Online Presence – Comp 1205</vt:lpstr>
      <vt:lpstr>Objectives of this session</vt:lpstr>
      <vt:lpstr>Evidencing your skills in a LinkedIn world …</vt:lpstr>
      <vt:lpstr>Managing your online presence – projecting yourself – to who?</vt:lpstr>
      <vt:lpstr>Projecting what?</vt:lpstr>
      <vt:lpstr>Watch what info you are inadvertently giving away</vt:lpstr>
      <vt:lpstr>The internet archive keeps it all …</vt:lpstr>
      <vt:lpstr>Managing professional v personal</vt:lpstr>
      <vt:lpstr>Rationale for blogging</vt:lpstr>
      <vt:lpstr>Types of blog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Hugh Davis</dc:creator>
  <cp:lastModifiedBy>Kate Dickens</cp:lastModifiedBy>
  <cp:revision>63</cp:revision>
  <cp:lastPrinted>2009-04-22T19:24:48Z</cp:lastPrinted>
  <dcterms:created xsi:type="dcterms:W3CDTF">2009-10-29T11:40:08Z</dcterms:created>
  <dcterms:modified xsi:type="dcterms:W3CDTF">2013-02-19T12:31:04Z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