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7"/>
  </p:notesMasterIdLst>
  <p:handoutMasterIdLst>
    <p:handoutMasterId r:id="rId58"/>
  </p:handoutMasterIdLst>
  <p:sldIdLst>
    <p:sldId id="284"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77"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35" r:id="rId48"/>
    <p:sldId id="336" r:id="rId49"/>
    <p:sldId id="337" r:id="rId50"/>
    <p:sldId id="338" r:id="rId51"/>
    <p:sldId id="339" r:id="rId52"/>
    <p:sldId id="376" r:id="rId53"/>
    <p:sldId id="340" r:id="rId54"/>
    <p:sldId id="367" r:id="rId55"/>
    <p:sldId id="369" r:id="rId56"/>
  </p:sldIdLst>
  <p:sldSz cx="9144000" cy="6858000" type="screen4x3"/>
  <p:notesSz cx="6797675" cy="9926638"/>
  <p:custDataLst>
    <p:tags r:id="rId59"/>
  </p:custDataLst>
  <p:defaultTextStyle>
    <a:defPPr>
      <a:defRPr lang="en-GB"/>
    </a:defPPr>
    <a:lvl1pPr algn="ctr" rtl="0" eaLnBrk="0" fontAlgn="base" hangingPunct="0">
      <a:spcBef>
        <a:spcPct val="0"/>
      </a:spcBef>
      <a:spcAft>
        <a:spcPct val="0"/>
      </a:spcAft>
      <a:defRPr sz="2400" kern="1200">
        <a:solidFill>
          <a:srgbClr val="000000"/>
        </a:solidFill>
        <a:latin typeface="Lucida Sans" pitchFamily="34" charset="0"/>
        <a:ea typeface="MS PGothic" pitchFamily="34" charset="-128"/>
        <a:cs typeface="+mn-cs"/>
      </a:defRPr>
    </a:lvl1pPr>
    <a:lvl2pPr marL="457200" algn="ctr" rtl="0" eaLnBrk="0" fontAlgn="base" hangingPunct="0">
      <a:spcBef>
        <a:spcPct val="0"/>
      </a:spcBef>
      <a:spcAft>
        <a:spcPct val="0"/>
      </a:spcAft>
      <a:defRPr sz="2400" kern="1200">
        <a:solidFill>
          <a:srgbClr val="000000"/>
        </a:solidFill>
        <a:latin typeface="Lucida Sans" pitchFamily="34" charset="0"/>
        <a:ea typeface="MS PGothic" pitchFamily="34" charset="-128"/>
        <a:cs typeface="+mn-cs"/>
      </a:defRPr>
    </a:lvl2pPr>
    <a:lvl3pPr marL="914400" algn="ctr" rtl="0" eaLnBrk="0" fontAlgn="base" hangingPunct="0">
      <a:spcBef>
        <a:spcPct val="0"/>
      </a:spcBef>
      <a:spcAft>
        <a:spcPct val="0"/>
      </a:spcAft>
      <a:defRPr sz="2400" kern="1200">
        <a:solidFill>
          <a:srgbClr val="000000"/>
        </a:solidFill>
        <a:latin typeface="Lucida Sans" pitchFamily="34" charset="0"/>
        <a:ea typeface="MS PGothic" pitchFamily="34" charset="-128"/>
        <a:cs typeface="+mn-cs"/>
      </a:defRPr>
    </a:lvl3pPr>
    <a:lvl4pPr marL="1371600" algn="ctr" rtl="0" eaLnBrk="0" fontAlgn="base" hangingPunct="0">
      <a:spcBef>
        <a:spcPct val="0"/>
      </a:spcBef>
      <a:spcAft>
        <a:spcPct val="0"/>
      </a:spcAft>
      <a:defRPr sz="2400" kern="1200">
        <a:solidFill>
          <a:srgbClr val="000000"/>
        </a:solidFill>
        <a:latin typeface="Lucida Sans" pitchFamily="34" charset="0"/>
        <a:ea typeface="MS PGothic" pitchFamily="34" charset="-128"/>
        <a:cs typeface="+mn-cs"/>
      </a:defRPr>
    </a:lvl4pPr>
    <a:lvl5pPr marL="1828800" algn="ctr" rtl="0" eaLnBrk="0" fontAlgn="base" hangingPunct="0">
      <a:spcBef>
        <a:spcPct val="0"/>
      </a:spcBef>
      <a:spcAft>
        <a:spcPct val="0"/>
      </a:spcAft>
      <a:defRPr sz="2400" kern="1200">
        <a:solidFill>
          <a:srgbClr val="000000"/>
        </a:solidFill>
        <a:latin typeface="Lucida Sans" pitchFamily="34" charset="0"/>
        <a:ea typeface="MS PGothic" pitchFamily="34" charset="-128"/>
        <a:cs typeface="+mn-cs"/>
      </a:defRPr>
    </a:lvl5pPr>
    <a:lvl6pPr marL="2286000" algn="l" defTabSz="914400" rtl="0" eaLnBrk="1" latinLnBrk="0" hangingPunct="1">
      <a:defRPr sz="2400" kern="1200">
        <a:solidFill>
          <a:srgbClr val="000000"/>
        </a:solidFill>
        <a:latin typeface="Lucida Sans" pitchFamily="34" charset="0"/>
        <a:ea typeface="MS PGothic" pitchFamily="34" charset="-128"/>
        <a:cs typeface="+mn-cs"/>
      </a:defRPr>
    </a:lvl6pPr>
    <a:lvl7pPr marL="2743200" algn="l" defTabSz="914400" rtl="0" eaLnBrk="1" latinLnBrk="0" hangingPunct="1">
      <a:defRPr sz="2400" kern="1200">
        <a:solidFill>
          <a:srgbClr val="000000"/>
        </a:solidFill>
        <a:latin typeface="Lucida Sans" pitchFamily="34" charset="0"/>
        <a:ea typeface="MS PGothic" pitchFamily="34" charset="-128"/>
        <a:cs typeface="+mn-cs"/>
      </a:defRPr>
    </a:lvl7pPr>
    <a:lvl8pPr marL="3200400" algn="l" defTabSz="914400" rtl="0" eaLnBrk="1" latinLnBrk="0" hangingPunct="1">
      <a:defRPr sz="2400" kern="1200">
        <a:solidFill>
          <a:srgbClr val="000000"/>
        </a:solidFill>
        <a:latin typeface="Lucida Sans" pitchFamily="34" charset="0"/>
        <a:ea typeface="MS PGothic" pitchFamily="34" charset="-128"/>
        <a:cs typeface="+mn-cs"/>
      </a:defRPr>
    </a:lvl8pPr>
    <a:lvl9pPr marL="3657600" algn="l" defTabSz="914400" rtl="0" eaLnBrk="1" latinLnBrk="0" hangingPunct="1">
      <a:defRPr sz="2400" kern="1200">
        <a:solidFill>
          <a:srgbClr val="000000"/>
        </a:solidFill>
        <a:latin typeface="Lucida Sans"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ECC"/>
    <a:srgbClr val="FFFF99"/>
    <a:srgbClr val="000000"/>
    <a:srgbClr val="FF3399"/>
    <a:srgbClr val="F0AB00"/>
    <a:srgbClr val="D8D5CA"/>
    <a:srgbClr val="EAEBEC"/>
    <a:srgbClr val="BFC4C5"/>
    <a:srgbClr val="F2F1ED"/>
    <a:srgbClr val="E5E3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8" autoAdjust="0"/>
    <p:restoredTop sz="94660"/>
  </p:normalViewPr>
  <p:slideViewPr>
    <p:cSldViewPr>
      <p:cViewPr varScale="1">
        <p:scale>
          <a:sx n="79" d="100"/>
          <a:sy n="79" d="100"/>
        </p:scale>
        <p:origin x="-178" y="-62"/>
      </p:cViewPr>
      <p:guideLst>
        <p:guide orient="horz" pos="799"/>
        <p:guide orient="horz" pos="4088"/>
        <p:guide orient="horz" pos="1071"/>
        <p:guide orient="horz" pos="2840"/>
        <p:guide pos="2880"/>
        <p:guide pos="226"/>
        <p:guide pos="5534"/>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D62C54FE-6A56-4A7F-BB99-D65AA2FB5A3E}" type="datetimeFigureOut">
              <a:rPr lang="en-GB" smtClean="0"/>
              <a:t>30/09/2013</a:t>
            </a:fld>
            <a:endParaRPr lang="en-GB"/>
          </a:p>
        </p:txBody>
      </p:sp>
      <p:sp>
        <p:nvSpPr>
          <p:cNvPr id="4" name="Footer Placeholder 3"/>
          <p:cNvSpPr>
            <a:spLocks noGrp="1"/>
          </p:cNvSpPr>
          <p:nvPr>
            <p:ph type="ftr" sz="quarter" idx="2"/>
          </p:nvPr>
        </p:nvSpPr>
        <p:spPr>
          <a:xfrm>
            <a:off x="2"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428584"/>
            <a:ext cx="2945659" cy="496332"/>
          </a:xfrm>
          <a:prstGeom prst="rect">
            <a:avLst/>
          </a:prstGeom>
        </p:spPr>
        <p:txBody>
          <a:bodyPr vert="horz" lIns="91440" tIns="45720" rIns="91440" bIns="45720" rtlCol="0" anchor="b"/>
          <a:lstStyle>
            <a:lvl1pPr algn="r">
              <a:defRPr sz="1200"/>
            </a:lvl1pPr>
          </a:lstStyle>
          <a:p>
            <a:fld id="{BE0BE46D-94DE-4235-9B2B-110313622E63}" type="slidenum">
              <a:rPr lang="en-GB" smtClean="0"/>
              <a:t>‹#›</a:t>
            </a:fld>
            <a:endParaRPr lang="en-GB"/>
          </a:p>
        </p:txBody>
      </p:sp>
    </p:spTree>
    <p:extLst>
      <p:ext uri="{BB962C8B-B14F-4D97-AF65-F5344CB8AC3E}">
        <p14:creationId xmlns:p14="http://schemas.microsoft.com/office/powerpoint/2010/main" val="2610425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2"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defRPr>
            </a:lvl1pPr>
          </a:lstStyle>
          <a:p>
            <a:endParaRPr lang="en-US"/>
          </a:p>
        </p:txBody>
      </p:sp>
      <p:sp>
        <p:nvSpPr>
          <p:cNvPr id="11267" name="Rectangle 3"/>
          <p:cNvSpPr>
            <a:spLocks noGrp="1" noChangeArrowheads="1"/>
          </p:cNvSpPr>
          <p:nvPr>
            <p:ph type="dt" idx="1"/>
          </p:nvPr>
        </p:nvSpPr>
        <p:spPr bwMode="auto">
          <a:xfrm>
            <a:off x="3850445"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endParaRPr lang="en-US"/>
          </a:p>
        </p:txBody>
      </p:sp>
      <p:sp>
        <p:nvSpPr>
          <p:cNvPr id="41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79768" y="4715154"/>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270" name="Rectangle 6"/>
          <p:cNvSpPr>
            <a:spLocks noGrp="1" noChangeArrowheads="1"/>
          </p:cNvSpPr>
          <p:nvPr>
            <p:ph type="ftr" sz="quarter" idx="4"/>
          </p:nvPr>
        </p:nvSpPr>
        <p:spPr bwMode="auto">
          <a:xfrm>
            <a:off x="2"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defRPr>
            </a:lvl1pPr>
          </a:lstStyle>
          <a:p>
            <a:endParaRPr lang="en-US"/>
          </a:p>
        </p:txBody>
      </p:sp>
      <p:sp>
        <p:nvSpPr>
          <p:cNvPr id="11271" name="Rectangle 7"/>
          <p:cNvSpPr>
            <a:spLocks noGrp="1" noChangeArrowheads="1"/>
          </p:cNvSpPr>
          <p:nvPr>
            <p:ph type="sldNum" sz="quarter" idx="5"/>
          </p:nvPr>
        </p:nvSpPr>
        <p:spPr bwMode="auto">
          <a:xfrm>
            <a:off x="3850445"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defRPr>
            </a:lvl1pPr>
          </a:lstStyle>
          <a:p>
            <a:fld id="{E7142AB7-638E-4F4C-93E8-364DCD565EC2}" type="slidenum">
              <a:rPr lang="en-GB"/>
              <a:pPr/>
              <a:t>‹#›</a:t>
            </a:fld>
            <a:endParaRPr lang="en-GB"/>
          </a:p>
        </p:txBody>
      </p:sp>
    </p:spTree>
    <p:extLst>
      <p:ext uri="{BB962C8B-B14F-4D97-AF65-F5344CB8AC3E}">
        <p14:creationId xmlns:p14="http://schemas.microsoft.com/office/powerpoint/2010/main" val="37568119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182B8-F787-48B1-AE72-EC137605EAAA}" type="slidenum">
              <a:rPr lang="en-GB"/>
              <a:pPr/>
              <a:t>2</a:t>
            </a:fld>
            <a:endParaRPr lang="en-GB"/>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23ABEC-0A9E-4FD9-9FD3-91C2D5B1234C}" type="slidenum">
              <a:rPr lang="en-GB"/>
              <a:pPr/>
              <a:t>11</a:t>
            </a:fld>
            <a:endParaRPr lang="en-GB"/>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r>
              <a:rPr lang="en-GB" dirty="0" smtClean="0"/>
              <a:t>.</a:t>
            </a:r>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09B94D-BA93-4D96-89BF-443B6449B091}" type="slidenum">
              <a:rPr lang="en-GB"/>
              <a:pPr/>
              <a:t>12</a:t>
            </a:fld>
            <a:endParaRPr lang="en-GB"/>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132D1-5615-44BA-91E2-D33847380F8C}" type="slidenum">
              <a:rPr lang="en-GB"/>
              <a:pPr/>
              <a:t>13</a:t>
            </a:fld>
            <a:endParaRPr lang="en-GB"/>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GB" dirty="0"/>
          </a:p>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3C606-4F7D-4B99-BF9F-15198271735D}" type="slidenum">
              <a:rPr lang="en-GB"/>
              <a:pPr/>
              <a:t>14</a:t>
            </a:fld>
            <a:endParaRPr lang="en-GB"/>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r>
              <a:rPr lang="en-GB" dirty="0" smtClean="0"/>
              <a:t>. </a:t>
            </a:r>
            <a:endParaRPr lang="en-GB" dirty="0"/>
          </a:p>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C244-6E22-474A-A211-349ABD2D171E}" type="slidenum">
              <a:rPr lang="en-GB" smtClean="0"/>
              <a:pPr/>
              <a:t>15</a:t>
            </a:fld>
            <a:endParaRPr lang="en-GB"/>
          </a:p>
        </p:txBody>
      </p:sp>
    </p:spTree>
    <p:extLst>
      <p:ext uri="{BB962C8B-B14F-4D97-AF65-F5344CB8AC3E}">
        <p14:creationId xmlns:p14="http://schemas.microsoft.com/office/powerpoint/2010/main" val="619899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0710C244-6E22-474A-A211-349ABD2D171E}" type="slidenum">
              <a:rPr lang="en-GB" smtClean="0"/>
              <a:pPr/>
              <a:t>16</a:t>
            </a:fld>
            <a:endParaRPr lang="en-GB"/>
          </a:p>
        </p:txBody>
      </p:sp>
    </p:spTree>
    <p:extLst>
      <p:ext uri="{BB962C8B-B14F-4D97-AF65-F5344CB8AC3E}">
        <p14:creationId xmlns:p14="http://schemas.microsoft.com/office/powerpoint/2010/main" val="1715745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C82B9E-4454-4AC1-B9DB-24A029FC50FE}" type="slidenum">
              <a:rPr lang="en-GB"/>
              <a:pPr/>
              <a:t>17</a:t>
            </a:fld>
            <a:endParaRPr lang="en-GB"/>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0643DF-967E-41DB-A68E-362AE413D6BE}" type="slidenum">
              <a:rPr lang="en-GB"/>
              <a:pPr/>
              <a:t>18</a:t>
            </a:fld>
            <a:endParaRPr lang="en-GB"/>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A1733-062E-4ACC-A380-1459EE6797B0}" type="slidenum">
              <a:rPr lang="en-GB"/>
              <a:pPr/>
              <a:t>19</a:t>
            </a:fld>
            <a:endParaRPr lang="en-GB"/>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10C244-6E22-474A-A211-349ABD2D171E}" type="slidenum">
              <a:rPr lang="en-GB" smtClean="0"/>
              <a:pPr/>
              <a:t>20</a:t>
            </a:fld>
            <a:endParaRPr lang="en-GB"/>
          </a:p>
        </p:txBody>
      </p:sp>
    </p:spTree>
    <p:extLst>
      <p:ext uri="{BB962C8B-B14F-4D97-AF65-F5344CB8AC3E}">
        <p14:creationId xmlns:p14="http://schemas.microsoft.com/office/powerpoint/2010/main" val="4239193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C244-6E22-474A-A211-349ABD2D171E}" type="slidenum">
              <a:rPr lang="en-GB" smtClean="0"/>
              <a:pPr/>
              <a:t>3</a:t>
            </a:fld>
            <a:endParaRPr lang="en-GB"/>
          </a:p>
        </p:txBody>
      </p:sp>
    </p:spTree>
    <p:extLst>
      <p:ext uri="{BB962C8B-B14F-4D97-AF65-F5344CB8AC3E}">
        <p14:creationId xmlns:p14="http://schemas.microsoft.com/office/powerpoint/2010/main" val="3296133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CB5E1-E9BE-4D43-9911-B483DD9B3426}" type="slidenum">
              <a:rPr lang="en-GB"/>
              <a:pPr/>
              <a:t>21</a:t>
            </a:fld>
            <a:endParaRPr lang="en-GB"/>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267187-292A-40E1-A0BF-68E60AF4597D}" type="slidenum">
              <a:rPr lang="en-GB"/>
              <a:pPr/>
              <a:t>23</a:t>
            </a:fld>
            <a:endParaRPr lang="en-GB"/>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9483BA-DB65-4B7A-B214-843010AE2472}" type="slidenum">
              <a:rPr lang="en-GB"/>
              <a:pPr/>
              <a:t>24</a:t>
            </a:fld>
            <a:endParaRPr lang="en-GB"/>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3CDEF9-830B-4242-A6AC-953FDAD4D31F}" type="slidenum">
              <a:rPr lang="en-GB"/>
              <a:pPr/>
              <a:t>25</a:t>
            </a:fld>
            <a:endParaRPr lang="en-GB"/>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9F5EED-606A-411A-9AFA-615F236D1CBD}" type="slidenum">
              <a:rPr lang="en-GB"/>
              <a:pPr/>
              <a:t>26</a:t>
            </a:fld>
            <a:endParaRPr lang="en-GB"/>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D4EA1C-F21A-4879-AF53-E859C204812A}" type="slidenum">
              <a:rPr lang="en-GB"/>
              <a:pPr/>
              <a:t>27</a:t>
            </a:fld>
            <a:endParaRPr lang="en-GB"/>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1BF36-A1EB-414E-8962-4AB902B8BA93}" type="slidenum">
              <a:rPr lang="en-GB"/>
              <a:pPr/>
              <a:t>28</a:t>
            </a:fld>
            <a:endParaRPr lang="en-GB"/>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C50F1B-D667-447E-9847-772C44D56369}" type="slidenum">
              <a:rPr lang="en-GB"/>
              <a:pPr/>
              <a:t>29</a:t>
            </a:fld>
            <a:endParaRPr lang="en-GB"/>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C244-6E22-474A-A211-349ABD2D171E}" type="slidenum">
              <a:rPr lang="en-GB" smtClean="0"/>
              <a:pPr/>
              <a:t>30</a:t>
            </a:fld>
            <a:endParaRPr lang="en-GB"/>
          </a:p>
        </p:txBody>
      </p:sp>
    </p:spTree>
    <p:extLst>
      <p:ext uri="{BB962C8B-B14F-4D97-AF65-F5344CB8AC3E}">
        <p14:creationId xmlns:p14="http://schemas.microsoft.com/office/powerpoint/2010/main" val="3197452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C244-6E22-474A-A211-349ABD2D171E}" type="slidenum">
              <a:rPr lang="en-GB" smtClean="0"/>
              <a:pPr/>
              <a:t>31</a:t>
            </a:fld>
            <a:endParaRPr lang="en-GB"/>
          </a:p>
        </p:txBody>
      </p:sp>
    </p:spTree>
    <p:extLst>
      <p:ext uri="{BB962C8B-B14F-4D97-AF65-F5344CB8AC3E}">
        <p14:creationId xmlns:p14="http://schemas.microsoft.com/office/powerpoint/2010/main" val="30198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C244-6E22-474A-A211-349ABD2D171E}" type="slidenum">
              <a:rPr lang="en-GB" smtClean="0"/>
              <a:pPr/>
              <a:t>4</a:t>
            </a:fld>
            <a:endParaRPr lang="en-GB"/>
          </a:p>
        </p:txBody>
      </p:sp>
    </p:spTree>
    <p:extLst>
      <p:ext uri="{BB962C8B-B14F-4D97-AF65-F5344CB8AC3E}">
        <p14:creationId xmlns:p14="http://schemas.microsoft.com/office/powerpoint/2010/main" val="32569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5AE12D-CB79-494A-887B-75EC043D555F}" type="slidenum">
              <a:rPr lang="en-GB"/>
              <a:pPr/>
              <a:t>32</a:t>
            </a:fld>
            <a:endParaRPr lang="en-GB"/>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D10BF6-C256-44DC-8A09-6ABEE3CF33F3}" type="slidenum">
              <a:rPr lang="en-GB"/>
              <a:pPr/>
              <a:t>33</a:t>
            </a:fld>
            <a:endParaRPr lang="en-GB"/>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C244-6E22-474A-A211-349ABD2D171E}" type="slidenum">
              <a:rPr lang="en-GB" smtClean="0"/>
              <a:pPr/>
              <a:t>34</a:t>
            </a:fld>
            <a:endParaRPr lang="en-GB"/>
          </a:p>
        </p:txBody>
      </p:sp>
    </p:spTree>
    <p:extLst>
      <p:ext uri="{BB962C8B-B14F-4D97-AF65-F5344CB8AC3E}">
        <p14:creationId xmlns:p14="http://schemas.microsoft.com/office/powerpoint/2010/main" val="3680682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C244-6E22-474A-A211-349ABD2D171E}" type="slidenum">
              <a:rPr lang="en-GB" smtClean="0"/>
              <a:pPr/>
              <a:t>35</a:t>
            </a:fld>
            <a:endParaRPr lang="en-GB"/>
          </a:p>
        </p:txBody>
      </p:sp>
    </p:spTree>
    <p:extLst>
      <p:ext uri="{BB962C8B-B14F-4D97-AF65-F5344CB8AC3E}">
        <p14:creationId xmlns:p14="http://schemas.microsoft.com/office/powerpoint/2010/main" val="1292954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E87697-821E-4E8D-B26E-B75C05F749B5}" type="slidenum">
              <a:rPr lang="en-GB"/>
              <a:pPr/>
              <a:t>36</a:t>
            </a:fld>
            <a:endParaRPr lang="en-GB"/>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8763FF-D20A-42B1-ACFF-07E41A82DA64}" type="slidenum">
              <a:rPr lang="en-GB"/>
              <a:pPr/>
              <a:t>37</a:t>
            </a:fld>
            <a:endParaRPr lang="en-GB"/>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21C54-4F55-4EF6-9A52-05F0C94BAA3A}" type="slidenum">
              <a:rPr lang="en-GB"/>
              <a:pPr/>
              <a:t>38</a:t>
            </a:fld>
            <a:endParaRPr lang="en-GB"/>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r>
              <a:rPr lang="en-GB" dirty="0" smtClean="0"/>
              <a:t>.</a:t>
            </a:r>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10C244-6E22-474A-A211-349ABD2D171E}" type="slidenum">
              <a:rPr lang="en-GB" smtClean="0"/>
              <a:pPr/>
              <a:t>39</a:t>
            </a:fld>
            <a:endParaRPr lang="en-GB"/>
          </a:p>
        </p:txBody>
      </p:sp>
    </p:spTree>
    <p:extLst>
      <p:ext uri="{BB962C8B-B14F-4D97-AF65-F5344CB8AC3E}">
        <p14:creationId xmlns:p14="http://schemas.microsoft.com/office/powerpoint/2010/main" val="1967843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10C244-6E22-474A-A211-349ABD2D171E}" type="slidenum">
              <a:rPr lang="en-GB" smtClean="0"/>
              <a:pPr/>
              <a:t>40</a:t>
            </a:fld>
            <a:endParaRPr lang="en-GB"/>
          </a:p>
        </p:txBody>
      </p:sp>
    </p:spTree>
    <p:extLst>
      <p:ext uri="{BB962C8B-B14F-4D97-AF65-F5344CB8AC3E}">
        <p14:creationId xmlns:p14="http://schemas.microsoft.com/office/powerpoint/2010/main" val="2498907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10C244-6E22-474A-A211-349ABD2D171E}" type="slidenum">
              <a:rPr lang="en-GB" smtClean="0"/>
              <a:pPr/>
              <a:t>41</a:t>
            </a:fld>
            <a:endParaRPr lang="en-GB"/>
          </a:p>
        </p:txBody>
      </p:sp>
    </p:spTree>
    <p:extLst>
      <p:ext uri="{BB962C8B-B14F-4D97-AF65-F5344CB8AC3E}">
        <p14:creationId xmlns:p14="http://schemas.microsoft.com/office/powerpoint/2010/main" val="677082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D3B14-9555-4532-8C68-E50950AF0724}" type="slidenum">
              <a:rPr lang="en-GB"/>
              <a:pPr/>
              <a:t>5</a:t>
            </a:fld>
            <a:endParaRPr lang="en-GB"/>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1312D-CC06-4909-96F9-0287651E18FA}" type="slidenum">
              <a:rPr lang="en-GB"/>
              <a:pPr/>
              <a:t>42</a:t>
            </a:fld>
            <a:endParaRPr lang="en-GB"/>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C244-6E22-474A-A211-349ABD2D171E}" type="slidenum">
              <a:rPr lang="en-GB" smtClean="0"/>
              <a:pPr/>
              <a:t>43</a:t>
            </a:fld>
            <a:endParaRPr lang="en-GB"/>
          </a:p>
        </p:txBody>
      </p:sp>
    </p:spTree>
    <p:extLst>
      <p:ext uri="{BB962C8B-B14F-4D97-AF65-F5344CB8AC3E}">
        <p14:creationId xmlns:p14="http://schemas.microsoft.com/office/powerpoint/2010/main" val="18211735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C244-6E22-474A-A211-349ABD2D171E}" type="slidenum">
              <a:rPr lang="en-GB" smtClean="0"/>
              <a:pPr/>
              <a:t>44</a:t>
            </a:fld>
            <a:endParaRPr lang="en-GB"/>
          </a:p>
        </p:txBody>
      </p:sp>
    </p:spTree>
    <p:extLst>
      <p:ext uri="{BB962C8B-B14F-4D97-AF65-F5344CB8AC3E}">
        <p14:creationId xmlns:p14="http://schemas.microsoft.com/office/powerpoint/2010/main" val="3619978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C244-6E22-474A-A211-349ABD2D171E}" type="slidenum">
              <a:rPr lang="en-GB" smtClean="0"/>
              <a:pPr/>
              <a:t>45</a:t>
            </a:fld>
            <a:endParaRPr lang="en-GB"/>
          </a:p>
        </p:txBody>
      </p:sp>
    </p:spTree>
    <p:extLst>
      <p:ext uri="{BB962C8B-B14F-4D97-AF65-F5344CB8AC3E}">
        <p14:creationId xmlns:p14="http://schemas.microsoft.com/office/powerpoint/2010/main" val="25678399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C244-6E22-474A-A211-349ABD2D171E}" type="slidenum">
              <a:rPr lang="en-GB" smtClean="0"/>
              <a:pPr/>
              <a:t>46</a:t>
            </a:fld>
            <a:endParaRPr lang="en-GB"/>
          </a:p>
        </p:txBody>
      </p:sp>
    </p:spTree>
    <p:extLst>
      <p:ext uri="{BB962C8B-B14F-4D97-AF65-F5344CB8AC3E}">
        <p14:creationId xmlns:p14="http://schemas.microsoft.com/office/powerpoint/2010/main" val="21828700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C244-6E22-474A-A211-349ABD2D171E}" type="slidenum">
              <a:rPr lang="en-GB" smtClean="0"/>
              <a:pPr/>
              <a:t>47</a:t>
            </a:fld>
            <a:endParaRPr lang="en-GB"/>
          </a:p>
        </p:txBody>
      </p:sp>
    </p:spTree>
    <p:extLst>
      <p:ext uri="{BB962C8B-B14F-4D97-AF65-F5344CB8AC3E}">
        <p14:creationId xmlns:p14="http://schemas.microsoft.com/office/powerpoint/2010/main" val="23117410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15C760-51E6-42CE-ABB4-C0E4C21234A5}" type="slidenum">
              <a:rPr lang="en-GB"/>
              <a:pPr/>
              <a:t>48</a:t>
            </a:fld>
            <a:endParaRPr lang="en-GB"/>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C244-6E22-474A-A211-349ABD2D171E}" type="slidenum">
              <a:rPr lang="en-GB" smtClean="0"/>
              <a:pPr/>
              <a:t>49</a:t>
            </a:fld>
            <a:endParaRPr lang="en-GB"/>
          </a:p>
        </p:txBody>
      </p:sp>
    </p:spTree>
    <p:extLst>
      <p:ext uri="{BB962C8B-B14F-4D97-AF65-F5344CB8AC3E}">
        <p14:creationId xmlns:p14="http://schemas.microsoft.com/office/powerpoint/2010/main" val="4394348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B23DC3-2EA5-49CD-93BB-7D441D51999E}" type="slidenum">
              <a:rPr lang="en-GB"/>
              <a:pPr/>
              <a:t>50</a:t>
            </a:fld>
            <a:endParaRPr lang="en-GB" dirty="0"/>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1FD47-8357-4209-B3BB-1A9A4A082E8C}" type="slidenum">
              <a:rPr lang="en-GB"/>
              <a:pPr/>
              <a:t>51</a:t>
            </a:fld>
            <a:endParaRPr lang="en-GB" dirty="0"/>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8D59B-4DC6-4DA3-AB1E-BE3C0D984D4D}" type="slidenum">
              <a:rPr lang="en-GB"/>
              <a:pPr/>
              <a:t>6</a:t>
            </a:fld>
            <a:endParaRPr lang="en-GB"/>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a:xfrm>
            <a:off x="662533" y="4675288"/>
            <a:ext cx="5438140" cy="4466987"/>
          </a:xfrm>
        </p:spPr>
        <p:txBody>
          <a:bodyPr/>
          <a:lstStyle/>
          <a:p>
            <a:endParaRPr lang="en-GB"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C244-6E22-474A-A211-349ABD2D171E}" type="slidenum">
              <a:rPr lang="en-GB" smtClean="0"/>
              <a:pPr/>
              <a:t>53</a:t>
            </a:fld>
            <a:endParaRPr lang="en-GB" dirty="0"/>
          </a:p>
        </p:txBody>
      </p:sp>
    </p:spTree>
    <p:extLst>
      <p:ext uri="{BB962C8B-B14F-4D97-AF65-F5344CB8AC3E}">
        <p14:creationId xmlns:p14="http://schemas.microsoft.com/office/powerpoint/2010/main" val="1824452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10C244-6E22-474A-A211-349ABD2D171E}" type="slidenum">
              <a:rPr lang="en-GB" smtClean="0"/>
              <a:pPr/>
              <a:t>54</a:t>
            </a:fld>
            <a:endParaRPr lang="en-GB"/>
          </a:p>
        </p:txBody>
      </p:sp>
    </p:spTree>
    <p:extLst>
      <p:ext uri="{BB962C8B-B14F-4D97-AF65-F5344CB8AC3E}">
        <p14:creationId xmlns:p14="http://schemas.microsoft.com/office/powerpoint/2010/main" val="6982522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10C244-6E22-474A-A211-349ABD2D171E}" type="slidenum">
              <a:rPr lang="en-GB" smtClean="0"/>
              <a:pPr/>
              <a:t>55</a:t>
            </a:fld>
            <a:endParaRPr lang="en-GB"/>
          </a:p>
        </p:txBody>
      </p:sp>
    </p:spTree>
    <p:extLst>
      <p:ext uri="{BB962C8B-B14F-4D97-AF65-F5344CB8AC3E}">
        <p14:creationId xmlns:p14="http://schemas.microsoft.com/office/powerpoint/2010/main" val="2057289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B10AB-E4FC-4754-A33E-7492C789D319}" type="slidenum">
              <a:rPr lang="en-GB"/>
              <a:pPr/>
              <a:t>7</a:t>
            </a:fld>
            <a:endParaRPr lang="en-GB"/>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B7EC57-D8DE-4CB2-9B09-38BF45D71696}" type="slidenum">
              <a:rPr lang="en-GB"/>
              <a:pPr/>
              <a:t>8</a:t>
            </a:fld>
            <a:endParaRPr lang="en-GB"/>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A0ACFA-C23C-4967-98BB-5DEBBF9122AD}" type="slidenum">
              <a:rPr lang="en-GB"/>
              <a:pPr/>
              <a:t>9</a:t>
            </a:fld>
            <a:endParaRPr lang="en-GB"/>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C244-6E22-474A-A211-349ABD2D171E}" type="slidenum">
              <a:rPr lang="en-GB" smtClean="0"/>
              <a:pPr/>
              <a:t>10</a:t>
            </a:fld>
            <a:endParaRPr lang="en-GB"/>
          </a:p>
        </p:txBody>
      </p:sp>
    </p:spTree>
    <p:extLst>
      <p:ext uri="{BB962C8B-B14F-4D97-AF65-F5344CB8AC3E}">
        <p14:creationId xmlns:p14="http://schemas.microsoft.com/office/powerpoint/2010/main" val="2341274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703"/>
          <p:cNvGrpSpPr>
            <a:grpSpLocks/>
          </p:cNvGrpSpPr>
          <p:nvPr userDrawn="1"/>
        </p:nvGrpSpPr>
        <p:grpSpPr bwMode="auto">
          <a:xfrm>
            <a:off x="6051550" y="368300"/>
            <a:ext cx="2697163" cy="585788"/>
            <a:chOff x="1610" y="2863"/>
            <a:chExt cx="3221" cy="699"/>
          </a:xfrm>
        </p:grpSpPr>
        <p:sp>
          <p:nvSpPr>
            <p:cNvPr id="5" name="Freeform 1704"/>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705"/>
            <p:cNvSpPr>
              <a:spLocks noEditPoints="1"/>
            </p:cNvSpPr>
            <p:nvPr/>
          </p:nvSpPr>
          <p:spPr bwMode="auto">
            <a:xfrm>
              <a:off x="1900" y="3110"/>
              <a:ext cx="281" cy="310"/>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56 h 310"/>
                <a:gd name="T16" fmla="*/ 281 w 281"/>
                <a:gd name="T17" fmla="*/ 174 h 310"/>
                <a:gd name="T18" fmla="*/ 272 w 281"/>
                <a:gd name="T19" fmla="*/ 210 h 310"/>
                <a:gd name="T20" fmla="*/ 264 w 281"/>
                <a:gd name="T21" fmla="*/ 230 h 310"/>
                <a:gd name="T22" fmla="*/ 241 w 281"/>
                <a:gd name="T23" fmla="*/ 262 h 310"/>
                <a:gd name="T24" fmla="*/ 213 w 281"/>
                <a:gd name="T25" fmla="*/ 290 h 310"/>
                <a:gd name="T26" fmla="*/ 196 w 281"/>
                <a:gd name="T27" fmla="*/ 299 h 310"/>
                <a:gd name="T28" fmla="*/ 159 w 281"/>
                <a:gd name="T29" fmla="*/ 310 h 310"/>
                <a:gd name="T30" fmla="*/ 139 w 281"/>
                <a:gd name="T31" fmla="*/ 310 h 310"/>
                <a:gd name="T32" fmla="*/ 93 w 281"/>
                <a:gd name="T33" fmla="*/ 304 h 310"/>
                <a:gd name="T34" fmla="*/ 65 w 281"/>
                <a:gd name="T35" fmla="*/ 293 h 310"/>
                <a:gd name="T36" fmla="*/ 45 w 281"/>
                <a:gd name="T37" fmla="*/ 273 h 310"/>
                <a:gd name="T38" fmla="*/ 34 w 281"/>
                <a:gd name="T39" fmla="*/ 264 h 310"/>
                <a:gd name="T40" fmla="*/ 8 w 281"/>
                <a:gd name="T41" fmla="*/ 213 h 310"/>
                <a:gd name="T42" fmla="*/ 0 w 281"/>
                <a:gd name="T43" fmla="*/ 156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59 h 310"/>
                <a:gd name="T72" fmla="*/ 65 w 281"/>
                <a:gd name="T73" fmla="*/ 210 h 310"/>
                <a:gd name="T74" fmla="*/ 82 w 281"/>
                <a:gd name="T75" fmla="*/ 250 h 310"/>
                <a:gd name="T76" fmla="*/ 96 w 281"/>
                <a:gd name="T77" fmla="*/ 267 h 310"/>
                <a:gd name="T78" fmla="*/ 128 w 281"/>
                <a:gd name="T79" fmla="*/ 284 h 310"/>
                <a:gd name="T80" fmla="*/ 145 w 281"/>
                <a:gd name="T81" fmla="*/ 284 h 310"/>
                <a:gd name="T82" fmla="*/ 179 w 281"/>
                <a:gd name="T83" fmla="*/ 273 h 310"/>
                <a:gd name="T84" fmla="*/ 204 w 281"/>
                <a:gd name="T85" fmla="*/ 245 h 310"/>
                <a:gd name="T86" fmla="*/ 213 w 281"/>
                <a:gd name="T87" fmla="*/ 225 h 310"/>
                <a:gd name="T88" fmla="*/ 224 w 281"/>
                <a:gd name="T89" fmla="*/ 179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706"/>
            <p:cNvSpPr>
              <a:spLocks/>
            </p:cNvSpPr>
            <p:nvPr/>
          </p:nvSpPr>
          <p:spPr bwMode="auto">
            <a:xfrm>
              <a:off x="2493" y="3059"/>
              <a:ext cx="182" cy="361"/>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67 h 361"/>
                <a:gd name="T12" fmla="*/ 83 w 182"/>
                <a:gd name="T13" fmla="*/ 267 h 361"/>
                <a:gd name="T14" fmla="*/ 83 w 182"/>
                <a:gd name="T15" fmla="*/ 284 h 361"/>
                <a:gd name="T16" fmla="*/ 86 w 182"/>
                <a:gd name="T17" fmla="*/ 296 h 361"/>
                <a:gd name="T18" fmla="*/ 91 w 182"/>
                <a:gd name="T19" fmla="*/ 307 h 361"/>
                <a:gd name="T20" fmla="*/ 97 w 182"/>
                <a:gd name="T21" fmla="*/ 318 h 361"/>
                <a:gd name="T22" fmla="*/ 105 w 182"/>
                <a:gd name="T23" fmla="*/ 324 h 361"/>
                <a:gd name="T24" fmla="*/ 117 w 182"/>
                <a:gd name="T25" fmla="*/ 330 h 361"/>
                <a:gd name="T26" fmla="*/ 128 w 182"/>
                <a:gd name="T27" fmla="*/ 333 h 361"/>
                <a:gd name="T28" fmla="*/ 142 w 182"/>
                <a:gd name="T29" fmla="*/ 335 h 361"/>
                <a:gd name="T30" fmla="*/ 142 w 182"/>
                <a:gd name="T31" fmla="*/ 335 h 361"/>
                <a:gd name="T32" fmla="*/ 157 w 182"/>
                <a:gd name="T33" fmla="*/ 333 h 361"/>
                <a:gd name="T34" fmla="*/ 165 w 182"/>
                <a:gd name="T35" fmla="*/ 330 h 361"/>
                <a:gd name="T36" fmla="*/ 165 w 182"/>
                <a:gd name="T37" fmla="*/ 330 h 361"/>
                <a:gd name="T38" fmla="*/ 182 w 182"/>
                <a:gd name="T39" fmla="*/ 318 h 361"/>
                <a:gd name="T40" fmla="*/ 182 w 182"/>
                <a:gd name="T41" fmla="*/ 318 h 361"/>
                <a:gd name="T42" fmla="*/ 182 w 182"/>
                <a:gd name="T43" fmla="*/ 324 h 361"/>
                <a:gd name="T44" fmla="*/ 179 w 182"/>
                <a:gd name="T45" fmla="*/ 333 h 361"/>
                <a:gd name="T46" fmla="*/ 162 w 182"/>
                <a:gd name="T47" fmla="*/ 347 h 361"/>
                <a:gd name="T48" fmla="*/ 162 w 182"/>
                <a:gd name="T49" fmla="*/ 347 h 361"/>
                <a:gd name="T50" fmla="*/ 154 w 182"/>
                <a:gd name="T51" fmla="*/ 352 h 361"/>
                <a:gd name="T52" fmla="*/ 142 w 182"/>
                <a:gd name="T53" fmla="*/ 358 h 361"/>
                <a:gd name="T54" fmla="*/ 131 w 182"/>
                <a:gd name="T55" fmla="*/ 361 h 361"/>
                <a:gd name="T56" fmla="*/ 117 w 182"/>
                <a:gd name="T57" fmla="*/ 361 h 361"/>
                <a:gd name="T58" fmla="*/ 117 w 182"/>
                <a:gd name="T59" fmla="*/ 361 h 361"/>
                <a:gd name="T60" fmla="*/ 100 w 182"/>
                <a:gd name="T61" fmla="*/ 361 h 361"/>
                <a:gd name="T62" fmla="*/ 83 w 182"/>
                <a:gd name="T63" fmla="*/ 355 h 361"/>
                <a:gd name="T64" fmla="*/ 66 w 182"/>
                <a:gd name="T65" fmla="*/ 347 h 361"/>
                <a:gd name="T66" fmla="*/ 54 w 182"/>
                <a:gd name="T67" fmla="*/ 335 h 361"/>
                <a:gd name="T68" fmla="*/ 54 w 182"/>
                <a:gd name="T69" fmla="*/ 335 h 361"/>
                <a:gd name="T70" fmla="*/ 43 w 182"/>
                <a:gd name="T71" fmla="*/ 324 h 361"/>
                <a:gd name="T72" fmla="*/ 34 w 182"/>
                <a:gd name="T73" fmla="*/ 307 h 361"/>
                <a:gd name="T74" fmla="*/ 29 w 182"/>
                <a:gd name="T75" fmla="*/ 290 h 361"/>
                <a:gd name="T76" fmla="*/ 29 w 182"/>
                <a:gd name="T77" fmla="*/ 267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707"/>
            <p:cNvSpPr>
              <a:spLocks/>
            </p:cNvSpPr>
            <p:nvPr/>
          </p:nvSpPr>
          <p:spPr bwMode="auto">
            <a:xfrm>
              <a:off x="2695"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708"/>
            <p:cNvSpPr>
              <a:spLocks/>
            </p:cNvSpPr>
            <p:nvPr/>
          </p:nvSpPr>
          <p:spPr bwMode="auto">
            <a:xfrm>
              <a:off x="3274" y="3110"/>
              <a:ext cx="475" cy="304"/>
            </a:xfrm>
            <a:custGeom>
              <a:avLst/>
              <a:gdLst>
                <a:gd name="T0" fmla="*/ 364 w 475"/>
                <a:gd name="T1" fmla="*/ 0 h 304"/>
                <a:gd name="T2" fmla="*/ 398 w 475"/>
                <a:gd name="T3" fmla="*/ 6 h 304"/>
                <a:gd name="T4" fmla="*/ 429 w 475"/>
                <a:gd name="T5" fmla="*/ 23 h 304"/>
                <a:gd name="T6" fmla="*/ 444 w 475"/>
                <a:gd name="T7" fmla="*/ 37 h 304"/>
                <a:gd name="T8" fmla="*/ 458 w 475"/>
                <a:gd name="T9" fmla="*/ 68 h 304"/>
                <a:gd name="T10" fmla="*/ 458 w 475"/>
                <a:gd name="T11" fmla="*/ 282 h 304"/>
                <a:gd name="T12" fmla="*/ 461 w 475"/>
                <a:gd name="T13" fmla="*/ 287 h 304"/>
                <a:gd name="T14" fmla="*/ 463 w 475"/>
                <a:gd name="T15" fmla="*/ 293 h 304"/>
                <a:gd name="T16" fmla="*/ 387 w 475"/>
                <a:gd name="T17" fmla="*/ 304 h 304"/>
                <a:gd name="T18" fmla="*/ 392 w 475"/>
                <a:gd name="T19" fmla="*/ 299 h 304"/>
                <a:gd name="T20" fmla="*/ 404 w 475"/>
                <a:gd name="T21" fmla="*/ 287 h 304"/>
                <a:gd name="T22" fmla="*/ 404 w 475"/>
                <a:gd name="T23" fmla="*/ 108 h 304"/>
                <a:gd name="T24" fmla="*/ 404 w 475"/>
                <a:gd name="T25" fmla="*/ 91 h 304"/>
                <a:gd name="T26" fmla="*/ 395 w 475"/>
                <a:gd name="T27" fmla="*/ 66 h 304"/>
                <a:gd name="T28" fmla="*/ 387 w 475"/>
                <a:gd name="T29" fmla="*/ 57 h 304"/>
                <a:gd name="T30" fmla="*/ 367 w 475"/>
                <a:gd name="T31" fmla="*/ 43 h 304"/>
                <a:gd name="T32" fmla="*/ 336 w 475"/>
                <a:gd name="T33" fmla="*/ 37 h 304"/>
                <a:gd name="T34" fmla="*/ 316 w 475"/>
                <a:gd name="T35" fmla="*/ 40 h 304"/>
                <a:gd name="T36" fmla="*/ 282 w 475"/>
                <a:gd name="T37" fmla="*/ 60 h 304"/>
                <a:gd name="T38" fmla="*/ 267 w 475"/>
                <a:gd name="T39" fmla="*/ 77 h 304"/>
                <a:gd name="T40" fmla="*/ 267 w 475"/>
                <a:gd name="T41" fmla="*/ 282 h 304"/>
                <a:gd name="T42" fmla="*/ 270 w 475"/>
                <a:gd name="T43" fmla="*/ 287 h 304"/>
                <a:gd name="T44" fmla="*/ 273 w 475"/>
                <a:gd name="T45" fmla="*/ 293 h 304"/>
                <a:gd name="T46" fmla="*/ 194 w 475"/>
                <a:gd name="T47" fmla="*/ 304 h 304"/>
                <a:gd name="T48" fmla="*/ 202 w 475"/>
                <a:gd name="T49" fmla="*/ 299 h 304"/>
                <a:gd name="T50" fmla="*/ 211 w 475"/>
                <a:gd name="T51" fmla="*/ 287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2 h 304"/>
                <a:gd name="T70" fmla="*/ 83 w 475"/>
                <a:gd name="T71" fmla="*/ 293 h 304"/>
                <a:gd name="T72" fmla="*/ 97 w 475"/>
                <a:gd name="T73" fmla="*/ 304 h 304"/>
                <a:gd name="T74" fmla="*/ 6 w 475"/>
                <a:gd name="T75" fmla="*/ 304 h 304"/>
                <a:gd name="T76" fmla="*/ 20 w 475"/>
                <a:gd name="T77" fmla="*/ 293 h 304"/>
                <a:gd name="T78" fmla="*/ 23 w 475"/>
                <a:gd name="T79" fmla="*/ 282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9 w 475"/>
                <a:gd name="T103" fmla="*/ 23 h 304"/>
                <a:gd name="T104" fmla="*/ 256 w 475"/>
                <a:gd name="T105" fmla="*/ 43 h 304"/>
                <a:gd name="T106" fmla="*/ 262 w 475"/>
                <a:gd name="T107" fmla="*/ 57 h 304"/>
                <a:gd name="T108" fmla="*/ 307 w 475"/>
                <a:gd name="T109" fmla="*/ 17 h 304"/>
                <a:gd name="T110" fmla="*/ 321 w 475"/>
                <a:gd name="T111" fmla="*/ 9 h 304"/>
                <a:gd name="T112" fmla="*/ 350 w 475"/>
                <a:gd name="T113" fmla="*/ 0 h 304"/>
                <a:gd name="T114" fmla="*/ 364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709"/>
            <p:cNvSpPr>
              <a:spLocks/>
            </p:cNvSpPr>
            <p:nvPr/>
          </p:nvSpPr>
          <p:spPr bwMode="auto">
            <a:xfrm>
              <a:off x="4070" y="3059"/>
              <a:ext cx="184" cy="361"/>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67 h 361"/>
                <a:gd name="T12" fmla="*/ 82 w 184"/>
                <a:gd name="T13" fmla="*/ 267 h 361"/>
                <a:gd name="T14" fmla="*/ 85 w 184"/>
                <a:gd name="T15" fmla="*/ 284 h 361"/>
                <a:gd name="T16" fmla="*/ 88 w 184"/>
                <a:gd name="T17" fmla="*/ 296 h 361"/>
                <a:gd name="T18" fmla="*/ 91 w 184"/>
                <a:gd name="T19" fmla="*/ 307 h 361"/>
                <a:gd name="T20" fmla="*/ 99 w 184"/>
                <a:gd name="T21" fmla="*/ 318 h 361"/>
                <a:gd name="T22" fmla="*/ 105 w 184"/>
                <a:gd name="T23" fmla="*/ 324 h 361"/>
                <a:gd name="T24" fmla="*/ 116 w 184"/>
                <a:gd name="T25" fmla="*/ 330 h 361"/>
                <a:gd name="T26" fmla="*/ 128 w 184"/>
                <a:gd name="T27" fmla="*/ 333 h 361"/>
                <a:gd name="T28" fmla="*/ 142 w 184"/>
                <a:gd name="T29" fmla="*/ 335 h 361"/>
                <a:gd name="T30" fmla="*/ 142 w 184"/>
                <a:gd name="T31" fmla="*/ 335 h 361"/>
                <a:gd name="T32" fmla="*/ 156 w 184"/>
                <a:gd name="T33" fmla="*/ 333 h 361"/>
                <a:gd name="T34" fmla="*/ 165 w 184"/>
                <a:gd name="T35" fmla="*/ 330 h 361"/>
                <a:gd name="T36" fmla="*/ 165 w 184"/>
                <a:gd name="T37" fmla="*/ 330 h 361"/>
                <a:gd name="T38" fmla="*/ 184 w 184"/>
                <a:gd name="T39" fmla="*/ 318 h 361"/>
                <a:gd name="T40" fmla="*/ 184 w 184"/>
                <a:gd name="T41" fmla="*/ 318 h 361"/>
                <a:gd name="T42" fmla="*/ 182 w 184"/>
                <a:gd name="T43" fmla="*/ 324 h 361"/>
                <a:gd name="T44" fmla="*/ 179 w 184"/>
                <a:gd name="T45" fmla="*/ 333 h 361"/>
                <a:gd name="T46" fmla="*/ 162 w 184"/>
                <a:gd name="T47" fmla="*/ 347 h 361"/>
                <a:gd name="T48" fmla="*/ 162 w 184"/>
                <a:gd name="T49" fmla="*/ 347 h 361"/>
                <a:gd name="T50" fmla="*/ 153 w 184"/>
                <a:gd name="T51" fmla="*/ 352 h 361"/>
                <a:gd name="T52" fmla="*/ 142 w 184"/>
                <a:gd name="T53" fmla="*/ 358 h 361"/>
                <a:gd name="T54" fmla="*/ 130 w 184"/>
                <a:gd name="T55" fmla="*/ 361 h 361"/>
                <a:gd name="T56" fmla="*/ 119 w 184"/>
                <a:gd name="T57" fmla="*/ 361 h 361"/>
                <a:gd name="T58" fmla="*/ 119 w 184"/>
                <a:gd name="T59" fmla="*/ 361 h 361"/>
                <a:gd name="T60" fmla="*/ 99 w 184"/>
                <a:gd name="T61" fmla="*/ 361 h 361"/>
                <a:gd name="T62" fmla="*/ 82 w 184"/>
                <a:gd name="T63" fmla="*/ 355 h 361"/>
                <a:gd name="T64" fmla="*/ 65 w 184"/>
                <a:gd name="T65" fmla="*/ 347 h 361"/>
                <a:gd name="T66" fmla="*/ 54 w 184"/>
                <a:gd name="T67" fmla="*/ 335 h 361"/>
                <a:gd name="T68" fmla="*/ 54 w 184"/>
                <a:gd name="T69" fmla="*/ 335 h 361"/>
                <a:gd name="T70" fmla="*/ 42 w 184"/>
                <a:gd name="T71" fmla="*/ 324 h 361"/>
                <a:gd name="T72" fmla="*/ 34 w 184"/>
                <a:gd name="T73" fmla="*/ 307 h 361"/>
                <a:gd name="T74" fmla="*/ 31 w 184"/>
                <a:gd name="T75" fmla="*/ 290 h 361"/>
                <a:gd name="T76" fmla="*/ 28 w 184"/>
                <a:gd name="T77" fmla="*/ 267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710"/>
            <p:cNvSpPr>
              <a:spLocks noEditPoints="1"/>
            </p:cNvSpPr>
            <p:nvPr/>
          </p:nvSpPr>
          <p:spPr bwMode="auto">
            <a:xfrm>
              <a:off x="4252" y="3110"/>
              <a:ext cx="284" cy="310"/>
            </a:xfrm>
            <a:custGeom>
              <a:avLst/>
              <a:gdLst>
                <a:gd name="T0" fmla="*/ 144 w 284"/>
                <a:gd name="T1" fmla="*/ 0 h 310"/>
                <a:gd name="T2" fmla="*/ 184 w 284"/>
                <a:gd name="T3" fmla="*/ 6 h 310"/>
                <a:gd name="T4" fmla="*/ 221 w 284"/>
                <a:gd name="T5" fmla="*/ 23 h 310"/>
                <a:gd name="T6" fmla="*/ 235 w 284"/>
                <a:gd name="T7" fmla="*/ 34 h 310"/>
                <a:gd name="T8" fmla="*/ 261 w 284"/>
                <a:gd name="T9" fmla="*/ 63 h 310"/>
                <a:gd name="T10" fmla="*/ 269 w 284"/>
                <a:gd name="T11" fmla="*/ 80 h 310"/>
                <a:gd name="T12" fmla="*/ 281 w 284"/>
                <a:gd name="T13" fmla="*/ 117 h 310"/>
                <a:gd name="T14" fmla="*/ 284 w 284"/>
                <a:gd name="T15" fmla="*/ 156 h 310"/>
                <a:gd name="T16" fmla="*/ 284 w 284"/>
                <a:gd name="T17" fmla="*/ 174 h 310"/>
                <a:gd name="T18" fmla="*/ 272 w 284"/>
                <a:gd name="T19" fmla="*/ 210 h 310"/>
                <a:gd name="T20" fmla="*/ 267 w 284"/>
                <a:gd name="T21" fmla="*/ 230 h 310"/>
                <a:gd name="T22" fmla="*/ 244 w 284"/>
                <a:gd name="T23" fmla="*/ 262 h 310"/>
                <a:gd name="T24" fmla="*/ 215 w 284"/>
                <a:gd name="T25" fmla="*/ 290 h 310"/>
                <a:gd name="T26" fmla="*/ 198 w 284"/>
                <a:gd name="T27" fmla="*/ 299 h 310"/>
                <a:gd name="T28" fmla="*/ 161 w 284"/>
                <a:gd name="T29" fmla="*/ 310 h 310"/>
                <a:gd name="T30" fmla="*/ 142 w 284"/>
                <a:gd name="T31" fmla="*/ 310 h 310"/>
                <a:gd name="T32" fmla="*/ 93 w 284"/>
                <a:gd name="T33" fmla="*/ 304 h 310"/>
                <a:gd name="T34" fmla="*/ 68 w 284"/>
                <a:gd name="T35" fmla="*/ 293 h 310"/>
                <a:gd name="T36" fmla="*/ 45 w 284"/>
                <a:gd name="T37" fmla="*/ 273 h 310"/>
                <a:gd name="T38" fmla="*/ 36 w 284"/>
                <a:gd name="T39" fmla="*/ 264 h 310"/>
                <a:gd name="T40" fmla="*/ 11 w 284"/>
                <a:gd name="T41" fmla="*/ 213 h 310"/>
                <a:gd name="T42" fmla="*/ 0 w 284"/>
                <a:gd name="T43" fmla="*/ 156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85 w 284"/>
                <a:gd name="T55" fmla="*/ 12 h 310"/>
                <a:gd name="T56" fmla="*/ 122 w 284"/>
                <a:gd name="T57" fmla="*/ 0 h 310"/>
                <a:gd name="T58" fmla="*/ 144 w 284"/>
                <a:gd name="T59" fmla="*/ 0 h 310"/>
                <a:gd name="T60" fmla="*/ 139 w 284"/>
                <a:gd name="T61" fmla="*/ 23 h 310"/>
                <a:gd name="T62" fmla="*/ 102 w 284"/>
                <a:gd name="T63" fmla="*/ 34 h 310"/>
                <a:gd name="T64" fmla="*/ 76 w 284"/>
                <a:gd name="T65" fmla="*/ 66 h 310"/>
                <a:gd name="T66" fmla="*/ 68 w 284"/>
                <a:gd name="T67" fmla="*/ 85 h 310"/>
                <a:gd name="T68" fmla="*/ 59 w 284"/>
                <a:gd name="T69" fmla="*/ 131 h 310"/>
                <a:gd name="T70" fmla="*/ 59 w 284"/>
                <a:gd name="T71" fmla="*/ 159 h 310"/>
                <a:gd name="T72" fmla="*/ 68 w 284"/>
                <a:gd name="T73" fmla="*/ 210 h 310"/>
                <a:gd name="T74" fmla="*/ 85 w 284"/>
                <a:gd name="T75" fmla="*/ 250 h 310"/>
                <a:gd name="T76" fmla="*/ 96 w 284"/>
                <a:gd name="T77" fmla="*/ 267 h 310"/>
                <a:gd name="T78" fmla="*/ 127 w 284"/>
                <a:gd name="T79" fmla="*/ 284 h 310"/>
                <a:gd name="T80" fmla="*/ 147 w 284"/>
                <a:gd name="T81" fmla="*/ 284 h 310"/>
                <a:gd name="T82" fmla="*/ 181 w 284"/>
                <a:gd name="T83" fmla="*/ 273 h 310"/>
                <a:gd name="T84" fmla="*/ 207 w 284"/>
                <a:gd name="T85" fmla="*/ 245 h 310"/>
                <a:gd name="T86" fmla="*/ 215 w 284"/>
                <a:gd name="T87" fmla="*/ 225 h 310"/>
                <a:gd name="T88" fmla="*/ 224 w 284"/>
                <a:gd name="T89" fmla="*/ 179 h 310"/>
                <a:gd name="T90" fmla="*/ 224 w 284"/>
                <a:gd name="T91" fmla="*/ 151 h 310"/>
                <a:gd name="T92" fmla="*/ 213 w 284"/>
                <a:gd name="T93" fmla="*/ 85 h 310"/>
                <a:gd name="T94" fmla="*/ 201 w 284"/>
                <a:gd name="T95" fmla="*/ 60 h 310"/>
                <a:gd name="T96" fmla="*/ 184 w 284"/>
                <a:gd name="T97" fmla="*/ 40 h 310"/>
                <a:gd name="T98" fmla="*/ 164 w 284"/>
                <a:gd name="T99" fmla="*/ 29 h 310"/>
                <a:gd name="T100" fmla="*/ 139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711"/>
            <p:cNvSpPr>
              <a:spLocks/>
            </p:cNvSpPr>
            <p:nvPr/>
          </p:nvSpPr>
          <p:spPr bwMode="auto">
            <a:xfrm>
              <a:off x="4547" y="3110"/>
              <a:ext cx="284" cy="304"/>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2 h 304"/>
                <a:gd name="T14" fmla="*/ 270 w 284"/>
                <a:gd name="T15" fmla="*/ 293 h 304"/>
                <a:gd name="T16" fmla="*/ 284 w 284"/>
                <a:gd name="T17" fmla="*/ 304 h 304"/>
                <a:gd name="T18" fmla="*/ 196 w 284"/>
                <a:gd name="T19" fmla="*/ 304 h 304"/>
                <a:gd name="T20" fmla="*/ 207 w 284"/>
                <a:gd name="T21" fmla="*/ 293 h 304"/>
                <a:gd name="T22" fmla="*/ 213 w 284"/>
                <a:gd name="T23" fmla="*/ 282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2 h 304"/>
                <a:gd name="T42" fmla="*/ 82 w 284"/>
                <a:gd name="T43" fmla="*/ 293 h 304"/>
                <a:gd name="T44" fmla="*/ 97 w 284"/>
                <a:gd name="T45" fmla="*/ 304 h 304"/>
                <a:gd name="T46" fmla="*/ 6 w 284"/>
                <a:gd name="T47" fmla="*/ 304 h 304"/>
                <a:gd name="T48" fmla="*/ 17 w 284"/>
                <a:gd name="T49" fmla="*/ 293 h 304"/>
                <a:gd name="T50" fmla="*/ 23 w 284"/>
                <a:gd name="T51" fmla="*/ 282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712"/>
            <p:cNvSpPr>
              <a:spLocks/>
            </p:cNvSpPr>
            <p:nvPr/>
          </p:nvSpPr>
          <p:spPr bwMode="auto">
            <a:xfrm>
              <a:off x="3763" y="3110"/>
              <a:ext cx="293" cy="452"/>
            </a:xfrm>
            <a:custGeom>
              <a:avLst/>
              <a:gdLst>
                <a:gd name="T0" fmla="*/ 281 w 293"/>
                <a:gd name="T1" fmla="*/ 85 h 452"/>
                <a:gd name="T2" fmla="*/ 250 w 293"/>
                <a:gd name="T3" fmla="*/ 37 h 452"/>
                <a:gd name="T4" fmla="*/ 230 w 293"/>
                <a:gd name="T5" fmla="*/ 20 h 452"/>
                <a:gd name="T6" fmla="*/ 210 w 293"/>
                <a:gd name="T7" fmla="*/ 9 h 452"/>
                <a:gd name="T8" fmla="*/ 165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26 h 452"/>
                <a:gd name="T24" fmla="*/ 20 w 293"/>
                <a:gd name="T25" fmla="*/ 435 h 452"/>
                <a:gd name="T26" fmla="*/ 11 w 293"/>
                <a:gd name="T27" fmla="*/ 449 h 452"/>
                <a:gd name="T28" fmla="*/ 94 w 293"/>
                <a:gd name="T29" fmla="*/ 452 h 452"/>
                <a:gd name="T30" fmla="*/ 88 w 293"/>
                <a:gd name="T31" fmla="*/ 449 h 452"/>
                <a:gd name="T32" fmla="*/ 80 w 293"/>
                <a:gd name="T33" fmla="*/ 435 h 452"/>
                <a:gd name="T34" fmla="*/ 77 w 293"/>
                <a:gd name="T35" fmla="*/ 68 h 452"/>
                <a:gd name="T36" fmla="*/ 91 w 293"/>
                <a:gd name="T37" fmla="*/ 54 h 452"/>
                <a:gd name="T38" fmla="*/ 105 w 293"/>
                <a:gd name="T39" fmla="*/ 46 h 452"/>
                <a:gd name="T40" fmla="*/ 142 w 293"/>
                <a:gd name="T41" fmla="*/ 34 h 452"/>
                <a:gd name="T42" fmla="*/ 159 w 293"/>
                <a:gd name="T43" fmla="*/ 37 h 452"/>
                <a:gd name="T44" fmla="*/ 190 w 293"/>
                <a:gd name="T45" fmla="*/ 51 h 452"/>
                <a:gd name="T46" fmla="*/ 205 w 293"/>
                <a:gd name="T47" fmla="*/ 63 h 452"/>
                <a:gd name="T48" fmla="*/ 224 w 293"/>
                <a:gd name="T49" fmla="*/ 100 h 452"/>
                <a:gd name="T50" fmla="*/ 230 w 293"/>
                <a:gd name="T51" fmla="*/ 156 h 452"/>
                <a:gd name="T52" fmla="*/ 230 w 293"/>
                <a:gd name="T53" fmla="*/ 185 h 452"/>
                <a:gd name="T54" fmla="*/ 216 w 293"/>
                <a:gd name="T55" fmla="*/ 233 h 452"/>
                <a:gd name="T56" fmla="*/ 205 w 293"/>
                <a:gd name="T57" fmla="*/ 250 h 452"/>
                <a:gd name="T58" fmla="*/ 176 w 293"/>
                <a:gd name="T59" fmla="*/ 276 h 452"/>
                <a:gd name="T60" fmla="*/ 136 w 293"/>
                <a:gd name="T61" fmla="*/ 284 h 452"/>
                <a:gd name="T62" fmla="*/ 122 w 293"/>
                <a:gd name="T63" fmla="*/ 284 h 452"/>
                <a:gd name="T64" fmla="*/ 99 w 293"/>
                <a:gd name="T65" fmla="*/ 276 h 452"/>
                <a:gd name="T66" fmla="*/ 102 w 293"/>
                <a:gd name="T67" fmla="*/ 304 h 452"/>
                <a:gd name="T68" fmla="*/ 122 w 293"/>
                <a:gd name="T69" fmla="*/ 310 h 452"/>
                <a:gd name="T70" fmla="*/ 145 w 293"/>
                <a:gd name="T71" fmla="*/ 310 h 452"/>
                <a:gd name="T72" fmla="*/ 190 w 293"/>
                <a:gd name="T73" fmla="*/ 304 h 452"/>
                <a:gd name="T74" fmla="*/ 219 w 293"/>
                <a:gd name="T75" fmla="*/ 290 h 452"/>
                <a:gd name="T76" fmla="*/ 241 w 293"/>
                <a:gd name="T77" fmla="*/ 273 h 452"/>
                <a:gd name="T78" fmla="*/ 253 w 293"/>
                <a:gd name="T79" fmla="*/ 262 h 452"/>
                <a:gd name="T80" fmla="*/ 281 w 293"/>
                <a:gd name="T81" fmla="*/ 210 h 452"/>
                <a:gd name="T82" fmla="*/ 293 w 293"/>
                <a:gd name="T83" fmla="*/ 154 h 452"/>
                <a:gd name="T84" fmla="*/ 290 w 293"/>
                <a:gd name="T85" fmla="*/ 117 h 452"/>
                <a:gd name="T86" fmla="*/ 281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713"/>
            <p:cNvSpPr>
              <a:spLocks/>
            </p:cNvSpPr>
            <p:nvPr/>
          </p:nvSpPr>
          <p:spPr bwMode="auto">
            <a:xfrm>
              <a:off x="2192" y="3110"/>
              <a:ext cx="208" cy="310"/>
            </a:xfrm>
            <a:custGeom>
              <a:avLst/>
              <a:gdLst>
                <a:gd name="T0" fmla="*/ 182 w 208"/>
                <a:gd name="T1" fmla="*/ 264 h 310"/>
                <a:gd name="T2" fmla="*/ 182 w 208"/>
                <a:gd name="T3" fmla="*/ 264 h 310"/>
                <a:gd name="T4" fmla="*/ 165 w 208"/>
                <a:gd name="T5" fmla="*/ 270 h 310"/>
                <a:gd name="T6" fmla="*/ 145 w 208"/>
                <a:gd name="T7" fmla="*/ 273 h 310"/>
                <a:gd name="T8" fmla="*/ 145 w 208"/>
                <a:gd name="T9" fmla="*/ 273 h 310"/>
                <a:gd name="T10" fmla="*/ 131 w 208"/>
                <a:gd name="T11" fmla="*/ 273 h 310"/>
                <a:gd name="T12" fmla="*/ 120 w 208"/>
                <a:gd name="T13" fmla="*/ 267 h 310"/>
                <a:gd name="T14" fmla="*/ 108 w 208"/>
                <a:gd name="T15" fmla="*/ 262 h 310"/>
                <a:gd name="T16" fmla="*/ 100 w 208"/>
                <a:gd name="T17" fmla="*/ 250 h 310"/>
                <a:gd name="T18" fmla="*/ 100 w 208"/>
                <a:gd name="T19" fmla="*/ 250 h 310"/>
                <a:gd name="T20" fmla="*/ 91 w 208"/>
                <a:gd name="T21" fmla="*/ 239 h 310"/>
                <a:gd name="T22" fmla="*/ 83 w 208"/>
                <a:gd name="T23" fmla="*/ 225 h 310"/>
                <a:gd name="T24" fmla="*/ 80 w 208"/>
                <a:gd name="T25" fmla="*/ 208 h 310"/>
                <a:gd name="T26" fmla="*/ 80 w 208"/>
                <a:gd name="T27" fmla="*/ 191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1 h 310"/>
                <a:gd name="T44" fmla="*/ 23 w 208"/>
                <a:gd name="T45" fmla="*/ 191 h 310"/>
                <a:gd name="T46" fmla="*/ 26 w 208"/>
                <a:gd name="T47" fmla="*/ 219 h 310"/>
                <a:gd name="T48" fmla="*/ 32 w 208"/>
                <a:gd name="T49" fmla="*/ 245 h 310"/>
                <a:gd name="T50" fmla="*/ 40 w 208"/>
                <a:gd name="T51" fmla="*/ 264 h 310"/>
                <a:gd name="T52" fmla="*/ 54 w 208"/>
                <a:gd name="T53" fmla="*/ 282 h 310"/>
                <a:gd name="T54" fmla="*/ 54 w 208"/>
                <a:gd name="T55" fmla="*/ 282 h 310"/>
                <a:gd name="T56" fmla="*/ 71 w 208"/>
                <a:gd name="T57" fmla="*/ 296 h 310"/>
                <a:gd name="T58" fmla="*/ 85 w 208"/>
                <a:gd name="T59" fmla="*/ 304 h 310"/>
                <a:gd name="T60" fmla="*/ 103 w 208"/>
                <a:gd name="T61" fmla="*/ 310 h 310"/>
                <a:gd name="T62" fmla="*/ 122 w 208"/>
                <a:gd name="T63" fmla="*/ 310 h 310"/>
                <a:gd name="T64" fmla="*/ 122 w 208"/>
                <a:gd name="T65" fmla="*/ 310 h 310"/>
                <a:gd name="T66" fmla="*/ 142 w 208"/>
                <a:gd name="T67" fmla="*/ 310 h 310"/>
                <a:gd name="T68" fmla="*/ 162 w 208"/>
                <a:gd name="T69" fmla="*/ 304 h 310"/>
                <a:gd name="T70" fmla="*/ 179 w 208"/>
                <a:gd name="T71" fmla="*/ 296 h 310"/>
                <a:gd name="T72" fmla="*/ 196 w 208"/>
                <a:gd name="T73" fmla="*/ 282 h 310"/>
                <a:gd name="T74" fmla="*/ 208 w 208"/>
                <a:gd name="T75" fmla="*/ 245 h 310"/>
                <a:gd name="T76" fmla="*/ 208 w 208"/>
                <a:gd name="T77" fmla="*/ 245 h 310"/>
                <a:gd name="T78" fmla="*/ 196 w 208"/>
                <a:gd name="T79" fmla="*/ 256 h 310"/>
                <a:gd name="T80" fmla="*/ 182 w 208"/>
                <a:gd name="T81" fmla="*/ 264 h 310"/>
                <a:gd name="T82" fmla="*/ 182 w 208"/>
                <a:gd name="T83" fmla="*/ 264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714"/>
            <p:cNvSpPr>
              <a:spLocks/>
            </p:cNvSpPr>
            <p:nvPr/>
          </p:nvSpPr>
          <p:spPr bwMode="auto">
            <a:xfrm>
              <a:off x="2383" y="3110"/>
              <a:ext cx="105" cy="310"/>
            </a:xfrm>
            <a:custGeom>
              <a:avLst/>
              <a:gdLst>
                <a:gd name="T0" fmla="*/ 79 w 105"/>
                <a:gd name="T1" fmla="*/ 253 h 310"/>
                <a:gd name="T2" fmla="*/ 79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39 h 310"/>
                <a:gd name="T20" fmla="*/ 25 w 105"/>
                <a:gd name="T21" fmla="*/ 264 h 310"/>
                <a:gd name="T22" fmla="*/ 25 w 105"/>
                <a:gd name="T23" fmla="*/ 264 h 310"/>
                <a:gd name="T24" fmla="*/ 25 w 105"/>
                <a:gd name="T25" fmla="*/ 264 h 310"/>
                <a:gd name="T26" fmla="*/ 25 w 105"/>
                <a:gd name="T27" fmla="*/ 264 h 310"/>
                <a:gd name="T28" fmla="*/ 25 w 105"/>
                <a:gd name="T29" fmla="*/ 282 h 310"/>
                <a:gd name="T30" fmla="*/ 31 w 105"/>
                <a:gd name="T31" fmla="*/ 293 h 310"/>
                <a:gd name="T32" fmla="*/ 31 w 105"/>
                <a:gd name="T33" fmla="*/ 293 h 310"/>
                <a:gd name="T34" fmla="*/ 37 w 105"/>
                <a:gd name="T35" fmla="*/ 301 h 310"/>
                <a:gd name="T36" fmla="*/ 48 w 105"/>
                <a:gd name="T37" fmla="*/ 310 h 310"/>
                <a:gd name="T38" fmla="*/ 105 w 105"/>
                <a:gd name="T39" fmla="*/ 290 h 310"/>
                <a:gd name="T40" fmla="*/ 105 w 105"/>
                <a:gd name="T41" fmla="*/ 290 h 310"/>
                <a:gd name="T42" fmla="*/ 93 w 105"/>
                <a:gd name="T43" fmla="*/ 287 h 310"/>
                <a:gd name="T44" fmla="*/ 85 w 105"/>
                <a:gd name="T45" fmla="*/ 279 h 310"/>
                <a:gd name="T46" fmla="*/ 79 w 105"/>
                <a:gd name="T47" fmla="*/ 267 h 310"/>
                <a:gd name="T48" fmla="*/ 79 w 105"/>
                <a:gd name="T49" fmla="*/ 253 h 310"/>
                <a:gd name="T50" fmla="*/ 79 w 105"/>
                <a:gd name="T51" fmla="*/ 253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715"/>
            <p:cNvSpPr>
              <a:spLocks/>
            </p:cNvSpPr>
            <p:nvPr/>
          </p:nvSpPr>
          <p:spPr bwMode="auto">
            <a:xfrm>
              <a:off x="3010" y="3110"/>
              <a:ext cx="250" cy="310"/>
            </a:xfrm>
            <a:custGeom>
              <a:avLst/>
              <a:gdLst>
                <a:gd name="T0" fmla="*/ 233 w 250"/>
                <a:gd name="T1" fmla="*/ 279 h 310"/>
                <a:gd name="T2" fmla="*/ 230 w 250"/>
                <a:gd name="T3" fmla="*/ 259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59 h 310"/>
                <a:gd name="T52" fmla="*/ 23 w 250"/>
                <a:gd name="T53" fmla="*/ 174 h 310"/>
                <a:gd name="T54" fmla="*/ 3 w 250"/>
                <a:gd name="T55" fmla="*/ 210 h 310"/>
                <a:gd name="T56" fmla="*/ 0 w 250"/>
                <a:gd name="T57" fmla="*/ 233 h 310"/>
                <a:gd name="T58" fmla="*/ 6 w 250"/>
                <a:gd name="T59" fmla="*/ 259 h 310"/>
                <a:gd name="T60" fmla="*/ 20 w 250"/>
                <a:gd name="T61" fmla="*/ 284 h 310"/>
                <a:gd name="T62" fmla="*/ 32 w 250"/>
                <a:gd name="T63" fmla="*/ 296 h 310"/>
                <a:gd name="T64" fmla="*/ 60 w 250"/>
                <a:gd name="T65" fmla="*/ 310 h 310"/>
                <a:gd name="T66" fmla="*/ 77 w 250"/>
                <a:gd name="T67" fmla="*/ 310 h 310"/>
                <a:gd name="T68" fmla="*/ 120 w 250"/>
                <a:gd name="T69" fmla="*/ 304 h 310"/>
                <a:gd name="T70" fmla="*/ 159 w 250"/>
                <a:gd name="T71" fmla="*/ 279 h 310"/>
                <a:gd name="T72" fmla="*/ 171 w 250"/>
                <a:gd name="T73" fmla="*/ 247 h 310"/>
                <a:gd name="T74" fmla="*/ 139 w 250"/>
                <a:gd name="T75" fmla="*/ 267 h 310"/>
                <a:gd name="T76" fmla="*/ 103 w 250"/>
                <a:gd name="T77" fmla="*/ 273 h 310"/>
                <a:gd name="T78" fmla="*/ 94 w 250"/>
                <a:gd name="T79" fmla="*/ 273 h 310"/>
                <a:gd name="T80" fmla="*/ 74 w 250"/>
                <a:gd name="T81" fmla="*/ 267 h 310"/>
                <a:gd name="T82" fmla="*/ 68 w 250"/>
                <a:gd name="T83" fmla="*/ 259 h 310"/>
                <a:gd name="T84" fmla="*/ 57 w 250"/>
                <a:gd name="T85" fmla="*/ 242 h 310"/>
                <a:gd name="T86" fmla="*/ 54 w 250"/>
                <a:gd name="T87" fmla="*/ 222 h 310"/>
                <a:gd name="T88" fmla="*/ 54 w 250"/>
                <a:gd name="T89" fmla="*/ 210 h 310"/>
                <a:gd name="T90" fmla="*/ 63 w 250"/>
                <a:gd name="T91" fmla="*/ 193 h 310"/>
                <a:gd name="T92" fmla="*/ 68 w 250"/>
                <a:gd name="T93" fmla="*/ 185 h 310"/>
                <a:gd name="T94" fmla="*/ 108 w 250"/>
                <a:gd name="T95" fmla="*/ 162 h 310"/>
                <a:gd name="T96" fmla="*/ 154 w 250"/>
                <a:gd name="T97" fmla="*/ 148 h 310"/>
                <a:gd name="T98" fmla="*/ 176 w 250"/>
                <a:gd name="T99" fmla="*/ 242 h 310"/>
                <a:gd name="T100" fmla="*/ 176 w 250"/>
                <a:gd name="T101" fmla="*/ 262 h 310"/>
                <a:gd name="T102" fmla="*/ 179 w 250"/>
                <a:gd name="T103" fmla="*/ 282 h 310"/>
                <a:gd name="T104" fmla="*/ 182 w 250"/>
                <a:gd name="T105" fmla="*/ 293 h 310"/>
                <a:gd name="T106" fmla="*/ 199 w 250"/>
                <a:gd name="T107" fmla="*/ 310 h 310"/>
                <a:gd name="T108" fmla="*/ 250 w 250"/>
                <a:gd name="T109" fmla="*/ 290 h 310"/>
                <a:gd name="T110" fmla="*/ 233 w 250"/>
                <a:gd name="T111" fmla="*/ 279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716"/>
            <p:cNvSpPr>
              <a:spLocks/>
            </p:cNvSpPr>
            <p:nvPr/>
          </p:nvSpPr>
          <p:spPr bwMode="auto">
            <a:xfrm>
              <a:off x="2871" y="2866"/>
              <a:ext cx="136" cy="170"/>
            </a:xfrm>
            <a:custGeom>
              <a:avLst/>
              <a:gdLst>
                <a:gd name="T0" fmla="*/ 31 w 136"/>
                <a:gd name="T1" fmla="*/ 11 h 170"/>
                <a:gd name="T2" fmla="*/ 31 w 136"/>
                <a:gd name="T3" fmla="*/ 116 h 170"/>
                <a:gd name="T4" fmla="*/ 31 w 136"/>
                <a:gd name="T5" fmla="*/ 116 h 170"/>
                <a:gd name="T6" fmla="*/ 34 w 136"/>
                <a:gd name="T7" fmla="*/ 131 h 170"/>
                <a:gd name="T8" fmla="*/ 40 w 136"/>
                <a:gd name="T9" fmla="*/ 142 h 170"/>
                <a:gd name="T10" fmla="*/ 46 w 136"/>
                <a:gd name="T11" fmla="*/ 150 h 170"/>
                <a:gd name="T12" fmla="*/ 51 w 136"/>
                <a:gd name="T13" fmla="*/ 153 h 170"/>
                <a:gd name="T14" fmla="*/ 63 w 136"/>
                <a:gd name="T15" fmla="*/ 156 h 170"/>
                <a:gd name="T16" fmla="*/ 74 w 136"/>
                <a:gd name="T17" fmla="*/ 159 h 170"/>
                <a:gd name="T18" fmla="*/ 74 w 136"/>
                <a:gd name="T19" fmla="*/ 159 h 170"/>
                <a:gd name="T20" fmla="*/ 85 w 136"/>
                <a:gd name="T21" fmla="*/ 159 h 170"/>
                <a:gd name="T22" fmla="*/ 94 w 136"/>
                <a:gd name="T23" fmla="*/ 156 h 170"/>
                <a:gd name="T24" fmla="*/ 102 w 136"/>
                <a:gd name="T25" fmla="*/ 150 h 170"/>
                <a:gd name="T26" fmla="*/ 108 w 136"/>
                <a:gd name="T27" fmla="*/ 145 h 170"/>
                <a:gd name="T28" fmla="*/ 111 w 136"/>
                <a:gd name="T29" fmla="*/ 139 h 170"/>
                <a:gd name="T30" fmla="*/ 114 w 136"/>
                <a:gd name="T31" fmla="*/ 131 h 170"/>
                <a:gd name="T32" fmla="*/ 117 w 136"/>
                <a:gd name="T33" fmla="*/ 116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14 h 170"/>
                <a:gd name="T52" fmla="*/ 128 w 136"/>
                <a:gd name="T53" fmla="*/ 114 h 170"/>
                <a:gd name="T54" fmla="*/ 128 w 136"/>
                <a:gd name="T55" fmla="*/ 128 h 170"/>
                <a:gd name="T56" fmla="*/ 125 w 136"/>
                <a:gd name="T57" fmla="*/ 139 h 170"/>
                <a:gd name="T58" fmla="*/ 119 w 136"/>
                <a:gd name="T59" fmla="*/ 150 h 170"/>
                <a:gd name="T60" fmla="*/ 111 w 136"/>
                <a:gd name="T61" fmla="*/ 156 h 170"/>
                <a:gd name="T62" fmla="*/ 102 w 136"/>
                <a:gd name="T63" fmla="*/ 162 h 170"/>
                <a:gd name="T64" fmla="*/ 94 w 136"/>
                <a:gd name="T65" fmla="*/ 167 h 170"/>
                <a:gd name="T66" fmla="*/ 71 w 136"/>
                <a:gd name="T67" fmla="*/ 170 h 170"/>
                <a:gd name="T68" fmla="*/ 71 w 136"/>
                <a:gd name="T69" fmla="*/ 170 h 170"/>
                <a:gd name="T70" fmla="*/ 51 w 136"/>
                <a:gd name="T71" fmla="*/ 167 h 170"/>
                <a:gd name="T72" fmla="*/ 40 w 136"/>
                <a:gd name="T73" fmla="*/ 165 h 170"/>
                <a:gd name="T74" fmla="*/ 31 w 136"/>
                <a:gd name="T75" fmla="*/ 159 h 170"/>
                <a:gd name="T76" fmla="*/ 20 w 136"/>
                <a:gd name="T77" fmla="*/ 150 h 170"/>
                <a:gd name="T78" fmla="*/ 14 w 136"/>
                <a:gd name="T79" fmla="*/ 142 h 170"/>
                <a:gd name="T80" fmla="*/ 9 w 136"/>
                <a:gd name="T81" fmla="*/ 128 h 170"/>
                <a:gd name="T82" fmla="*/ 9 w 136"/>
                <a:gd name="T83" fmla="*/ 114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717"/>
            <p:cNvSpPr>
              <a:spLocks/>
            </p:cNvSpPr>
            <p:nvPr/>
          </p:nvSpPr>
          <p:spPr bwMode="auto">
            <a:xfrm>
              <a:off x="3022" y="2866"/>
              <a:ext cx="153" cy="173"/>
            </a:xfrm>
            <a:custGeom>
              <a:avLst/>
              <a:gdLst>
                <a:gd name="T0" fmla="*/ 133 w 153"/>
                <a:gd name="T1" fmla="*/ 11 h 173"/>
                <a:gd name="T2" fmla="*/ 133 w 153"/>
                <a:gd name="T3" fmla="*/ 11 h 173"/>
                <a:gd name="T4" fmla="*/ 133 w 153"/>
                <a:gd name="T5" fmla="*/ 3 h 173"/>
                <a:gd name="T6" fmla="*/ 127 w 153"/>
                <a:gd name="T7" fmla="*/ 0 h 173"/>
                <a:gd name="T8" fmla="*/ 153 w 153"/>
                <a:gd name="T9" fmla="*/ 0 h 173"/>
                <a:gd name="T10" fmla="*/ 153 w 153"/>
                <a:gd name="T11" fmla="*/ 0 h 173"/>
                <a:gd name="T12" fmla="*/ 147 w 153"/>
                <a:gd name="T13" fmla="*/ 3 h 173"/>
                <a:gd name="T14" fmla="*/ 147 w 153"/>
                <a:gd name="T15" fmla="*/ 11 h 173"/>
                <a:gd name="T16" fmla="*/ 147 w 153"/>
                <a:gd name="T17" fmla="*/ 173 h 173"/>
                <a:gd name="T18" fmla="*/ 147 w 153"/>
                <a:gd name="T19" fmla="*/ 173 h 173"/>
                <a:gd name="T20" fmla="*/ 88 w 153"/>
                <a:gd name="T21" fmla="*/ 99 h 173"/>
                <a:gd name="T22" fmla="*/ 28 w 153"/>
                <a:gd name="T23" fmla="*/ 25 h 173"/>
                <a:gd name="T24" fmla="*/ 28 w 153"/>
                <a:gd name="T25" fmla="*/ 156 h 173"/>
                <a:gd name="T26" fmla="*/ 28 w 153"/>
                <a:gd name="T27" fmla="*/ 156 h 173"/>
                <a:gd name="T28" fmla="*/ 31 w 153"/>
                <a:gd name="T29" fmla="*/ 165 h 173"/>
                <a:gd name="T30" fmla="*/ 34 w 153"/>
                <a:gd name="T31" fmla="*/ 167 h 173"/>
                <a:gd name="T32" fmla="*/ 8 w 153"/>
                <a:gd name="T33" fmla="*/ 167 h 173"/>
                <a:gd name="T34" fmla="*/ 8 w 153"/>
                <a:gd name="T35" fmla="*/ 167 h 173"/>
                <a:gd name="T36" fmla="*/ 14 w 153"/>
                <a:gd name="T37" fmla="*/ 165 h 173"/>
                <a:gd name="T38" fmla="*/ 14 w 153"/>
                <a:gd name="T39" fmla="*/ 156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33 w 153"/>
                <a:gd name="T57" fmla="*/ 119 h 173"/>
                <a:gd name="T58" fmla="*/ 133 w 153"/>
                <a:gd name="T59" fmla="*/ 11 h 173"/>
                <a:gd name="T60" fmla="*/ 133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718"/>
            <p:cNvSpPr>
              <a:spLocks/>
            </p:cNvSpPr>
            <p:nvPr/>
          </p:nvSpPr>
          <p:spPr bwMode="auto">
            <a:xfrm>
              <a:off x="3201" y="2866"/>
              <a:ext cx="37" cy="167"/>
            </a:xfrm>
            <a:custGeom>
              <a:avLst/>
              <a:gdLst>
                <a:gd name="T0" fmla="*/ 37 w 37"/>
                <a:gd name="T1" fmla="*/ 0 h 167"/>
                <a:gd name="T2" fmla="*/ 37 w 37"/>
                <a:gd name="T3" fmla="*/ 0 h 167"/>
                <a:gd name="T4" fmla="*/ 31 w 37"/>
                <a:gd name="T5" fmla="*/ 3 h 167"/>
                <a:gd name="T6" fmla="*/ 28 w 37"/>
                <a:gd name="T7" fmla="*/ 11 h 167"/>
                <a:gd name="T8" fmla="*/ 28 w 37"/>
                <a:gd name="T9" fmla="*/ 156 h 167"/>
                <a:gd name="T10" fmla="*/ 28 w 37"/>
                <a:gd name="T11" fmla="*/ 156 h 167"/>
                <a:gd name="T12" fmla="*/ 31 w 37"/>
                <a:gd name="T13" fmla="*/ 165 h 167"/>
                <a:gd name="T14" fmla="*/ 37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719"/>
            <p:cNvSpPr>
              <a:spLocks/>
            </p:cNvSpPr>
            <p:nvPr/>
          </p:nvSpPr>
          <p:spPr bwMode="auto">
            <a:xfrm>
              <a:off x="3249" y="2866"/>
              <a:ext cx="153" cy="173"/>
            </a:xfrm>
            <a:custGeom>
              <a:avLst/>
              <a:gdLst>
                <a:gd name="T0" fmla="*/ 131 w 153"/>
                <a:gd name="T1" fmla="*/ 11 h 173"/>
                <a:gd name="T2" fmla="*/ 131 w 153"/>
                <a:gd name="T3" fmla="*/ 11 h 173"/>
                <a:gd name="T4" fmla="*/ 131 w 153"/>
                <a:gd name="T5" fmla="*/ 3 h 173"/>
                <a:gd name="T6" fmla="*/ 125 w 153"/>
                <a:gd name="T7" fmla="*/ 0 h 173"/>
                <a:gd name="T8" fmla="*/ 153 w 153"/>
                <a:gd name="T9" fmla="*/ 0 h 173"/>
                <a:gd name="T10" fmla="*/ 153 w 153"/>
                <a:gd name="T11" fmla="*/ 0 h 173"/>
                <a:gd name="T12" fmla="*/ 148 w 153"/>
                <a:gd name="T13" fmla="*/ 6 h 173"/>
                <a:gd name="T14" fmla="*/ 142 w 153"/>
                <a:gd name="T15" fmla="*/ 11 h 173"/>
                <a:gd name="T16" fmla="*/ 142 w 153"/>
                <a:gd name="T17" fmla="*/ 11 h 173"/>
                <a:gd name="T18" fmla="*/ 82 w 153"/>
                <a:gd name="T19" fmla="*/ 173 h 173"/>
                <a:gd name="T20" fmla="*/ 82 w 153"/>
                <a:gd name="T21" fmla="*/ 173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85 w 153"/>
                <a:gd name="T43" fmla="*/ 128 h 173"/>
                <a:gd name="T44" fmla="*/ 85 w 153"/>
                <a:gd name="T45" fmla="*/ 128 h 173"/>
                <a:gd name="T46" fmla="*/ 131 w 153"/>
                <a:gd name="T47" fmla="*/ 11 h 173"/>
                <a:gd name="T48" fmla="*/ 131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720"/>
            <p:cNvSpPr>
              <a:spLocks/>
            </p:cNvSpPr>
            <p:nvPr/>
          </p:nvSpPr>
          <p:spPr bwMode="auto">
            <a:xfrm>
              <a:off x="3411" y="2866"/>
              <a:ext cx="105" cy="167"/>
            </a:xfrm>
            <a:custGeom>
              <a:avLst/>
              <a:gdLst>
                <a:gd name="T0" fmla="*/ 94 w 105"/>
                <a:gd name="T1" fmla="*/ 23 h 167"/>
                <a:gd name="T2" fmla="*/ 94 w 105"/>
                <a:gd name="T3" fmla="*/ 23 h 167"/>
                <a:gd name="T4" fmla="*/ 85 w 105"/>
                <a:gd name="T5" fmla="*/ 14 h 167"/>
                <a:gd name="T6" fmla="*/ 74 w 105"/>
                <a:gd name="T7" fmla="*/ 11 h 167"/>
                <a:gd name="T8" fmla="*/ 74 w 105"/>
                <a:gd name="T9" fmla="*/ 11 h 167"/>
                <a:gd name="T10" fmla="*/ 31 w 105"/>
                <a:gd name="T11" fmla="*/ 11 h 167"/>
                <a:gd name="T12" fmla="*/ 31 w 105"/>
                <a:gd name="T13" fmla="*/ 68 h 167"/>
                <a:gd name="T14" fmla="*/ 71 w 105"/>
                <a:gd name="T15" fmla="*/ 68 h 167"/>
                <a:gd name="T16" fmla="*/ 71 w 105"/>
                <a:gd name="T17" fmla="*/ 68 h 167"/>
                <a:gd name="T18" fmla="*/ 76 w 105"/>
                <a:gd name="T19" fmla="*/ 65 h 167"/>
                <a:gd name="T20" fmla="*/ 79 w 105"/>
                <a:gd name="T21" fmla="*/ 62 h 167"/>
                <a:gd name="T22" fmla="*/ 79 w 105"/>
                <a:gd name="T23" fmla="*/ 88 h 167"/>
                <a:gd name="T24" fmla="*/ 79 w 105"/>
                <a:gd name="T25" fmla="*/ 88 h 167"/>
                <a:gd name="T26" fmla="*/ 76 w 105"/>
                <a:gd name="T27" fmla="*/ 82 h 167"/>
                <a:gd name="T28" fmla="*/ 71 w 105"/>
                <a:gd name="T29" fmla="*/ 82 h 167"/>
                <a:gd name="T30" fmla="*/ 31 w 105"/>
                <a:gd name="T31" fmla="*/ 82 h 167"/>
                <a:gd name="T32" fmla="*/ 31 w 105"/>
                <a:gd name="T33" fmla="*/ 153 h 167"/>
                <a:gd name="T34" fmla="*/ 31 w 105"/>
                <a:gd name="T35" fmla="*/ 153 h 167"/>
                <a:gd name="T36" fmla="*/ 59 w 105"/>
                <a:gd name="T37" fmla="*/ 156 h 167"/>
                <a:gd name="T38" fmla="*/ 59 w 105"/>
                <a:gd name="T39" fmla="*/ 156 h 167"/>
                <a:gd name="T40" fmla="*/ 76 w 105"/>
                <a:gd name="T41" fmla="*/ 156 h 167"/>
                <a:gd name="T42" fmla="*/ 88 w 105"/>
                <a:gd name="T43" fmla="*/ 153 h 167"/>
                <a:gd name="T44" fmla="*/ 96 w 105"/>
                <a:gd name="T45" fmla="*/ 148 h 167"/>
                <a:gd name="T46" fmla="*/ 105 w 105"/>
                <a:gd name="T47" fmla="*/ 139 h 167"/>
                <a:gd name="T48" fmla="*/ 99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94 w 105"/>
                <a:gd name="T67" fmla="*/ 0 h 167"/>
                <a:gd name="T68" fmla="*/ 94 w 105"/>
                <a:gd name="T69" fmla="*/ 23 h 167"/>
                <a:gd name="T70" fmla="*/ 94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721"/>
            <p:cNvSpPr>
              <a:spLocks noEditPoints="1"/>
            </p:cNvSpPr>
            <p:nvPr/>
          </p:nvSpPr>
          <p:spPr bwMode="auto">
            <a:xfrm>
              <a:off x="3527" y="2866"/>
              <a:ext cx="145" cy="167"/>
            </a:xfrm>
            <a:custGeom>
              <a:avLst/>
              <a:gdLst>
                <a:gd name="T0" fmla="*/ 68 w 145"/>
                <a:gd name="T1" fmla="*/ 82 h 167"/>
                <a:gd name="T2" fmla="*/ 85 w 145"/>
                <a:gd name="T3" fmla="*/ 91 h 167"/>
                <a:gd name="T4" fmla="*/ 94 w 145"/>
                <a:gd name="T5" fmla="*/ 102 h 167"/>
                <a:gd name="T6" fmla="*/ 120 w 145"/>
                <a:gd name="T7" fmla="*/ 145 h 167"/>
                <a:gd name="T8" fmla="*/ 131 w 145"/>
                <a:gd name="T9" fmla="*/ 159 h 167"/>
                <a:gd name="T10" fmla="*/ 145 w 145"/>
                <a:gd name="T11" fmla="*/ 167 h 167"/>
                <a:gd name="T12" fmla="*/ 120 w 145"/>
                <a:gd name="T13" fmla="*/ 167 h 167"/>
                <a:gd name="T14" fmla="*/ 108 w 145"/>
                <a:gd name="T15" fmla="*/ 165 h 167"/>
                <a:gd name="T16" fmla="*/ 100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88 w 145"/>
                <a:gd name="T41" fmla="*/ 8 h 167"/>
                <a:gd name="T42" fmla="*/ 103 w 145"/>
                <a:gd name="T43" fmla="*/ 20 h 167"/>
                <a:gd name="T44" fmla="*/ 108 w 145"/>
                <a:gd name="T45" fmla="*/ 40 h 167"/>
                <a:gd name="T46" fmla="*/ 108 w 145"/>
                <a:gd name="T47" fmla="*/ 51 h 167"/>
                <a:gd name="T48" fmla="*/ 100 w 145"/>
                <a:gd name="T49" fmla="*/ 65 h 167"/>
                <a:gd name="T50" fmla="*/ 83 w 145"/>
                <a:gd name="T51" fmla="*/ 79 h 167"/>
                <a:gd name="T52" fmla="*/ 68 w 145"/>
                <a:gd name="T53" fmla="*/ 82 h 167"/>
                <a:gd name="T54" fmla="*/ 32 w 145"/>
                <a:gd name="T55" fmla="*/ 77 h 167"/>
                <a:gd name="T56" fmla="*/ 46 w 145"/>
                <a:gd name="T57" fmla="*/ 77 h 167"/>
                <a:gd name="T58" fmla="*/ 60 w 145"/>
                <a:gd name="T59" fmla="*/ 77 h 167"/>
                <a:gd name="T60" fmla="*/ 77 w 145"/>
                <a:gd name="T61" fmla="*/ 65 h 167"/>
                <a:gd name="T62" fmla="*/ 83 w 145"/>
                <a:gd name="T63" fmla="*/ 51 h 167"/>
                <a:gd name="T64" fmla="*/ 83 w 145"/>
                <a:gd name="T65" fmla="*/ 42 h 167"/>
                <a:gd name="T66" fmla="*/ 77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722"/>
            <p:cNvSpPr>
              <a:spLocks/>
            </p:cNvSpPr>
            <p:nvPr/>
          </p:nvSpPr>
          <p:spPr bwMode="auto">
            <a:xfrm>
              <a:off x="3672" y="2863"/>
              <a:ext cx="102" cy="173"/>
            </a:xfrm>
            <a:custGeom>
              <a:avLst/>
              <a:gdLst>
                <a:gd name="T0" fmla="*/ 102 w 102"/>
                <a:gd name="T1" fmla="*/ 122 h 173"/>
                <a:gd name="T2" fmla="*/ 97 w 102"/>
                <a:gd name="T3" fmla="*/ 142 h 173"/>
                <a:gd name="T4" fmla="*/ 85 w 102"/>
                <a:gd name="T5" fmla="*/ 159 h 173"/>
                <a:gd name="T6" fmla="*/ 68 w 102"/>
                <a:gd name="T7" fmla="*/ 170 h 173"/>
                <a:gd name="T8" fmla="*/ 48 w 102"/>
                <a:gd name="T9" fmla="*/ 173 h 173"/>
                <a:gd name="T10" fmla="*/ 34 w 102"/>
                <a:gd name="T11" fmla="*/ 170 h 173"/>
                <a:gd name="T12" fmla="*/ 3 w 102"/>
                <a:gd name="T13" fmla="*/ 159 h 173"/>
                <a:gd name="T14" fmla="*/ 0 w 102"/>
                <a:gd name="T15" fmla="*/ 122 h 173"/>
                <a:gd name="T16" fmla="*/ 14 w 102"/>
                <a:gd name="T17" fmla="*/ 148 h 173"/>
                <a:gd name="T18" fmla="*/ 37 w 102"/>
                <a:gd name="T19" fmla="*/ 162 h 173"/>
                <a:gd name="T20" fmla="*/ 46 w 102"/>
                <a:gd name="T21" fmla="*/ 162 h 173"/>
                <a:gd name="T22" fmla="*/ 63 w 102"/>
                <a:gd name="T23" fmla="*/ 159 h 173"/>
                <a:gd name="T24" fmla="*/ 74 w 102"/>
                <a:gd name="T25" fmla="*/ 151 h 173"/>
                <a:gd name="T26" fmla="*/ 80 w 102"/>
                <a:gd name="T27" fmla="*/ 131 h 173"/>
                <a:gd name="T28" fmla="*/ 80 w 102"/>
                <a:gd name="T29" fmla="*/ 122 h 173"/>
                <a:gd name="T30" fmla="*/ 68 w 102"/>
                <a:gd name="T31" fmla="*/ 105 h 173"/>
                <a:gd name="T32" fmla="*/ 37 w 102"/>
                <a:gd name="T33" fmla="*/ 88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54 w 102"/>
                <a:gd name="T45" fmla="*/ 0 h 173"/>
                <a:gd name="T46" fmla="*/ 71 w 102"/>
                <a:gd name="T47" fmla="*/ 3 h 173"/>
                <a:gd name="T48" fmla="*/ 88 w 102"/>
                <a:gd name="T49" fmla="*/ 9 h 173"/>
                <a:gd name="T50" fmla="*/ 91 w 102"/>
                <a:gd name="T51" fmla="*/ 43 h 173"/>
                <a:gd name="T52" fmla="*/ 77 w 102"/>
                <a:gd name="T53" fmla="*/ 23 h 173"/>
                <a:gd name="T54" fmla="*/ 57 w 102"/>
                <a:gd name="T55" fmla="*/ 11 h 173"/>
                <a:gd name="T56" fmla="*/ 48 w 102"/>
                <a:gd name="T57" fmla="*/ 11 h 173"/>
                <a:gd name="T58" fmla="*/ 29 w 102"/>
                <a:gd name="T59" fmla="*/ 20 h 173"/>
                <a:gd name="T60" fmla="*/ 23 w 102"/>
                <a:gd name="T61" fmla="*/ 37 h 173"/>
                <a:gd name="T62" fmla="*/ 23 w 102"/>
                <a:gd name="T63" fmla="*/ 45 h 173"/>
                <a:gd name="T64" fmla="*/ 40 w 102"/>
                <a:gd name="T65" fmla="*/ 63 h 173"/>
                <a:gd name="T66" fmla="*/ 57 w 102"/>
                <a:gd name="T67" fmla="*/ 68 h 173"/>
                <a:gd name="T68" fmla="*/ 88 w 102"/>
                <a:gd name="T69" fmla="*/ 88 h 173"/>
                <a:gd name="T70" fmla="*/ 100 w 102"/>
                <a:gd name="T71" fmla="*/ 102 h 173"/>
                <a:gd name="T72" fmla="*/ 102 w 102"/>
                <a:gd name="T73" fmla="*/ 122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723"/>
            <p:cNvSpPr>
              <a:spLocks/>
            </p:cNvSpPr>
            <p:nvPr/>
          </p:nvSpPr>
          <p:spPr bwMode="auto">
            <a:xfrm>
              <a:off x="3791" y="2866"/>
              <a:ext cx="37" cy="167"/>
            </a:xfrm>
            <a:custGeom>
              <a:avLst/>
              <a:gdLst>
                <a:gd name="T0" fmla="*/ 37 w 37"/>
                <a:gd name="T1" fmla="*/ 0 h 167"/>
                <a:gd name="T2" fmla="*/ 37 w 37"/>
                <a:gd name="T3" fmla="*/ 0 h 167"/>
                <a:gd name="T4" fmla="*/ 32 w 37"/>
                <a:gd name="T5" fmla="*/ 3 h 167"/>
                <a:gd name="T6" fmla="*/ 29 w 37"/>
                <a:gd name="T7" fmla="*/ 11 h 167"/>
                <a:gd name="T8" fmla="*/ 29 w 37"/>
                <a:gd name="T9" fmla="*/ 156 h 167"/>
                <a:gd name="T10" fmla="*/ 29 w 37"/>
                <a:gd name="T11" fmla="*/ 156 h 167"/>
                <a:gd name="T12" fmla="*/ 32 w 37"/>
                <a:gd name="T13" fmla="*/ 165 h 167"/>
                <a:gd name="T14" fmla="*/ 37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724"/>
            <p:cNvSpPr>
              <a:spLocks/>
            </p:cNvSpPr>
            <p:nvPr/>
          </p:nvSpPr>
          <p:spPr bwMode="auto">
            <a:xfrm>
              <a:off x="3840" y="2866"/>
              <a:ext cx="130" cy="167"/>
            </a:xfrm>
            <a:custGeom>
              <a:avLst/>
              <a:gdLst>
                <a:gd name="T0" fmla="*/ 79 w 130"/>
                <a:gd name="T1" fmla="*/ 11 h 167"/>
                <a:gd name="T2" fmla="*/ 79 w 130"/>
                <a:gd name="T3" fmla="*/ 156 h 167"/>
                <a:gd name="T4" fmla="*/ 79 w 130"/>
                <a:gd name="T5" fmla="*/ 156 h 167"/>
                <a:gd name="T6" fmla="*/ 79 w 130"/>
                <a:gd name="T7" fmla="*/ 165 h 167"/>
                <a:gd name="T8" fmla="*/ 85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0 w 130"/>
                <a:gd name="T35" fmla="*/ 0 h 167"/>
                <a:gd name="T36" fmla="*/ 130 w 130"/>
                <a:gd name="T37" fmla="*/ 23 h 167"/>
                <a:gd name="T38" fmla="*/ 130 w 130"/>
                <a:gd name="T39" fmla="*/ 23 h 167"/>
                <a:gd name="T40" fmla="*/ 128 w 130"/>
                <a:gd name="T41" fmla="*/ 17 h 167"/>
                <a:gd name="T42" fmla="*/ 119 w 130"/>
                <a:gd name="T43" fmla="*/ 14 h 167"/>
                <a:gd name="T44" fmla="*/ 119 w 130"/>
                <a:gd name="T45" fmla="*/ 14 h 167"/>
                <a:gd name="T46" fmla="*/ 79 w 130"/>
                <a:gd name="T47" fmla="*/ 11 h 167"/>
                <a:gd name="T48" fmla="*/ 79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1725"/>
            <p:cNvSpPr>
              <a:spLocks/>
            </p:cNvSpPr>
            <p:nvPr/>
          </p:nvSpPr>
          <p:spPr bwMode="auto">
            <a:xfrm>
              <a:off x="3976" y="2866"/>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726"/>
            <p:cNvSpPr>
              <a:spLocks noEditPoints="1"/>
            </p:cNvSpPr>
            <p:nvPr/>
          </p:nvSpPr>
          <p:spPr bwMode="auto">
            <a:xfrm>
              <a:off x="4192" y="2863"/>
              <a:ext cx="156" cy="173"/>
            </a:xfrm>
            <a:custGeom>
              <a:avLst/>
              <a:gdLst>
                <a:gd name="T0" fmla="*/ 77 w 156"/>
                <a:gd name="T1" fmla="*/ 173 h 173"/>
                <a:gd name="T2" fmla="*/ 48 w 156"/>
                <a:gd name="T3" fmla="*/ 165 h 173"/>
                <a:gd name="T4" fmla="*/ 23 w 156"/>
                <a:gd name="T5" fmla="*/ 148 h 173"/>
                <a:gd name="T6" fmla="*/ 6 w 156"/>
                <a:gd name="T7" fmla="*/ 119 h 173"/>
                <a:gd name="T8" fmla="*/ 0 w 156"/>
                <a:gd name="T9" fmla="*/ 85 h 173"/>
                <a:gd name="T10" fmla="*/ 3 w 156"/>
                <a:gd name="T11" fmla="*/ 68 h 173"/>
                <a:gd name="T12" fmla="*/ 14 w 156"/>
                <a:gd name="T13" fmla="*/ 40 h 173"/>
                <a:gd name="T14" fmla="*/ 34 w 156"/>
                <a:gd name="T15" fmla="*/ 14 h 173"/>
                <a:gd name="T16" fmla="*/ 62 w 156"/>
                <a:gd name="T17" fmla="*/ 3 h 173"/>
                <a:gd name="T18" fmla="*/ 82 w 156"/>
                <a:gd name="T19" fmla="*/ 0 h 173"/>
                <a:gd name="T20" fmla="*/ 108 w 156"/>
                <a:gd name="T21" fmla="*/ 6 h 173"/>
                <a:gd name="T22" fmla="*/ 133 w 156"/>
                <a:gd name="T23" fmla="*/ 23 h 173"/>
                <a:gd name="T24" fmla="*/ 150 w 156"/>
                <a:gd name="T25" fmla="*/ 51 h 173"/>
                <a:gd name="T26" fmla="*/ 156 w 156"/>
                <a:gd name="T27" fmla="*/ 88 h 173"/>
                <a:gd name="T28" fmla="*/ 156 w 156"/>
                <a:gd name="T29" fmla="*/ 108 h 173"/>
                <a:gd name="T30" fmla="*/ 142 w 156"/>
                <a:gd name="T31" fmla="*/ 139 h 173"/>
                <a:gd name="T32" fmla="*/ 119 w 156"/>
                <a:gd name="T33" fmla="*/ 162 h 173"/>
                <a:gd name="T34" fmla="*/ 91 w 156"/>
                <a:gd name="T35" fmla="*/ 173 h 173"/>
                <a:gd name="T36" fmla="*/ 77 w 156"/>
                <a:gd name="T37" fmla="*/ 173 h 173"/>
                <a:gd name="T38" fmla="*/ 25 w 156"/>
                <a:gd name="T39" fmla="*/ 82 h 173"/>
                <a:gd name="T40" fmla="*/ 31 w 156"/>
                <a:gd name="T41" fmla="*/ 119 h 173"/>
                <a:gd name="T42" fmla="*/ 43 w 156"/>
                <a:gd name="T43" fmla="*/ 142 h 173"/>
                <a:gd name="T44" fmla="*/ 60 w 156"/>
                <a:gd name="T45" fmla="*/ 156 h 173"/>
                <a:gd name="T46" fmla="*/ 79 w 156"/>
                <a:gd name="T47" fmla="*/ 162 h 173"/>
                <a:gd name="T48" fmla="*/ 91 w 156"/>
                <a:gd name="T49" fmla="*/ 159 h 173"/>
                <a:gd name="T50" fmla="*/ 111 w 156"/>
                <a:gd name="T51" fmla="*/ 151 h 173"/>
                <a:gd name="T52" fmla="*/ 122 w 156"/>
                <a:gd name="T53" fmla="*/ 131 h 173"/>
                <a:gd name="T54" fmla="*/ 131 w 156"/>
                <a:gd name="T55" fmla="*/ 105 h 173"/>
                <a:gd name="T56" fmla="*/ 131 w 156"/>
                <a:gd name="T57" fmla="*/ 88 h 173"/>
                <a:gd name="T58" fmla="*/ 128 w 156"/>
                <a:gd name="T59" fmla="*/ 57 h 173"/>
                <a:gd name="T60" fmla="*/ 116 w 156"/>
                <a:gd name="T61" fmla="*/ 31 h 173"/>
                <a:gd name="T62" fmla="*/ 102 w 156"/>
                <a:gd name="T63" fmla="*/ 17 h 173"/>
                <a:gd name="T64" fmla="*/ 79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1727"/>
            <p:cNvSpPr>
              <a:spLocks/>
            </p:cNvSpPr>
            <p:nvPr/>
          </p:nvSpPr>
          <p:spPr bwMode="auto">
            <a:xfrm>
              <a:off x="4365" y="2866"/>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5124" name="Rectangle 4"/>
          <p:cNvSpPr>
            <a:spLocks noGrp="1" noChangeArrowheads="1"/>
          </p:cNvSpPr>
          <p:nvPr>
            <p:ph type="ctrTitle"/>
          </p:nvPr>
        </p:nvSpPr>
        <p:spPr>
          <a:xfrm>
            <a:off x="358775" y="1700213"/>
            <a:ext cx="8426450" cy="1873250"/>
          </a:xfrm>
        </p:spPr>
        <p:txBody>
          <a:bodyPr anchor="t"/>
          <a:lstStyle>
            <a:lvl1pPr>
              <a:lnSpc>
                <a:spcPct val="90000"/>
              </a:lnSpc>
              <a:defRPr sz="6000" b="1">
                <a:solidFill>
                  <a:schemeClr val="tx1"/>
                </a:solidFill>
                <a:latin typeface="+mj-lt"/>
                <a:cs typeface="Lucida Sans Unicode" pitchFamily="34" charset="0"/>
              </a:defRPr>
            </a:lvl1pPr>
          </a:lstStyle>
          <a:p>
            <a:pPr lvl="0"/>
            <a:r>
              <a:rPr lang="en-US" noProof="0" smtClean="0"/>
              <a:t>Click to edit Master title style</a:t>
            </a:r>
            <a:endParaRPr lang="en-GB" noProof="0" dirty="0" smtClean="0"/>
          </a:p>
        </p:txBody>
      </p:sp>
      <p:sp>
        <p:nvSpPr>
          <p:cNvPr id="5125" name="Rectangle 5"/>
          <p:cNvSpPr>
            <a:spLocks noGrp="1" noChangeArrowheads="1"/>
          </p:cNvSpPr>
          <p:nvPr>
            <p:ph type="subTitle" idx="1"/>
          </p:nvPr>
        </p:nvSpPr>
        <p:spPr>
          <a:xfrm>
            <a:off x="358775" y="4508500"/>
            <a:ext cx="8426450" cy="1981200"/>
          </a:xfrm>
        </p:spPr>
        <p:txBody>
          <a:bodyPr/>
          <a:lstStyle>
            <a:lvl1pPr marL="0" indent="0">
              <a:lnSpc>
                <a:spcPct val="90000"/>
              </a:lnSpc>
              <a:spcBef>
                <a:spcPct val="0"/>
              </a:spcBef>
              <a:spcAft>
                <a:spcPct val="45000"/>
              </a:spcAft>
              <a:buFont typeface="Wingdings" pitchFamily="2" charset="2"/>
              <a:buNone/>
              <a:defRPr sz="3600" b="1">
                <a:solidFill>
                  <a:schemeClr val="tx2"/>
                </a:solidFill>
                <a:latin typeface="+mj-lt"/>
                <a:cs typeface="Lucida Sans Unicode" pitchFamily="34" charset="0"/>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186790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latin typeface="+mn-lt"/>
                <a:cs typeface="Lucida Sans Unicode" pitchFamily="34" charset="0"/>
              </a:defRPr>
            </a:lvl1pPr>
            <a:lvl2pPr>
              <a:defRPr>
                <a:latin typeface="+mn-lt"/>
                <a:cs typeface="Lucida Sans Unicode" pitchFamily="34" charset="0"/>
              </a:defRPr>
            </a:lvl2pPr>
            <a:lvl3pPr>
              <a:defRPr>
                <a:latin typeface="+mn-lt"/>
                <a:cs typeface="Lucida Sans Unicode" pitchFamily="34" charset="0"/>
              </a:defRPr>
            </a:lvl3pPr>
            <a:lvl4pPr>
              <a:defRPr>
                <a:latin typeface="+mn-lt"/>
                <a:cs typeface="Lucida Sans Unicode" pitchFamily="34" charset="0"/>
              </a:defRPr>
            </a:lvl4pPr>
            <a:lvl5pPr>
              <a:defRPr>
                <a:latin typeface="+mn-lt"/>
                <a:cs typeface="Lucida Sans Unicode"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6"/>
          <p:cNvSpPr>
            <a:spLocks noGrp="1" noChangeArrowheads="1"/>
          </p:cNvSpPr>
          <p:nvPr>
            <p:ph type="dt" sz="half" idx="10"/>
          </p:nvPr>
        </p:nvSpPr>
        <p:spPr>
          <a:ln/>
        </p:spPr>
        <p:txBody>
          <a:bodyPr/>
          <a:lstStyle>
            <a:lvl1pPr>
              <a:defRPr/>
            </a:lvl1pPr>
          </a:lstStyle>
          <a:p>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291FDB9D-FEA3-465B-A53C-2ED673653E53}" type="slidenum">
              <a:rPr lang="en-GB"/>
              <a:pPr/>
              <a:t>‹#›</a:t>
            </a:fld>
            <a:endParaRPr lang="en-GB"/>
          </a:p>
        </p:txBody>
      </p:sp>
    </p:spTree>
    <p:extLst>
      <p:ext uri="{BB962C8B-B14F-4D97-AF65-F5344CB8AC3E}">
        <p14:creationId xmlns:p14="http://schemas.microsoft.com/office/powerpoint/2010/main" val="269633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530F9FE8-4E45-4B22-9AE2-0989D5357BD8}" type="slidenum">
              <a:rPr lang="en-GB"/>
              <a:pPr/>
              <a:t>‹#›</a:t>
            </a:fld>
            <a:endParaRPr lang="en-GB"/>
          </a:p>
        </p:txBody>
      </p:sp>
    </p:spTree>
    <p:extLst>
      <p:ext uri="{BB962C8B-B14F-4D97-AF65-F5344CB8AC3E}">
        <p14:creationId xmlns:p14="http://schemas.microsoft.com/office/powerpoint/2010/main" val="1683809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8775" y="1700213"/>
            <a:ext cx="4137025" cy="4502150"/>
          </a:xfrm>
        </p:spPr>
        <p:txBody>
          <a:bodyPr/>
          <a:lstStyle>
            <a:lvl1pPr>
              <a:defRPr sz="2800">
                <a:latin typeface="+mn-lt"/>
                <a:cs typeface="Lucida Sans Unicode" pitchFamily="34" charset="0"/>
              </a:defRPr>
            </a:lvl1pPr>
            <a:lvl2pPr>
              <a:defRPr sz="2400">
                <a:latin typeface="+mn-lt"/>
                <a:cs typeface="Lucida Sans Unicode" pitchFamily="34" charset="0"/>
              </a:defRPr>
            </a:lvl2pPr>
            <a:lvl3pPr>
              <a:defRPr sz="2000">
                <a:latin typeface="+mn-lt"/>
                <a:cs typeface="Lucida Sans Unicode" pitchFamily="34" charset="0"/>
              </a:defRPr>
            </a:lvl3pPr>
            <a:lvl4pPr>
              <a:defRPr sz="1800">
                <a:latin typeface="+mn-lt"/>
                <a:cs typeface="Lucida Sans Unicode" pitchFamily="34" charset="0"/>
              </a:defRPr>
            </a:lvl4pPr>
            <a:lvl5pPr>
              <a:defRPr sz="1800">
                <a:latin typeface="+mn-lt"/>
                <a:cs typeface="Lucida Sans Unicode"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700213"/>
            <a:ext cx="4137025" cy="4502150"/>
          </a:xfrm>
        </p:spPr>
        <p:txBody>
          <a:bodyPr/>
          <a:lstStyle>
            <a:lvl1pPr>
              <a:defRPr sz="2800">
                <a:latin typeface="+mn-lt"/>
                <a:cs typeface="Lucida Sans Unicode" pitchFamily="34" charset="0"/>
              </a:defRPr>
            </a:lvl1pPr>
            <a:lvl2pPr>
              <a:defRPr sz="2400">
                <a:latin typeface="+mn-lt"/>
                <a:cs typeface="Lucida Sans Unicode" pitchFamily="34" charset="0"/>
              </a:defRPr>
            </a:lvl2pPr>
            <a:lvl3pPr>
              <a:defRPr sz="2000">
                <a:latin typeface="+mn-lt"/>
                <a:cs typeface="Lucida Sans Unicode" pitchFamily="34" charset="0"/>
              </a:defRPr>
            </a:lvl3pPr>
            <a:lvl4pPr>
              <a:defRPr sz="1800">
                <a:latin typeface="+mn-lt"/>
                <a:cs typeface="Lucida Sans Unicode" pitchFamily="34" charset="0"/>
              </a:defRPr>
            </a:lvl4pPr>
            <a:lvl5pPr>
              <a:defRPr sz="1800">
                <a:latin typeface="+mn-lt"/>
                <a:cs typeface="Lucida Sans Unicode"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6"/>
          <p:cNvSpPr>
            <a:spLocks noGrp="1" noChangeArrowheads="1"/>
          </p:cNvSpPr>
          <p:nvPr>
            <p:ph type="dt" sz="half" idx="10"/>
          </p:nvPr>
        </p:nvSpPr>
        <p:spPr>
          <a:ln/>
        </p:spPr>
        <p:txBody>
          <a:bodyPr/>
          <a:lstStyle>
            <a:lvl1pPr>
              <a:defRPr/>
            </a:lvl1pPr>
          </a:lstStyle>
          <a:p>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CEEE983A-E448-4937-B0F4-189EE8BF2D3C}" type="slidenum">
              <a:rPr lang="en-GB"/>
              <a:pPr/>
              <a:t>‹#›</a:t>
            </a:fld>
            <a:endParaRPr lang="en-GB"/>
          </a:p>
        </p:txBody>
      </p:sp>
    </p:spTree>
    <p:extLst>
      <p:ext uri="{BB962C8B-B14F-4D97-AF65-F5344CB8AC3E}">
        <p14:creationId xmlns:p14="http://schemas.microsoft.com/office/powerpoint/2010/main" val="237830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n-lt"/>
                <a:cs typeface="Lucida Sans Unicode" pitchFamily="34" charset="0"/>
              </a:defRPr>
            </a:lvl1pPr>
            <a:lvl2pPr>
              <a:defRPr sz="2000">
                <a:latin typeface="+mn-lt"/>
                <a:cs typeface="Lucida Sans Unicode" pitchFamily="34" charset="0"/>
              </a:defRPr>
            </a:lvl2pPr>
            <a:lvl3pPr>
              <a:defRPr sz="1800">
                <a:latin typeface="+mn-lt"/>
                <a:cs typeface="Lucida Sans Unicode" pitchFamily="34" charset="0"/>
              </a:defRPr>
            </a:lvl3pPr>
            <a:lvl4pPr>
              <a:defRPr sz="1600">
                <a:latin typeface="+mn-lt"/>
                <a:cs typeface="Lucida Sans Unicode" pitchFamily="34" charset="0"/>
              </a:defRPr>
            </a:lvl4pPr>
            <a:lvl5pPr>
              <a:defRPr sz="1600">
                <a:latin typeface="+mn-lt"/>
                <a:cs typeface="Lucida Sans Unicode"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n-lt"/>
                <a:cs typeface="Lucida Sans Unicode" pitchFamily="34" charset="0"/>
              </a:defRPr>
            </a:lvl1pPr>
            <a:lvl2pPr>
              <a:defRPr sz="2000">
                <a:latin typeface="+mn-lt"/>
                <a:cs typeface="Lucida Sans Unicode" pitchFamily="34" charset="0"/>
              </a:defRPr>
            </a:lvl2pPr>
            <a:lvl3pPr>
              <a:defRPr sz="1800">
                <a:latin typeface="+mn-lt"/>
                <a:cs typeface="Lucida Sans Unicode" pitchFamily="34" charset="0"/>
              </a:defRPr>
            </a:lvl3pPr>
            <a:lvl4pPr>
              <a:defRPr sz="1600">
                <a:latin typeface="+mn-lt"/>
                <a:cs typeface="Lucida Sans Unicode" pitchFamily="34" charset="0"/>
              </a:defRPr>
            </a:lvl4pPr>
            <a:lvl5pPr>
              <a:defRPr sz="1600">
                <a:latin typeface="+mn-lt"/>
                <a:cs typeface="Lucida Sans Unicode"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6"/>
          <p:cNvSpPr>
            <a:spLocks noGrp="1" noChangeArrowheads="1"/>
          </p:cNvSpPr>
          <p:nvPr>
            <p:ph type="dt" sz="half" idx="10"/>
          </p:nvPr>
        </p:nvSpPr>
        <p:spPr>
          <a:ln/>
        </p:spPr>
        <p:txBody>
          <a:bodyPr/>
          <a:lstStyle>
            <a:lvl1pPr>
              <a:defRPr/>
            </a:lvl1pPr>
          </a:lstStyle>
          <a:p>
            <a:endParaRPr lang="en-US"/>
          </a:p>
        </p:txBody>
      </p:sp>
      <p:sp>
        <p:nvSpPr>
          <p:cNvPr id="8" name="Rectangle 7"/>
          <p:cNvSpPr>
            <a:spLocks noGrp="1" noChangeArrowheads="1"/>
          </p:cNvSpPr>
          <p:nvPr>
            <p:ph type="ftr" sz="quarter" idx="11"/>
          </p:nvPr>
        </p:nvSpPr>
        <p:spPr>
          <a:ln/>
        </p:spPr>
        <p:txBody>
          <a:bodyPr/>
          <a:lstStyle>
            <a:lvl1pPr>
              <a:defRPr/>
            </a:lvl1pPr>
          </a:lstStyle>
          <a:p>
            <a:endParaRPr lang="en-US"/>
          </a:p>
        </p:txBody>
      </p:sp>
      <p:sp>
        <p:nvSpPr>
          <p:cNvPr id="9" name="Rectangle 8"/>
          <p:cNvSpPr>
            <a:spLocks noGrp="1" noChangeArrowheads="1"/>
          </p:cNvSpPr>
          <p:nvPr>
            <p:ph type="sldNum" sz="quarter" idx="12"/>
          </p:nvPr>
        </p:nvSpPr>
        <p:spPr>
          <a:ln/>
        </p:spPr>
        <p:txBody>
          <a:bodyPr/>
          <a:lstStyle>
            <a:lvl1pPr>
              <a:defRPr/>
            </a:lvl1pPr>
          </a:lstStyle>
          <a:p>
            <a:fld id="{052F51BB-BDA7-4A04-868D-F2B03B7E63BB}" type="slidenum">
              <a:rPr lang="en-GB"/>
              <a:pPr/>
              <a:t>‹#›</a:t>
            </a:fld>
            <a:endParaRPr lang="en-GB"/>
          </a:p>
        </p:txBody>
      </p:sp>
    </p:spTree>
    <p:extLst>
      <p:ext uri="{BB962C8B-B14F-4D97-AF65-F5344CB8AC3E}">
        <p14:creationId xmlns:p14="http://schemas.microsoft.com/office/powerpoint/2010/main" val="188889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Rectangle 6"/>
          <p:cNvSpPr>
            <a:spLocks noGrp="1" noChangeArrowheads="1"/>
          </p:cNvSpPr>
          <p:nvPr>
            <p:ph type="dt" sz="half" idx="10"/>
          </p:nvPr>
        </p:nvSpPr>
        <p:spPr>
          <a:ln/>
        </p:spPr>
        <p:txBody>
          <a:bodyPr/>
          <a:lstStyle>
            <a:lvl1pPr>
              <a:defRPr/>
            </a:lvl1pPr>
          </a:lstStyle>
          <a:p>
            <a:endParaRPr lang="en-US"/>
          </a:p>
        </p:txBody>
      </p:sp>
      <p:sp>
        <p:nvSpPr>
          <p:cNvPr id="4" name="Rectangle 7"/>
          <p:cNvSpPr>
            <a:spLocks noGrp="1" noChangeArrowheads="1"/>
          </p:cNvSpPr>
          <p:nvPr>
            <p:ph type="ftr" sz="quarter" idx="11"/>
          </p:nvPr>
        </p:nvSpPr>
        <p:spPr>
          <a:ln/>
        </p:spPr>
        <p:txBody>
          <a:bodyPr/>
          <a:lstStyle>
            <a:lvl1pPr>
              <a:defRPr/>
            </a:lvl1pPr>
          </a:lstStyle>
          <a:p>
            <a:endParaRPr lang="en-US"/>
          </a:p>
        </p:txBody>
      </p:sp>
      <p:sp>
        <p:nvSpPr>
          <p:cNvPr id="5" name="Rectangle 8"/>
          <p:cNvSpPr>
            <a:spLocks noGrp="1" noChangeArrowheads="1"/>
          </p:cNvSpPr>
          <p:nvPr>
            <p:ph type="sldNum" sz="quarter" idx="12"/>
          </p:nvPr>
        </p:nvSpPr>
        <p:spPr>
          <a:ln/>
        </p:spPr>
        <p:txBody>
          <a:bodyPr/>
          <a:lstStyle>
            <a:lvl1pPr>
              <a:defRPr/>
            </a:lvl1pPr>
          </a:lstStyle>
          <a:p>
            <a:fld id="{B9D2C9CD-5094-4091-82F6-B3D6AA497D96}" type="slidenum">
              <a:rPr lang="en-GB"/>
              <a:pPr/>
              <a:t>‹#›</a:t>
            </a:fld>
            <a:endParaRPr lang="en-GB"/>
          </a:p>
        </p:txBody>
      </p:sp>
    </p:spTree>
    <p:extLst>
      <p:ext uri="{BB962C8B-B14F-4D97-AF65-F5344CB8AC3E}">
        <p14:creationId xmlns:p14="http://schemas.microsoft.com/office/powerpoint/2010/main" val="416368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endParaRPr lang="en-US" dirty="0"/>
          </a:p>
        </p:txBody>
      </p:sp>
      <p:sp>
        <p:nvSpPr>
          <p:cNvPr id="3" name="Rectangle 7"/>
          <p:cNvSpPr>
            <a:spLocks noGrp="1" noChangeArrowheads="1"/>
          </p:cNvSpPr>
          <p:nvPr>
            <p:ph type="ftr" sz="quarter" idx="11"/>
          </p:nvPr>
        </p:nvSpPr>
        <p:spPr>
          <a:ln/>
        </p:spPr>
        <p:txBody>
          <a:bodyPr/>
          <a:lstStyle>
            <a:lvl1pPr>
              <a:defRPr/>
            </a:lvl1pPr>
          </a:lstStyle>
          <a:p>
            <a:endParaRPr lang="en-US" dirty="0"/>
          </a:p>
        </p:txBody>
      </p:sp>
      <p:sp>
        <p:nvSpPr>
          <p:cNvPr id="4" name="Rectangle 8"/>
          <p:cNvSpPr>
            <a:spLocks noGrp="1" noChangeArrowheads="1"/>
          </p:cNvSpPr>
          <p:nvPr>
            <p:ph type="sldNum" sz="quarter" idx="12"/>
          </p:nvPr>
        </p:nvSpPr>
        <p:spPr>
          <a:ln/>
        </p:spPr>
        <p:txBody>
          <a:bodyPr/>
          <a:lstStyle>
            <a:lvl1pPr>
              <a:defRPr/>
            </a:lvl1pPr>
          </a:lstStyle>
          <a:p>
            <a:fld id="{F3F53B52-E30C-434B-B157-211AD76EAC00}" type="slidenum">
              <a:rPr lang="en-GB"/>
              <a:pPr/>
              <a:t>‹#›</a:t>
            </a:fld>
            <a:endParaRPr lang="en-GB"/>
          </a:p>
        </p:txBody>
      </p:sp>
    </p:spTree>
    <p:extLst>
      <p:ext uri="{BB962C8B-B14F-4D97-AF65-F5344CB8AC3E}">
        <p14:creationId xmlns:p14="http://schemas.microsoft.com/office/powerpoint/2010/main" val="326481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atin typeface="+mn-lt"/>
                <a:cs typeface="Lucida Sans Unicode" pitchFamily="34" charset="0"/>
              </a:defRPr>
            </a:lvl1pPr>
            <a:lvl2pPr>
              <a:defRPr sz="2800">
                <a:latin typeface="+mn-lt"/>
                <a:cs typeface="Lucida Sans Unicode" pitchFamily="34" charset="0"/>
              </a:defRPr>
            </a:lvl2pPr>
            <a:lvl3pPr>
              <a:defRPr sz="2400">
                <a:latin typeface="+mn-lt"/>
                <a:cs typeface="Lucida Sans Unicode" pitchFamily="34" charset="0"/>
              </a:defRPr>
            </a:lvl3pPr>
            <a:lvl4pPr>
              <a:defRPr sz="2000">
                <a:latin typeface="+mn-lt"/>
                <a:cs typeface="Lucida Sans Unicode" pitchFamily="34" charset="0"/>
              </a:defRPr>
            </a:lvl4pPr>
            <a:lvl5pPr>
              <a:defRPr sz="2000">
                <a:latin typeface="+mn-lt"/>
                <a:cs typeface="Lucida Sans Unicode"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mn-lt"/>
                <a:cs typeface="Lucida Sans Unicode"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F7142694-99CB-489F-AF43-5A3D6476DBE5}" type="slidenum">
              <a:rPr lang="en-GB"/>
              <a:pPr/>
              <a:t>‹#›</a:t>
            </a:fld>
            <a:endParaRPr lang="en-GB"/>
          </a:p>
        </p:txBody>
      </p:sp>
    </p:spTree>
    <p:extLst>
      <p:ext uri="{BB962C8B-B14F-4D97-AF65-F5344CB8AC3E}">
        <p14:creationId xmlns:p14="http://schemas.microsoft.com/office/powerpoint/2010/main" val="272695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358775" y="0"/>
            <a:ext cx="8426450"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dirty="0" smtClean="0"/>
          </a:p>
        </p:txBody>
      </p:sp>
      <p:sp>
        <p:nvSpPr>
          <p:cNvPr id="1027" name="Rectangle 5"/>
          <p:cNvSpPr>
            <a:spLocks noGrp="1" noChangeArrowheads="1"/>
          </p:cNvSpPr>
          <p:nvPr>
            <p:ph type="body" idx="1"/>
          </p:nvPr>
        </p:nvSpPr>
        <p:spPr bwMode="auto">
          <a:xfrm>
            <a:off x="358775" y="1700213"/>
            <a:ext cx="8426450"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102" name="Rectangle 6"/>
          <p:cNvSpPr>
            <a:spLocks noGrp="1" noChangeArrowheads="1"/>
          </p:cNvSpPr>
          <p:nvPr>
            <p:ph type="dt" sz="half" idx="2"/>
          </p:nvPr>
        </p:nvSpPr>
        <p:spPr bwMode="auto">
          <a:xfrm>
            <a:off x="358775" y="6308725"/>
            <a:ext cx="19050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a:defRPr sz="1400">
                <a:solidFill>
                  <a:schemeClr val="tx1"/>
                </a:solidFill>
              </a:defRPr>
            </a:lvl1pPr>
          </a:lstStyle>
          <a:p>
            <a:endParaRPr lang="en-US"/>
          </a:p>
        </p:txBody>
      </p:sp>
      <p:sp>
        <p:nvSpPr>
          <p:cNvPr id="4103" name="Rectangle 7"/>
          <p:cNvSpPr>
            <a:spLocks noGrp="1" noChangeArrowheads="1"/>
          </p:cNvSpPr>
          <p:nvPr>
            <p:ph type="ftr" sz="quarter" idx="3"/>
          </p:nvPr>
        </p:nvSpPr>
        <p:spPr bwMode="auto">
          <a:xfrm>
            <a:off x="2268538" y="6308725"/>
            <a:ext cx="4608512"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defRPr sz="1400">
                <a:solidFill>
                  <a:schemeClr val="tx1"/>
                </a:solidFill>
              </a:defRPr>
            </a:lvl1pPr>
          </a:lstStyle>
          <a:p>
            <a:endParaRPr lang="en-US"/>
          </a:p>
        </p:txBody>
      </p:sp>
      <p:sp>
        <p:nvSpPr>
          <p:cNvPr id="4104" name="Rectangle 8"/>
          <p:cNvSpPr>
            <a:spLocks noGrp="1" noChangeArrowheads="1"/>
          </p:cNvSpPr>
          <p:nvPr>
            <p:ph type="sldNum" sz="quarter" idx="4"/>
          </p:nvPr>
        </p:nvSpPr>
        <p:spPr bwMode="auto">
          <a:xfrm>
            <a:off x="6877050" y="6308725"/>
            <a:ext cx="190817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1400">
                <a:solidFill>
                  <a:schemeClr val="tx1"/>
                </a:solidFill>
              </a:defRPr>
            </a:lvl1pPr>
          </a:lstStyle>
          <a:p>
            <a:fld id="{2E64B9CB-44FF-4B67-99B3-D7DECC27D548}"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chemeClr val="tx2"/>
          </a:solidFill>
          <a:latin typeface="+mj-lt"/>
          <a:ea typeface="MS PGothic" pitchFamily="34" charset="-128"/>
          <a:cs typeface="+mj-cs"/>
        </a:defRPr>
      </a:lvl1pPr>
      <a:lvl2pPr algn="l" rtl="0" eaLnBrk="1" fontAlgn="base" hangingPunct="1">
        <a:spcBef>
          <a:spcPct val="0"/>
        </a:spcBef>
        <a:spcAft>
          <a:spcPct val="0"/>
        </a:spcAft>
        <a:defRPr sz="3600" b="1">
          <a:solidFill>
            <a:schemeClr val="tx2"/>
          </a:solidFill>
          <a:latin typeface="Lucida Sans" pitchFamily="34" charset="0"/>
          <a:ea typeface="MS PGothic" pitchFamily="34" charset="-128"/>
        </a:defRPr>
      </a:lvl2pPr>
      <a:lvl3pPr algn="l" rtl="0" eaLnBrk="1" fontAlgn="base" hangingPunct="1">
        <a:spcBef>
          <a:spcPct val="0"/>
        </a:spcBef>
        <a:spcAft>
          <a:spcPct val="0"/>
        </a:spcAft>
        <a:defRPr sz="3600" b="1">
          <a:solidFill>
            <a:schemeClr val="tx2"/>
          </a:solidFill>
          <a:latin typeface="Lucida Sans" pitchFamily="34" charset="0"/>
          <a:ea typeface="MS PGothic" pitchFamily="34" charset="-128"/>
        </a:defRPr>
      </a:lvl3pPr>
      <a:lvl4pPr algn="l" rtl="0" eaLnBrk="1" fontAlgn="base" hangingPunct="1">
        <a:spcBef>
          <a:spcPct val="0"/>
        </a:spcBef>
        <a:spcAft>
          <a:spcPct val="0"/>
        </a:spcAft>
        <a:defRPr sz="3600" b="1">
          <a:solidFill>
            <a:schemeClr val="tx2"/>
          </a:solidFill>
          <a:latin typeface="Lucida Sans" pitchFamily="34" charset="0"/>
          <a:ea typeface="MS PGothic" pitchFamily="34" charset="-128"/>
        </a:defRPr>
      </a:lvl4pPr>
      <a:lvl5pPr algn="l" rtl="0" eaLnBrk="1" fontAlgn="base" hangingPunct="1">
        <a:spcBef>
          <a:spcPct val="0"/>
        </a:spcBef>
        <a:spcAft>
          <a:spcPct val="0"/>
        </a:spcAft>
        <a:defRPr sz="3600" b="1">
          <a:solidFill>
            <a:schemeClr val="tx2"/>
          </a:solidFill>
          <a:latin typeface="Lucida Sans" pitchFamily="34" charset="0"/>
          <a:ea typeface="MS PGothic" pitchFamily="34" charset="-128"/>
        </a:defRPr>
      </a:lvl5pPr>
      <a:lvl6pPr marL="4572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6pPr>
      <a:lvl7pPr marL="9144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7pPr>
      <a:lvl8pPr marL="13716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8pPr>
      <a:lvl9pPr marL="18288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9pPr>
    </p:titleStyle>
    <p:bodyStyle>
      <a:lvl1pPr marL="271463" indent="-271463" algn="l" rtl="0" eaLnBrk="1" fontAlgn="base" hangingPunct="1">
        <a:spcBef>
          <a:spcPct val="70000"/>
        </a:spcBef>
        <a:spcAft>
          <a:spcPct val="0"/>
        </a:spcAft>
        <a:buClr>
          <a:schemeClr val="tx2"/>
        </a:buClr>
        <a:buFont typeface="Wingdings" pitchFamily="2" charset="2"/>
        <a:buChar char="§"/>
        <a:defRPr sz="3000" b="1">
          <a:solidFill>
            <a:schemeClr val="tx1"/>
          </a:solidFill>
          <a:latin typeface="+mn-lt"/>
          <a:ea typeface="MS PGothic" pitchFamily="34" charset="-128"/>
          <a:cs typeface="+mn-cs"/>
        </a:defRPr>
      </a:lvl1pPr>
      <a:lvl2pPr marL="809625" indent="-358775" algn="l" rtl="0" eaLnBrk="1" fontAlgn="base" hangingPunct="1">
        <a:lnSpc>
          <a:spcPct val="90000"/>
        </a:lnSpc>
        <a:spcBef>
          <a:spcPct val="30000"/>
        </a:spcBef>
        <a:spcAft>
          <a:spcPct val="0"/>
        </a:spcAft>
        <a:buClr>
          <a:schemeClr val="tx2"/>
        </a:buClr>
        <a:buFont typeface="Arial" charset="0"/>
        <a:buChar char="–"/>
        <a:defRPr sz="2800" b="1">
          <a:solidFill>
            <a:schemeClr val="tx1"/>
          </a:solidFill>
          <a:latin typeface="+mn-lt"/>
          <a:ea typeface="MS PGothic" pitchFamily="34" charset="-128"/>
        </a:defRPr>
      </a:lvl2pPr>
      <a:lvl3pPr marL="1257300" indent="-268288" algn="l" rtl="0" eaLnBrk="1" fontAlgn="base" hangingPunct="1">
        <a:lnSpc>
          <a:spcPct val="90000"/>
        </a:lnSpc>
        <a:spcBef>
          <a:spcPct val="30000"/>
        </a:spcBef>
        <a:spcAft>
          <a:spcPct val="0"/>
        </a:spcAft>
        <a:buClr>
          <a:schemeClr val="tx2"/>
        </a:buClr>
        <a:buFont typeface="Symbol" pitchFamily="18" charset="2"/>
        <a:buChar char="·"/>
        <a:defRPr sz="2400" b="1">
          <a:solidFill>
            <a:schemeClr val="tx1"/>
          </a:solidFill>
          <a:latin typeface="+mn-lt"/>
          <a:ea typeface="MS PGothic" pitchFamily="34" charset="-128"/>
        </a:defRPr>
      </a:lvl3pPr>
      <a:lvl4pPr marL="1704975" indent="-268288" algn="l" rtl="0" eaLnBrk="1" fontAlgn="base" hangingPunct="1">
        <a:lnSpc>
          <a:spcPct val="90000"/>
        </a:lnSpc>
        <a:spcBef>
          <a:spcPct val="30000"/>
        </a:spcBef>
        <a:spcAft>
          <a:spcPct val="0"/>
        </a:spcAft>
        <a:buClr>
          <a:schemeClr val="tx2"/>
        </a:buClr>
        <a:buFont typeface="Arial" charset="0"/>
        <a:buChar char="–"/>
        <a:defRPr sz="2000" b="1">
          <a:solidFill>
            <a:schemeClr val="tx1"/>
          </a:solidFill>
          <a:latin typeface="+mn-lt"/>
          <a:ea typeface="MS PGothic" pitchFamily="34" charset="-128"/>
        </a:defRPr>
      </a:lvl4pPr>
      <a:lvl5pPr marL="2152650" indent="-268288" algn="l" rtl="0" eaLnBrk="1" fontAlgn="base" hangingPunct="1">
        <a:lnSpc>
          <a:spcPct val="90000"/>
        </a:lnSpc>
        <a:spcBef>
          <a:spcPct val="30000"/>
        </a:spcBef>
        <a:spcAft>
          <a:spcPct val="0"/>
        </a:spcAft>
        <a:buClr>
          <a:schemeClr val="tx2"/>
        </a:buClr>
        <a:buFont typeface="Arial" charset="0"/>
        <a:buChar char="»"/>
        <a:defRPr sz="2000" b="1">
          <a:solidFill>
            <a:schemeClr val="tx1"/>
          </a:solidFill>
          <a:latin typeface="+mn-lt"/>
          <a:ea typeface="MS PGothic" pitchFamily="34" charset="-128"/>
        </a:defRPr>
      </a:lvl5pPr>
      <a:lvl6pPr marL="26098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6pPr>
      <a:lvl7pPr marL="30670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7pPr>
      <a:lvl8pPr marL="35242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8pPr>
      <a:lvl9pPr marL="39814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southampton.ac.uk/library/services/ill.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212976"/>
            <a:ext cx="8426450" cy="1341438"/>
          </a:xfrm>
        </p:spPr>
        <p:txBody>
          <a:bodyPr/>
          <a:lstStyle/>
          <a:p>
            <a:pPr algn="ctr"/>
            <a:r>
              <a:rPr lang="en-GB" sz="6600" dirty="0">
                <a:solidFill>
                  <a:schemeClr val="tx1"/>
                </a:solidFill>
              </a:rPr>
              <a:t>CINAHL</a:t>
            </a:r>
            <a:r>
              <a:rPr lang="en-GB" dirty="0">
                <a:solidFill>
                  <a:schemeClr val="tx1"/>
                </a:solidFill>
              </a:rPr>
              <a:t> </a:t>
            </a:r>
            <a:r>
              <a:rPr lang="en-GB" dirty="0" smtClean="0">
                <a:solidFill>
                  <a:schemeClr val="tx1"/>
                </a:solidFill>
              </a:rPr>
              <a:t/>
            </a:r>
            <a:br>
              <a:rPr lang="en-GB" dirty="0" smtClean="0">
                <a:solidFill>
                  <a:schemeClr val="tx1"/>
                </a:solidFill>
              </a:rPr>
            </a:br>
            <a:r>
              <a:rPr lang="en-GB" sz="3200" b="0" dirty="0" smtClean="0">
                <a:solidFill>
                  <a:schemeClr val="tx1"/>
                </a:solidFill>
              </a:rPr>
              <a:t>(</a:t>
            </a:r>
            <a:r>
              <a:rPr lang="en-GB" sz="3200" b="0" dirty="0">
                <a:solidFill>
                  <a:schemeClr val="tx1"/>
                </a:solidFill>
              </a:rPr>
              <a:t>Cumulative Index of Nursing and Allied Health Literature</a:t>
            </a:r>
            <a:r>
              <a:rPr lang="en-GB" sz="3200" b="0" dirty="0" smtClean="0">
                <a:solidFill>
                  <a:schemeClr val="tx1"/>
                </a:solidFill>
              </a:rPr>
              <a:t>)</a:t>
            </a:r>
            <a:br>
              <a:rPr lang="en-GB" sz="3200" b="0" dirty="0" smtClean="0">
                <a:solidFill>
                  <a:schemeClr val="tx1"/>
                </a:solidFill>
              </a:rPr>
            </a:br>
            <a:r>
              <a:rPr lang="en-GB" sz="3200" b="0" dirty="0" smtClean="0">
                <a:solidFill>
                  <a:schemeClr val="tx1"/>
                </a:solidFill>
              </a:rPr>
              <a:t> </a:t>
            </a:r>
            <a:r>
              <a:rPr lang="en-GB" b="0" dirty="0">
                <a:solidFill>
                  <a:schemeClr val="tx1"/>
                </a:solidFill>
              </a:rPr>
              <a:t/>
            </a:r>
            <a:br>
              <a:rPr lang="en-GB" b="0" dirty="0">
                <a:solidFill>
                  <a:schemeClr val="tx1"/>
                </a:solidFill>
              </a:rPr>
            </a:br>
            <a:r>
              <a:rPr lang="en-GB" dirty="0" smtClean="0">
                <a:solidFill>
                  <a:schemeClr val="tx1"/>
                </a:solidFill>
              </a:rPr>
              <a:t>Subject </a:t>
            </a:r>
            <a:r>
              <a:rPr lang="en-GB" dirty="0">
                <a:solidFill>
                  <a:schemeClr val="tx1"/>
                </a:solidFill>
              </a:rPr>
              <a:t>Heading </a:t>
            </a:r>
            <a:r>
              <a:rPr lang="en-GB" dirty="0" smtClean="0">
                <a:solidFill>
                  <a:schemeClr val="tx1"/>
                </a:solidFill>
              </a:rPr>
              <a:t>Searching</a:t>
            </a:r>
            <a:endParaRPr lang="en-GB" b="0" dirty="0">
              <a:solidFill>
                <a:schemeClr val="tx1"/>
              </a:solidFill>
            </a:endParaRPr>
          </a:p>
        </p:txBody>
      </p:sp>
    </p:spTree>
    <p:extLst>
      <p:ext uri="{BB962C8B-B14F-4D97-AF65-F5344CB8AC3E}">
        <p14:creationId xmlns:p14="http://schemas.microsoft.com/office/powerpoint/2010/main" val="2802186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26450" cy="1341438"/>
          </a:xfrm>
        </p:spPr>
        <p:txBody>
          <a:bodyPr/>
          <a:lstStyle/>
          <a:p>
            <a:r>
              <a:rPr lang="en-GB" sz="5500" dirty="0" smtClean="0"/>
              <a:t>Section 1</a:t>
            </a:r>
            <a:endParaRPr lang="en-GB" sz="5500" dirty="0"/>
          </a:p>
        </p:txBody>
      </p:sp>
      <p:sp>
        <p:nvSpPr>
          <p:cNvPr id="3" name="Content Placeholder 2"/>
          <p:cNvSpPr>
            <a:spLocks noGrp="1"/>
          </p:cNvSpPr>
          <p:nvPr>
            <p:ph idx="1"/>
          </p:nvPr>
        </p:nvSpPr>
        <p:spPr>
          <a:xfrm>
            <a:off x="358775" y="2708919"/>
            <a:ext cx="8426450" cy="3493443"/>
          </a:xfrm>
        </p:spPr>
        <p:txBody>
          <a:bodyPr/>
          <a:lstStyle/>
          <a:p>
            <a:pPr marL="0" indent="0">
              <a:buNone/>
            </a:pPr>
            <a:r>
              <a:rPr lang="en-GB" sz="5500" dirty="0" smtClean="0"/>
              <a:t>Putting together your search strategy</a:t>
            </a:r>
            <a:endParaRPr lang="en-GB" sz="5500" dirty="0"/>
          </a:p>
        </p:txBody>
      </p:sp>
    </p:spTree>
    <p:extLst>
      <p:ext uri="{BB962C8B-B14F-4D97-AF65-F5344CB8AC3E}">
        <p14:creationId xmlns:p14="http://schemas.microsoft.com/office/powerpoint/2010/main" val="4148155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6" name="Rectangle 10"/>
          <p:cNvSpPr>
            <a:spLocks noChangeArrowheads="1"/>
          </p:cNvSpPr>
          <p:nvPr/>
        </p:nvSpPr>
        <p:spPr bwMode="auto">
          <a:xfrm>
            <a:off x="503238" y="649114"/>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r>
              <a:rPr lang="en-GB" sz="4000" b="1" dirty="0">
                <a:solidFill>
                  <a:schemeClr val="hlink"/>
                </a:solidFill>
              </a:rPr>
              <a:t>Search example:</a:t>
            </a:r>
          </a:p>
        </p:txBody>
      </p:sp>
      <p:sp>
        <p:nvSpPr>
          <p:cNvPr id="111627" name="Rectangle 11"/>
          <p:cNvSpPr>
            <a:spLocks noChangeArrowheads="1"/>
          </p:cNvSpPr>
          <p:nvPr/>
        </p:nvSpPr>
        <p:spPr bwMode="auto">
          <a:xfrm>
            <a:off x="395288" y="1773238"/>
            <a:ext cx="84455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1463" indent="-271463" eaLnBrk="1" hangingPunct="1">
              <a:spcBef>
                <a:spcPct val="70000"/>
              </a:spcBef>
              <a:buClr>
                <a:schemeClr val="tx2"/>
              </a:buClr>
              <a:buFont typeface="Wingdings" pitchFamily="2" charset="2"/>
              <a:buNone/>
            </a:pPr>
            <a:r>
              <a:rPr lang="en-GB" sz="3000" dirty="0">
                <a:solidFill>
                  <a:schemeClr val="tx1"/>
                </a:solidFill>
              </a:rPr>
              <a:t>   </a:t>
            </a:r>
          </a:p>
          <a:p>
            <a:pPr eaLnBrk="1" hangingPunct="1">
              <a:spcBef>
                <a:spcPct val="70000"/>
              </a:spcBef>
              <a:buClr>
                <a:schemeClr val="tx2"/>
              </a:buClr>
              <a:buFont typeface="Wingdings" pitchFamily="2" charset="2"/>
              <a:buNone/>
            </a:pPr>
            <a:r>
              <a:rPr lang="en-GB" sz="2800" dirty="0" smtClean="0">
                <a:solidFill>
                  <a:schemeClr val="tx1"/>
                </a:solidFill>
              </a:rPr>
              <a:t>“What research evidence is there to support the theory that exercise or exercise programmes help in the prevention of falls in the elderly?” </a:t>
            </a:r>
            <a:endParaRPr lang="en-GB" sz="2800" dirty="0">
              <a:solidFill>
                <a:schemeClr val="tx1"/>
              </a:solidFill>
            </a:endParaRPr>
          </a:p>
          <a:p>
            <a:pPr eaLnBrk="1" hangingPunct="1">
              <a:spcBef>
                <a:spcPct val="70000"/>
              </a:spcBef>
              <a:buClr>
                <a:schemeClr val="tx2"/>
              </a:buClr>
              <a:buFont typeface="Wingdings" pitchFamily="2" charset="2"/>
              <a:buNone/>
            </a:pPr>
            <a:endParaRPr lang="en-GB" sz="3900" dirty="0">
              <a:solidFill>
                <a:schemeClr val="tx1"/>
              </a:solidFill>
            </a:endParaRPr>
          </a:p>
        </p:txBody>
      </p:sp>
    </p:spTree>
    <p:extLst>
      <p:ext uri="{BB962C8B-B14F-4D97-AF65-F5344CB8AC3E}">
        <p14:creationId xmlns:p14="http://schemas.microsoft.com/office/powerpoint/2010/main" val="535157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ctrTitle" idx="4294967295"/>
          </p:nvPr>
        </p:nvSpPr>
        <p:spPr>
          <a:xfrm>
            <a:off x="539552" y="3068960"/>
            <a:ext cx="7772400" cy="1470025"/>
          </a:xfrm>
        </p:spPr>
        <p:txBody>
          <a:bodyPr/>
          <a:lstStyle/>
          <a:p>
            <a:pPr>
              <a:lnSpc>
                <a:spcPct val="90000"/>
              </a:lnSpc>
            </a:pPr>
            <a:r>
              <a:rPr lang="en-GB" sz="6000" b="0" dirty="0">
                <a:solidFill>
                  <a:schemeClr val="tx1"/>
                </a:solidFill>
              </a:rPr>
              <a:t/>
            </a:r>
            <a:br>
              <a:rPr lang="en-GB" sz="6000" b="0" dirty="0">
                <a:solidFill>
                  <a:schemeClr val="tx1"/>
                </a:solidFill>
              </a:rPr>
            </a:br>
            <a:r>
              <a:rPr lang="en-GB" sz="6000" b="0" dirty="0">
                <a:solidFill>
                  <a:schemeClr val="tx1"/>
                </a:solidFill>
              </a:rPr>
              <a:t/>
            </a:r>
            <a:br>
              <a:rPr lang="en-GB" sz="6000" b="0" dirty="0">
                <a:solidFill>
                  <a:schemeClr val="tx1"/>
                </a:solidFill>
              </a:rPr>
            </a:br>
            <a:r>
              <a:rPr lang="en-GB" sz="4800" b="0" dirty="0">
                <a:solidFill>
                  <a:schemeClr val="tx1"/>
                </a:solidFill>
              </a:rPr>
              <a:t>But before you start searching you need to spend some time thinking about your search…..</a:t>
            </a:r>
          </a:p>
        </p:txBody>
      </p:sp>
    </p:spTree>
    <p:extLst>
      <p:ext uri="{BB962C8B-B14F-4D97-AF65-F5344CB8AC3E}">
        <p14:creationId xmlns:p14="http://schemas.microsoft.com/office/powerpoint/2010/main" val="4167981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ChangeArrowheads="1"/>
          </p:cNvSpPr>
          <p:nvPr/>
        </p:nvSpPr>
        <p:spPr bwMode="auto">
          <a:xfrm>
            <a:off x="611188" y="1700213"/>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1463" indent="-271463" algn="l" eaLnBrk="1" hangingPunct="1">
              <a:lnSpc>
                <a:spcPct val="80000"/>
              </a:lnSpc>
              <a:spcBef>
                <a:spcPct val="70000"/>
              </a:spcBef>
              <a:buClr>
                <a:schemeClr val="tx2"/>
              </a:buClr>
              <a:buFont typeface="Wingdings" pitchFamily="2" charset="2"/>
              <a:buNone/>
            </a:pPr>
            <a:endParaRPr lang="en-GB" sz="800" dirty="0">
              <a:solidFill>
                <a:schemeClr val="tx1"/>
              </a:solidFill>
            </a:endParaRPr>
          </a:p>
          <a:p>
            <a:pPr marL="457200" indent="-457200" algn="l" eaLnBrk="1" hangingPunct="1">
              <a:lnSpc>
                <a:spcPct val="125000"/>
              </a:lnSpc>
              <a:spcBef>
                <a:spcPct val="70000"/>
              </a:spcBef>
              <a:buClr>
                <a:schemeClr val="tx1"/>
              </a:buClr>
              <a:buSzPct val="75000"/>
              <a:buFont typeface="Wingdings" pitchFamily="2" charset="2"/>
              <a:buChar char="§"/>
            </a:pPr>
            <a:r>
              <a:rPr lang="en-GB" sz="2600" dirty="0" smtClean="0">
                <a:solidFill>
                  <a:schemeClr val="tx1"/>
                </a:solidFill>
              </a:rPr>
              <a:t>Identify </a:t>
            </a:r>
            <a:r>
              <a:rPr lang="en-GB" sz="2600" dirty="0">
                <a:solidFill>
                  <a:schemeClr val="tx1"/>
                </a:solidFill>
              </a:rPr>
              <a:t>the </a:t>
            </a:r>
            <a:r>
              <a:rPr lang="en-GB" sz="2600" b="1" dirty="0">
                <a:solidFill>
                  <a:srgbClr val="FFFF99"/>
                </a:solidFill>
              </a:rPr>
              <a:t>concepts</a:t>
            </a:r>
            <a:r>
              <a:rPr lang="en-GB" sz="2600" dirty="0">
                <a:solidFill>
                  <a:schemeClr val="tx1"/>
                </a:solidFill>
              </a:rPr>
              <a:t> of your query</a:t>
            </a:r>
          </a:p>
          <a:p>
            <a:pPr marL="457200" indent="-457200" algn="l" eaLnBrk="1" hangingPunct="1">
              <a:lnSpc>
                <a:spcPct val="125000"/>
              </a:lnSpc>
              <a:spcBef>
                <a:spcPct val="70000"/>
              </a:spcBef>
              <a:buClr>
                <a:schemeClr val="tx1"/>
              </a:buClr>
              <a:buSzPct val="75000"/>
              <a:buFont typeface="Wingdings" pitchFamily="2" charset="2"/>
              <a:buChar char="§"/>
            </a:pPr>
            <a:r>
              <a:rPr lang="en-GB" sz="2600" dirty="0" smtClean="0">
                <a:solidFill>
                  <a:schemeClr val="tx1"/>
                </a:solidFill>
              </a:rPr>
              <a:t>List </a:t>
            </a:r>
            <a:r>
              <a:rPr lang="en-GB" sz="2600" dirty="0">
                <a:solidFill>
                  <a:schemeClr val="tx1"/>
                </a:solidFill>
              </a:rPr>
              <a:t>alternative </a:t>
            </a:r>
            <a:r>
              <a:rPr lang="en-GB" sz="2600" b="1" dirty="0">
                <a:solidFill>
                  <a:srgbClr val="FFFF99"/>
                </a:solidFill>
              </a:rPr>
              <a:t>phrases</a:t>
            </a:r>
            <a:r>
              <a:rPr lang="en-GB" sz="2600" dirty="0">
                <a:solidFill>
                  <a:schemeClr val="tx1"/>
                </a:solidFill>
              </a:rPr>
              <a:t> and </a:t>
            </a:r>
            <a:r>
              <a:rPr lang="en-GB" sz="2600" b="1" dirty="0">
                <a:solidFill>
                  <a:srgbClr val="FFFF99"/>
                </a:solidFill>
              </a:rPr>
              <a:t>keywords</a:t>
            </a:r>
            <a:r>
              <a:rPr lang="en-GB" sz="2600" dirty="0">
                <a:solidFill>
                  <a:schemeClr val="tx1"/>
                </a:solidFill>
              </a:rPr>
              <a:t> </a:t>
            </a:r>
          </a:p>
          <a:p>
            <a:pPr marL="457200" indent="-457200" algn="l" eaLnBrk="1" hangingPunct="1">
              <a:lnSpc>
                <a:spcPct val="125000"/>
              </a:lnSpc>
              <a:spcBef>
                <a:spcPct val="70000"/>
              </a:spcBef>
              <a:buClr>
                <a:schemeClr val="tx1"/>
              </a:buClr>
              <a:buSzPct val="75000"/>
              <a:buFont typeface="Wingdings" pitchFamily="2" charset="2"/>
              <a:buChar char="§"/>
            </a:pPr>
            <a:r>
              <a:rPr lang="en-GB" sz="2600" dirty="0" smtClean="0">
                <a:solidFill>
                  <a:schemeClr val="tx1"/>
                </a:solidFill>
              </a:rPr>
              <a:t>Include </a:t>
            </a:r>
            <a:r>
              <a:rPr lang="en-GB" sz="2600" dirty="0">
                <a:solidFill>
                  <a:schemeClr val="tx1"/>
                </a:solidFill>
              </a:rPr>
              <a:t>both </a:t>
            </a:r>
            <a:r>
              <a:rPr lang="en-GB" sz="2600" b="1" dirty="0">
                <a:solidFill>
                  <a:srgbClr val="FFFF99"/>
                </a:solidFill>
              </a:rPr>
              <a:t>narrow</a:t>
            </a:r>
            <a:r>
              <a:rPr lang="en-GB" sz="2600" dirty="0">
                <a:solidFill>
                  <a:schemeClr val="tx1"/>
                </a:solidFill>
              </a:rPr>
              <a:t> and </a:t>
            </a:r>
            <a:r>
              <a:rPr lang="en-GB" sz="2600" b="1" dirty="0">
                <a:solidFill>
                  <a:srgbClr val="FFFF99"/>
                </a:solidFill>
              </a:rPr>
              <a:t>broad</a:t>
            </a:r>
            <a:r>
              <a:rPr lang="en-GB" sz="2600" dirty="0">
                <a:solidFill>
                  <a:schemeClr val="tx1"/>
                </a:solidFill>
              </a:rPr>
              <a:t> terms</a:t>
            </a:r>
          </a:p>
          <a:p>
            <a:pPr marL="457200" indent="-457200" algn="l" eaLnBrk="1" hangingPunct="1">
              <a:lnSpc>
                <a:spcPct val="125000"/>
              </a:lnSpc>
              <a:spcBef>
                <a:spcPct val="70000"/>
              </a:spcBef>
              <a:buClr>
                <a:schemeClr val="tx1"/>
              </a:buClr>
              <a:buSzPct val="75000"/>
              <a:buFont typeface="Wingdings" pitchFamily="2" charset="2"/>
              <a:buChar char="§"/>
            </a:pPr>
            <a:r>
              <a:rPr lang="en-GB" sz="2600" dirty="0" smtClean="0">
                <a:solidFill>
                  <a:schemeClr val="tx1"/>
                </a:solidFill>
              </a:rPr>
              <a:t>Identify </a:t>
            </a:r>
            <a:r>
              <a:rPr lang="en-GB" sz="2600" dirty="0">
                <a:solidFill>
                  <a:schemeClr val="tx1"/>
                </a:solidFill>
              </a:rPr>
              <a:t>any </a:t>
            </a:r>
            <a:r>
              <a:rPr lang="en-GB" sz="2600" b="1" dirty="0">
                <a:solidFill>
                  <a:srgbClr val="FFFF99"/>
                </a:solidFill>
              </a:rPr>
              <a:t>key periods of research</a:t>
            </a:r>
          </a:p>
          <a:p>
            <a:pPr marL="457200" indent="-457200" algn="l" eaLnBrk="1" hangingPunct="1">
              <a:lnSpc>
                <a:spcPct val="125000"/>
              </a:lnSpc>
              <a:spcBef>
                <a:spcPct val="70000"/>
              </a:spcBef>
              <a:buClr>
                <a:schemeClr val="tx1"/>
              </a:buClr>
              <a:buSzPct val="75000"/>
              <a:buFont typeface="Wingdings" pitchFamily="2" charset="2"/>
              <a:buChar char="§"/>
            </a:pPr>
            <a:r>
              <a:rPr lang="en-GB" sz="2600" dirty="0" smtClean="0">
                <a:solidFill>
                  <a:schemeClr val="tx1"/>
                </a:solidFill>
              </a:rPr>
              <a:t>Identify </a:t>
            </a:r>
            <a:r>
              <a:rPr lang="en-GB" sz="2600" dirty="0">
                <a:solidFill>
                  <a:schemeClr val="tx1"/>
                </a:solidFill>
              </a:rPr>
              <a:t>any </a:t>
            </a:r>
            <a:r>
              <a:rPr lang="en-GB" sz="2600" b="1" dirty="0">
                <a:solidFill>
                  <a:srgbClr val="FFFF99"/>
                </a:solidFill>
              </a:rPr>
              <a:t>key authors</a:t>
            </a:r>
            <a:r>
              <a:rPr lang="en-GB" sz="2600" dirty="0">
                <a:solidFill>
                  <a:srgbClr val="FFFF99"/>
                </a:solidFill>
              </a:rPr>
              <a:t> </a:t>
            </a:r>
            <a:r>
              <a:rPr lang="en-GB" sz="2600" dirty="0">
                <a:solidFill>
                  <a:schemeClr val="tx1"/>
                </a:solidFill>
              </a:rPr>
              <a:t>in the </a:t>
            </a:r>
            <a:r>
              <a:rPr lang="en-GB" sz="2600" dirty="0" smtClean="0">
                <a:solidFill>
                  <a:schemeClr val="tx1"/>
                </a:solidFill>
              </a:rPr>
              <a:t>field</a:t>
            </a:r>
            <a:endParaRPr lang="en-GB" sz="2600" dirty="0">
              <a:solidFill>
                <a:schemeClr val="tx1"/>
              </a:solidFill>
            </a:endParaRPr>
          </a:p>
        </p:txBody>
      </p:sp>
      <p:sp>
        <p:nvSpPr>
          <p:cNvPr id="6150" name="Rectangle 6"/>
          <p:cNvSpPr>
            <a:spLocks noChangeArrowheads="1"/>
          </p:cNvSpPr>
          <p:nvPr/>
        </p:nvSpPr>
        <p:spPr bwMode="auto">
          <a:xfrm>
            <a:off x="611188" y="40322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r>
              <a:rPr lang="en-GB" sz="3600" b="1" dirty="0">
                <a:solidFill>
                  <a:schemeClr val="tx2"/>
                </a:solidFill>
              </a:rPr>
              <a:t>You need to:</a:t>
            </a:r>
          </a:p>
        </p:txBody>
      </p:sp>
    </p:spTree>
    <p:extLst>
      <p:ext uri="{BB962C8B-B14F-4D97-AF65-F5344CB8AC3E}">
        <p14:creationId xmlns:p14="http://schemas.microsoft.com/office/powerpoint/2010/main" val="2539079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149">
                                            <p:txEl>
                                              <p:pRg st="1" end="1"/>
                                            </p:txEl>
                                          </p:spTgt>
                                        </p:tgtEl>
                                        <p:attrNameLst>
                                          <p:attrName>style.visibility</p:attrName>
                                        </p:attrNameLst>
                                      </p:cBhvr>
                                      <p:to>
                                        <p:strVal val="visible"/>
                                      </p:to>
                                    </p:set>
                                    <p:animEffect transition="in" filter="fade">
                                      <p:cBhvr>
                                        <p:cTn id="7" dur="1000"/>
                                        <p:tgtEl>
                                          <p:spTgt spid="6149">
                                            <p:txEl>
                                              <p:pRg st="1" end="1"/>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6149">
                                            <p:txEl>
                                              <p:pRg st="2" end="2"/>
                                            </p:txEl>
                                          </p:spTgt>
                                        </p:tgtEl>
                                        <p:attrNameLst>
                                          <p:attrName>style.visibility</p:attrName>
                                        </p:attrNameLst>
                                      </p:cBhvr>
                                      <p:to>
                                        <p:strVal val="visible"/>
                                      </p:to>
                                    </p:set>
                                    <p:animEffect transition="in" filter="fade">
                                      <p:cBhvr>
                                        <p:cTn id="11" dur="1000"/>
                                        <p:tgtEl>
                                          <p:spTgt spid="6149">
                                            <p:txEl>
                                              <p:pRg st="2" end="2"/>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6149">
                                            <p:txEl>
                                              <p:pRg st="3" end="3"/>
                                            </p:txEl>
                                          </p:spTgt>
                                        </p:tgtEl>
                                        <p:attrNameLst>
                                          <p:attrName>style.visibility</p:attrName>
                                        </p:attrNameLst>
                                      </p:cBhvr>
                                      <p:to>
                                        <p:strVal val="visible"/>
                                      </p:to>
                                    </p:set>
                                    <p:animEffect transition="in" filter="fade">
                                      <p:cBhvr>
                                        <p:cTn id="15" dur="1000"/>
                                        <p:tgtEl>
                                          <p:spTgt spid="6149">
                                            <p:txEl>
                                              <p:pRg st="3" end="3"/>
                                            </p:txEl>
                                          </p:spTgt>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6149">
                                            <p:txEl>
                                              <p:pRg st="4" end="4"/>
                                            </p:txEl>
                                          </p:spTgt>
                                        </p:tgtEl>
                                        <p:attrNameLst>
                                          <p:attrName>style.visibility</p:attrName>
                                        </p:attrNameLst>
                                      </p:cBhvr>
                                      <p:to>
                                        <p:strVal val="visible"/>
                                      </p:to>
                                    </p:set>
                                    <p:animEffect transition="in" filter="fade">
                                      <p:cBhvr>
                                        <p:cTn id="19" dur="1000"/>
                                        <p:tgtEl>
                                          <p:spTgt spid="6149">
                                            <p:txEl>
                                              <p:pRg st="4" end="4"/>
                                            </p:txEl>
                                          </p:spTgt>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6149">
                                            <p:txEl>
                                              <p:pRg st="5" end="5"/>
                                            </p:txEl>
                                          </p:spTgt>
                                        </p:tgtEl>
                                        <p:attrNameLst>
                                          <p:attrName>style.visibility</p:attrName>
                                        </p:attrNameLst>
                                      </p:cBhvr>
                                      <p:to>
                                        <p:strVal val="visible"/>
                                      </p:to>
                                    </p:set>
                                    <p:animEffect transition="in" filter="fade">
                                      <p:cBhvr>
                                        <p:cTn id="23" dur="1000"/>
                                        <p:tgtEl>
                                          <p:spTgt spid="61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7" name="Rectangle 9"/>
          <p:cNvSpPr>
            <a:spLocks noChangeArrowheads="1"/>
          </p:cNvSpPr>
          <p:nvPr/>
        </p:nvSpPr>
        <p:spPr bwMode="auto">
          <a:xfrm>
            <a:off x="755650" y="620713"/>
            <a:ext cx="8229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p>
            <a:pPr algn="l" eaLnBrk="1" hangingPunct="1"/>
            <a:r>
              <a:rPr lang="en-GB" sz="4000" b="1" dirty="0">
                <a:solidFill>
                  <a:schemeClr val="hlink"/>
                </a:solidFill>
              </a:rPr>
              <a:t>Identify your search terms</a:t>
            </a:r>
          </a:p>
        </p:txBody>
      </p:sp>
      <p:sp>
        <p:nvSpPr>
          <p:cNvPr id="211978" name="Rectangle 10"/>
          <p:cNvSpPr>
            <a:spLocks noChangeArrowheads="1"/>
          </p:cNvSpPr>
          <p:nvPr/>
        </p:nvSpPr>
        <p:spPr bwMode="auto">
          <a:xfrm>
            <a:off x="0" y="1989138"/>
            <a:ext cx="8229600"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809625" lvl="1" indent="-358775" eaLnBrk="1" hangingPunct="1">
              <a:lnSpc>
                <a:spcPct val="90000"/>
              </a:lnSpc>
              <a:spcBef>
                <a:spcPct val="30000"/>
              </a:spcBef>
              <a:buClr>
                <a:schemeClr val="accent2"/>
              </a:buClr>
              <a:buFontTx/>
              <a:buChar char="•"/>
            </a:pPr>
            <a:endParaRPr lang="en-GB" sz="2800" dirty="0">
              <a:solidFill>
                <a:schemeClr val="tx1"/>
              </a:solidFill>
            </a:endParaRPr>
          </a:p>
          <a:p>
            <a:pPr marL="809625" lvl="1" indent="-358775" eaLnBrk="1" hangingPunct="1">
              <a:lnSpc>
                <a:spcPct val="90000"/>
              </a:lnSpc>
              <a:spcBef>
                <a:spcPct val="30000"/>
              </a:spcBef>
              <a:buClr>
                <a:schemeClr val="accent2"/>
              </a:buClr>
            </a:pPr>
            <a:r>
              <a:rPr lang="en-GB" sz="2800" dirty="0">
                <a:solidFill>
                  <a:schemeClr val="tx1"/>
                </a:solidFill>
              </a:rPr>
              <a:t>   </a:t>
            </a:r>
          </a:p>
          <a:p>
            <a:pPr marL="809625" lvl="1" indent="-358775" algn="l" eaLnBrk="1" hangingPunct="1">
              <a:lnSpc>
                <a:spcPct val="90000"/>
              </a:lnSpc>
              <a:spcBef>
                <a:spcPct val="30000"/>
              </a:spcBef>
              <a:buClr>
                <a:schemeClr val="accent2"/>
              </a:buClr>
            </a:pPr>
            <a:r>
              <a:rPr lang="en-GB" sz="3600" dirty="0" smtClean="0">
                <a:solidFill>
                  <a:schemeClr val="tx1"/>
                </a:solidFill>
              </a:rPr>
              <a:t>  </a:t>
            </a:r>
            <a:r>
              <a:rPr lang="en-GB" sz="3600" dirty="0">
                <a:solidFill>
                  <a:schemeClr val="tx1"/>
                </a:solidFill>
              </a:rPr>
              <a:t>“What </a:t>
            </a:r>
            <a:r>
              <a:rPr lang="en-GB" sz="3600" dirty="0">
                <a:solidFill>
                  <a:srgbClr val="FFFF99"/>
                </a:solidFill>
              </a:rPr>
              <a:t>research</a:t>
            </a:r>
            <a:r>
              <a:rPr lang="en-GB" sz="3600" dirty="0">
                <a:solidFill>
                  <a:schemeClr val="tx1"/>
                </a:solidFill>
              </a:rPr>
              <a:t> evidence is there to support the theory that </a:t>
            </a:r>
            <a:r>
              <a:rPr lang="en-GB" sz="3600" dirty="0">
                <a:solidFill>
                  <a:srgbClr val="FFFF99"/>
                </a:solidFill>
              </a:rPr>
              <a:t>exercise</a:t>
            </a:r>
            <a:r>
              <a:rPr lang="en-GB" sz="3600" dirty="0">
                <a:solidFill>
                  <a:schemeClr val="tx1"/>
                </a:solidFill>
              </a:rPr>
              <a:t> or </a:t>
            </a:r>
            <a:r>
              <a:rPr lang="en-GB" sz="3600" dirty="0">
                <a:solidFill>
                  <a:srgbClr val="FFFF99"/>
                </a:solidFill>
              </a:rPr>
              <a:t>exercise programmes </a:t>
            </a:r>
            <a:r>
              <a:rPr lang="en-GB" sz="3600" dirty="0">
                <a:solidFill>
                  <a:schemeClr val="tx1"/>
                </a:solidFill>
              </a:rPr>
              <a:t>help in the </a:t>
            </a:r>
            <a:r>
              <a:rPr lang="en-GB" sz="3600" dirty="0">
                <a:solidFill>
                  <a:srgbClr val="FFFF99"/>
                </a:solidFill>
              </a:rPr>
              <a:t>prevention</a:t>
            </a:r>
            <a:r>
              <a:rPr lang="en-GB" sz="3600" dirty="0">
                <a:solidFill>
                  <a:schemeClr val="tx1"/>
                </a:solidFill>
              </a:rPr>
              <a:t> of </a:t>
            </a:r>
            <a:r>
              <a:rPr lang="en-GB" sz="3600" dirty="0">
                <a:solidFill>
                  <a:srgbClr val="FFFF99"/>
                </a:solidFill>
              </a:rPr>
              <a:t>falls</a:t>
            </a:r>
            <a:r>
              <a:rPr lang="en-GB" sz="3600" dirty="0">
                <a:solidFill>
                  <a:schemeClr val="tx1"/>
                </a:solidFill>
              </a:rPr>
              <a:t> in the </a:t>
            </a:r>
            <a:r>
              <a:rPr lang="en-GB" sz="3600" dirty="0">
                <a:solidFill>
                  <a:srgbClr val="FFFF99"/>
                </a:solidFill>
              </a:rPr>
              <a:t>elderly</a:t>
            </a:r>
            <a:r>
              <a:rPr lang="en-GB" sz="3600" dirty="0">
                <a:solidFill>
                  <a:schemeClr val="tx1"/>
                </a:solidFill>
              </a:rPr>
              <a:t>?” </a:t>
            </a:r>
            <a:endParaRPr lang="en-GB" sz="3600" dirty="0">
              <a:solidFill>
                <a:srgbClr val="FFFF00"/>
              </a:solidFill>
            </a:endParaRPr>
          </a:p>
        </p:txBody>
      </p:sp>
    </p:spTree>
    <p:extLst>
      <p:ext uri="{BB962C8B-B14F-4D97-AF65-F5344CB8AC3E}">
        <p14:creationId xmlns:p14="http://schemas.microsoft.com/office/powerpoint/2010/main" val="3252002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17550" y="620713"/>
            <a:ext cx="8426450" cy="1341437"/>
          </a:xfrm>
          <a:prstGeom prst="rect">
            <a:avLst/>
          </a:prstGeom>
        </p:spPr>
        <p:txBody>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Lucida Sans" pitchFamily="34" charset="0"/>
                <a:ea typeface="ＭＳ Ｐゴシック" pitchFamily="34" charset="-128"/>
              </a:defRPr>
            </a:lvl2pPr>
            <a:lvl3pPr algn="l" rtl="0" fontAlgn="base">
              <a:spcBef>
                <a:spcPct val="0"/>
              </a:spcBef>
              <a:spcAft>
                <a:spcPct val="0"/>
              </a:spcAft>
              <a:defRPr sz="3600" b="1">
                <a:solidFill>
                  <a:schemeClr val="tx2"/>
                </a:solidFill>
                <a:latin typeface="Lucida Sans" pitchFamily="34" charset="0"/>
                <a:ea typeface="ＭＳ Ｐゴシック" pitchFamily="34" charset="-128"/>
              </a:defRPr>
            </a:lvl3pPr>
            <a:lvl4pPr algn="l" rtl="0" fontAlgn="base">
              <a:spcBef>
                <a:spcPct val="0"/>
              </a:spcBef>
              <a:spcAft>
                <a:spcPct val="0"/>
              </a:spcAft>
              <a:defRPr sz="3600" b="1">
                <a:solidFill>
                  <a:schemeClr val="tx2"/>
                </a:solidFill>
                <a:latin typeface="Lucida Sans" pitchFamily="34" charset="0"/>
                <a:ea typeface="ＭＳ Ｐゴシック" pitchFamily="34" charset="-128"/>
              </a:defRPr>
            </a:lvl4pPr>
            <a:lvl5pPr algn="l" rtl="0" fontAlgn="base">
              <a:spcBef>
                <a:spcPct val="0"/>
              </a:spcBef>
              <a:spcAft>
                <a:spcPct val="0"/>
              </a:spcAft>
              <a:defRPr sz="3600" b="1">
                <a:solidFill>
                  <a:schemeClr val="tx2"/>
                </a:solidFill>
                <a:latin typeface="Lucida Sans" pitchFamily="34" charset="0"/>
                <a:ea typeface="ＭＳ Ｐゴシック" pitchFamily="34" charset="-128"/>
              </a:defRPr>
            </a:lvl5pPr>
            <a:lvl6pPr marL="457200" algn="l" rtl="0" fontAlgn="base">
              <a:spcBef>
                <a:spcPct val="0"/>
              </a:spcBef>
              <a:spcAft>
                <a:spcPct val="0"/>
              </a:spcAft>
              <a:defRPr sz="3600" b="1">
                <a:solidFill>
                  <a:schemeClr val="tx2"/>
                </a:solidFill>
                <a:latin typeface="Lucida Sans" pitchFamily="34" charset="0"/>
                <a:ea typeface="ＭＳ Ｐゴシック" pitchFamily="34" charset="-128"/>
              </a:defRPr>
            </a:lvl6pPr>
            <a:lvl7pPr marL="914400" algn="l" rtl="0" fontAlgn="base">
              <a:spcBef>
                <a:spcPct val="0"/>
              </a:spcBef>
              <a:spcAft>
                <a:spcPct val="0"/>
              </a:spcAft>
              <a:defRPr sz="3600" b="1">
                <a:solidFill>
                  <a:schemeClr val="tx2"/>
                </a:solidFill>
                <a:latin typeface="Lucida Sans" pitchFamily="34" charset="0"/>
                <a:ea typeface="ＭＳ Ｐゴシック" pitchFamily="34" charset="-128"/>
              </a:defRPr>
            </a:lvl7pPr>
            <a:lvl8pPr marL="1371600" algn="l" rtl="0" fontAlgn="base">
              <a:spcBef>
                <a:spcPct val="0"/>
              </a:spcBef>
              <a:spcAft>
                <a:spcPct val="0"/>
              </a:spcAft>
              <a:defRPr sz="3600" b="1">
                <a:solidFill>
                  <a:schemeClr val="tx2"/>
                </a:solidFill>
                <a:latin typeface="Lucida Sans" pitchFamily="34" charset="0"/>
                <a:ea typeface="ＭＳ Ｐゴシック" pitchFamily="34" charset="-128"/>
              </a:defRPr>
            </a:lvl8pPr>
            <a:lvl9pPr marL="1828800" algn="l" rtl="0" fontAlgn="base">
              <a:spcBef>
                <a:spcPct val="0"/>
              </a:spcBef>
              <a:spcAft>
                <a:spcPct val="0"/>
              </a:spcAft>
              <a:defRPr sz="3600" b="1">
                <a:solidFill>
                  <a:schemeClr val="tx2"/>
                </a:solidFill>
                <a:latin typeface="Lucida Sans" pitchFamily="34" charset="0"/>
                <a:ea typeface="ＭＳ Ｐゴシック" pitchFamily="34" charset="-128"/>
              </a:defRPr>
            </a:lvl9pPr>
          </a:lstStyle>
          <a:p>
            <a:r>
              <a:rPr lang="en-GB" sz="4000" smtClean="0"/>
              <a:t>The key topics are obvious</a:t>
            </a:r>
            <a:r>
              <a:rPr lang="en-GB" smtClean="0"/>
              <a:t/>
            </a:r>
            <a:br>
              <a:rPr lang="en-GB" smtClean="0"/>
            </a:br>
            <a:endParaRPr lang="en-GB" smtClean="0"/>
          </a:p>
        </p:txBody>
      </p:sp>
      <p:sp>
        <p:nvSpPr>
          <p:cNvPr id="3" name="Content Placeholder 2"/>
          <p:cNvSpPr txBox="1">
            <a:spLocks/>
          </p:cNvSpPr>
          <p:nvPr/>
        </p:nvSpPr>
        <p:spPr>
          <a:xfrm>
            <a:off x="715963" y="1952625"/>
            <a:ext cx="8426450" cy="4502150"/>
          </a:xfrm>
          <a:prstGeom prst="rect">
            <a:avLst/>
          </a:prstGeom>
        </p:spPr>
        <p:txBody>
          <a:bodyPr/>
          <a:lstStyle>
            <a:lvl1pPr marL="271463" indent="-271463" algn="l" rtl="0" fontAlgn="base">
              <a:spcBef>
                <a:spcPct val="70000"/>
              </a:spcBef>
              <a:spcAft>
                <a:spcPct val="0"/>
              </a:spcAft>
              <a:buClr>
                <a:schemeClr val="tx2"/>
              </a:buClr>
              <a:buFont typeface="Wingdings" pitchFamily="2" charset="2"/>
              <a:buChar char="§"/>
              <a:defRPr sz="3000">
                <a:solidFill>
                  <a:schemeClr val="tx1"/>
                </a:solidFill>
                <a:latin typeface="+mn-lt"/>
                <a:ea typeface="+mn-ea"/>
                <a:cs typeface="+mn-cs"/>
              </a:defRPr>
            </a:lvl1pPr>
            <a:lvl2pPr marL="809625" indent="-358775" algn="l" rtl="0" fontAlgn="base">
              <a:lnSpc>
                <a:spcPct val="90000"/>
              </a:lnSpc>
              <a:spcBef>
                <a:spcPct val="30000"/>
              </a:spcBef>
              <a:spcAft>
                <a:spcPct val="0"/>
              </a:spcAft>
              <a:buClr>
                <a:schemeClr val="tx2"/>
              </a:buClr>
              <a:buFont typeface="Arial" charset="0"/>
              <a:buChar char="–"/>
              <a:defRPr sz="2800">
                <a:solidFill>
                  <a:schemeClr val="tx1"/>
                </a:solidFill>
                <a:latin typeface="+mn-lt"/>
                <a:ea typeface="+mn-ea"/>
              </a:defRPr>
            </a:lvl2pPr>
            <a:lvl3pPr marL="1257300" indent="-268288" algn="l" rtl="0" fontAlgn="base">
              <a:lnSpc>
                <a:spcPct val="90000"/>
              </a:lnSpc>
              <a:spcBef>
                <a:spcPct val="30000"/>
              </a:spcBef>
              <a:spcAft>
                <a:spcPct val="0"/>
              </a:spcAft>
              <a:buClr>
                <a:schemeClr val="tx2"/>
              </a:buClr>
              <a:buFont typeface="Symbol" pitchFamily="18" charset="2"/>
              <a:buChar char="·"/>
              <a:defRPr sz="2400">
                <a:solidFill>
                  <a:schemeClr val="tx1"/>
                </a:solidFill>
                <a:latin typeface="+mn-lt"/>
                <a:ea typeface="+mn-ea"/>
              </a:defRPr>
            </a:lvl3pPr>
            <a:lvl4pPr marL="1704975"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4pPr>
            <a:lvl5pPr marL="21526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5pPr>
            <a:lvl6pPr marL="26098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6pPr>
            <a:lvl7pPr marL="30670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7pPr>
            <a:lvl8pPr marL="35242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8pPr>
            <a:lvl9pPr marL="39814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9pPr>
          </a:lstStyle>
          <a:p>
            <a:pPr marL="0" indent="0">
              <a:buFont typeface="Wingdings" pitchFamily="2" charset="2"/>
              <a:buNone/>
              <a:defRPr/>
            </a:pPr>
            <a:r>
              <a:rPr lang="en-GB" sz="2000" b="1" dirty="0" smtClean="0"/>
              <a:t>“What research evidence is there to support the theory that         </a:t>
            </a:r>
            <a:r>
              <a:rPr lang="en-GB" sz="2000" b="1" dirty="0" smtClean="0">
                <a:solidFill>
                  <a:srgbClr val="FFFF99"/>
                </a:solidFill>
              </a:rPr>
              <a:t>exercise</a:t>
            </a:r>
            <a:r>
              <a:rPr lang="en-GB" sz="2000" b="1" dirty="0" smtClean="0"/>
              <a:t> or </a:t>
            </a:r>
            <a:r>
              <a:rPr lang="en-GB" sz="2000" b="1" dirty="0" smtClean="0">
                <a:solidFill>
                  <a:srgbClr val="FFFF99"/>
                </a:solidFill>
              </a:rPr>
              <a:t>exercise programmes </a:t>
            </a:r>
            <a:r>
              <a:rPr lang="en-GB" sz="2000" b="1" dirty="0" smtClean="0"/>
              <a:t>help to </a:t>
            </a:r>
            <a:r>
              <a:rPr lang="en-GB" sz="2000" b="1" dirty="0" smtClean="0">
                <a:solidFill>
                  <a:srgbClr val="FFFF99"/>
                </a:solidFill>
              </a:rPr>
              <a:t>prevent falls </a:t>
            </a:r>
            <a:r>
              <a:rPr lang="en-GB" sz="2000" b="1" dirty="0" smtClean="0"/>
              <a:t>in the </a:t>
            </a:r>
            <a:r>
              <a:rPr lang="en-GB" sz="2000" b="1" dirty="0" smtClean="0">
                <a:solidFill>
                  <a:srgbClr val="FFFF99"/>
                </a:solidFill>
              </a:rPr>
              <a:t>elderly</a:t>
            </a:r>
            <a:r>
              <a:rPr lang="en-GB" sz="2000" b="1" dirty="0" smtClean="0"/>
              <a:t>?”</a:t>
            </a:r>
          </a:p>
          <a:p>
            <a:pPr>
              <a:defRPr/>
            </a:pPr>
            <a:r>
              <a:rPr lang="en-GB" sz="2400" b="1" dirty="0" smtClean="0"/>
              <a:t>falls</a:t>
            </a:r>
          </a:p>
          <a:p>
            <a:pPr>
              <a:defRPr/>
            </a:pPr>
            <a:r>
              <a:rPr lang="en-GB" sz="2400" b="1" dirty="0" smtClean="0"/>
              <a:t>elderly</a:t>
            </a:r>
          </a:p>
          <a:p>
            <a:pPr>
              <a:defRPr/>
            </a:pPr>
            <a:r>
              <a:rPr lang="en-GB" sz="2400" b="1" dirty="0" smtClean="0"/>
              <a:t>exercise</a:t>
            </a:r>
          </a:p>
          <a:p>
            <a:pPr>
              <a:defRPr/>
            </a:pPr>
            <a:r>
              <a:rPr lang="en-GB" sz="2400" b="1" dirty="0" smtClean="0"/>
              <a:t>prevention</a:t>
            </a:r>
          </a:p>
          <a:p>
            <a:pPr marL="0" indent="0">
              <a:buFont typeface="Wingdings" pitchFamily="2" charset="2"/>
              <a:buNone/>
              <a:defRPr/>
            </a:pPr>
            <a:r>
              <a:rPr lang="en-GB" sz="2400" b="1" dirty="0" smtClean="0"/>
              <a:t>But how else can these topics be described and do we need to include them all?</a:t>
            </a:r>
          </a:p>
          <a:p>
            <a:pPr>
              <a:defRPr/>
            </a:pPr>
            <a:endParaRPr lang="en-GB" sz="2400" dirty="0" smtClean="0"/>
          </a:p>
        </p:txBody>
      </p:sp>
    </p:spTree>
    <p:extLst>
      <p:ext uri="{BB962C8B-B14F-4D97-AF65-F5344CB8AC3E}">
        <p14:creationId xmlns:p14="http://schemas.microsoft.com/office/powerpoint/2010/main" val="1123645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358775"/>
            <a:ext cx="5353050" cy="613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240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8" name="Rectangle 6"/>
          <p:cNvSpPr>
            <a:spLocks noGrp="1" noChangeArrowheads="1"/>
          </p:cNvSpPr>
          <p:nvPr>
            <p:ph type="title"/>
          </p:nvPr>
        </p:nvSpPr>
        <p:spPr>
          <a:xfrm>
            <a:off x="914400" y="765175"/>
            <a:ext cx="8229600" cy="1143000"/>
          </a:xfrm>
          <a:noFill/>
          <a:ln/>
        </p:spPr>
        <p:txBody>
          <a:bodyPr/>
          <a:lstStyle/>
          <a:p>
            <a:r>
              <a:rPr lang="en-GB" sz="4000"/>
              <a:t>Join these terms together using: </a:t>
            </a:r>
          </a:p>
        </p:txBody>
      </p:sp>
      <p:sp>
        <p:nvSpPr>
          <p:cNvPr id="366599" name="Rectangle 7"/>
          <p:cNvSpPr>
            <a:spLocks noGrp="1" noChangeArrowheads="1"/>
          </p:cNvSpPr>
          <p:nvPr>
            <p:ph type="body" idx="1"/>
          </p:nvPr>
        </p:nvSpPr>
        <p:spPr>
          <a:xfrm>
            <a:off x="914400" y="2565400"/>
            <a:ext cx="8229600" cy="4525963"/>
          </a:xfrm>
          <a:noFill/>
          <a:ln/>
        </p:spPr>
        <p:txBody>
          <a:bodyPr/>
          <a:lstStyle/>
          <a:p>
            <a:pPr>
              <a:buFont typeface="Wingdings" pitchFamily="2" charset="2"/>
              <a:buNone/>
            </a:pPr>
            <a:r>
              <a:rPr lang="en-GB" sz="3600"/>
              <a:t>Boolean logic </a:t>
            </a:r>
          </a:p>
          <a:p>
            <a:pPr>
              <a:buFont typeface="Wingdings" pitchFamily="2" charset="2"/>
              <a:buNone/>
            </a:pPr>
            <a:r>
              <a:rPr lang="en-GB" sz="3600"/>
              <a:t>and</a:t>
            </a:r>
          </a:p>
          <a:p>
            <a:pPr>
              <a:buFont typeface="Wingdings" pitchFamily="2" charset="2"/>
              <a:buNone/>
            </a:pPr>
            <a:r>
              <a:rPr lang="en-GB" sz="3600"/>
              <a:t>Truncation</a:t>
            </a:r>
          </a:p>
          <a:p>
            <a:endParaRPr lang="en-GB" sz="3600"/>
          </a:p>
        </p:txBody>
      </p:sp>
    </p:spTree>
    <p:extLst>
      <p:ext uri="{BB962C8B-B14F-4D97-AF65-F5344CB8AC3E}">
        <p14:creationId xmlns:p14="http://schemas.microsoft.com/office/powerpoint/2010/main" val="4286156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6" name="Rectangle 6"/>
          <p:cNvSpPr>
            <a:spLocks noGrp="1" noChangeArrowheads="1"/>
          </p:cNvSpPr>
          <p:nvPr>
            <p:ph type="title"/>
          </p:nvPr>
        </p:nvSpPr>
        <p:spPr>
          <a:xfrm>
            <a:off x="971550" y="0"/>
            <a:ext cx="8426450" cy="1341438"/>
          </a:xfrm>
          <a:noFill/>
          <a:ln/>
        </p:spPr>
        <p:txBody>
          <a:bodyPr/>
          <a:lstStyle/>
          <a:p>
            <a:r>
              <a:rPr lang="en-GB" dirty="0"/>
              <a:t>Boolean Logic….</a:t>
            </a:r>
          </a:p>
        </p:txBody>
      </p:sp>
      <p:sp>
        <p:nvSpPr>
          <p:cNvPr id="368647" name="Rectangle 7"/>
          <p:cNvSpPr>
            <a:spLocks noGrp="1" noChangeArrowheads="1"/>
          </p:cNvSpPr>
          <p:nvPr>
            <p:ph type="body" idx="1"/>
          </p:nvPr>
        </p:nvSpPr>
        <p:spPr>
          <a:xfrm>
            <a:off x="468313" y="1989138"/>
            <a:ext cx="8229600" cy="4525962"/>
          </a:xfrm>
          <a:noFill/>
          <a:ln/>
        </p:spPr>
        <p:txBody>
          <a:bodyPr/>
          <a:lstStyle/>
          <a:p>
            <a:pPr marL="457200" indent="-457200">
              <a:buFont typeface="Wingdings" pitchFamily="2" charset="2"/>
              <a:buNone/>
            </a:pPr>
            <a:r>
              <a:rPr lang="en-GB" dirty="0"/>
              <a:t>    Allows you to search for multiple           keywords</a:t>
            </a:r>
          </a:p>
          <a:p>
            <a:pPr marL="457200" indent="-457200">
              <a:buFont typeface="Wingdings" pitchFamily="2" charset="2"/>
              <a:buNone/>
            </a:pPr>
            <a:endParaRPr lang="en-GB" sz="800" dirty="0"/>
          </a:p>
          <a:p>
            <a:pPr marL="574675" lvl="1" indent="-3175">
              <a:buFont typeface="Arial" charset="0"/>
              <a:buNone/>
            </a:pPr>
            <a:r>
              <a:rPr lang="en-GB" sz="3200" b="1" dirty="0" smtClean="0"/>
              <a:t>or</a:t>
            </a:r>
            <a:r>
              <a:rPr lang="en-GB" dirty="0" smtClean="0"/>
              <a:t> </a:t>
            </a:r>
            <a:r>
              <a:rPr lang="en-GB" b="0" dirty="0"/>
              <a:t>combines different expressions for the same concept</a:t>
            </a:r>
          </a:p>
          <a:p>
            <a:pPr marL="1200150" lvl="2" indent="-228600">
              <a:buClr>
                <a:schemeClr val="tx1"/>
              </a:buClr>
              <a:buFont typeface="Wingdings" pitchFamily="2" charset="2"/>
              <a:buChar char="§"/>
            </a:pPr>
            <a:r>
              <a:rPr lang="en-GB" b="0" dirty="0"/>
              <a:t>teenagers</a:t>
            </a:r>
            <a:r>
              <a:rPr lang="en-GB" dirty="0"/>
              <a:t> </a:t>
            </a:r>
            <a:r>
              <a:rPr lang="en-GB" sz="3200" b="1" dirty="0" smtClean="0"/>
              <a:t>or</a:t>
            </a:r>
            <a:r>
              <a:rPr lang="en-GB" dirty="0" smtClean="0"/>
              <a:t> </a:t>
            </a:r>
            <a:r>
              <a:rPr lang="en-GB" b="0" dirty="0"/>
              <a:t>adolescents</a:t>
            </a:r>
          </a:p>
          <a:p>
            <a:pPr marL="574675" lvl="1" indent="-3175">
              <a:buFont typeface="Arial" charset="0"/>
              <a:buNone/>
            </a:pPr>
            <a:r>
              <a:rPr lang="en-GB" sz="3200" b="1" dirty="0" smtClean="0"/>
              <a:t>and</a:t>
            </a:r>
            <a:r>
              <a:rPr lang="en-GB" dirty="0" smtClean="0"/>
              <a:t> </a:t>
            </a:r>
            <a:r>
              <a:rPr lang="en-GB" b="0" dirty="0"/>
              <a:t>links two different concepts together</a:t>
            </a:r>
          </a:p>
          <a:p>
            <a:pPr marL="1200150" lvl="2" indent="-228600">
              <a:buClr>
                <a:schemeClr val="tx1"/>
              </a:buClr>
              <a:buFont typeface="Wingdings" pitchFamily="2" charset="2"/>
              <a:buChar char="§"/>
            </a:pPr>
            <a:r>
              <a:rPr lang="en-GB" b="0" dirty="0"/>
              <a:t>children</a:t>
            </a:r>
            <a:r>
              <a:rPr lang="en-GB" dirty="0"/>
              <a:t> </a:t>
            </a:r>
            <a:r>
              <a:rPr lang="en-GB" sz="3200" b="1" dirty="0" smtClean="0"/>
              <a:t>and</a:t>
            </a:r>
            <a:r>
              <a:rPr lang="en-GB" dirty="0" smtClean="0"/>
              <a:t> </a:t>
            </a:r>
            <a:r>
              <a:rPr lang="en-GB" b="0" dirty="0"/>
              <a:t>communication</a:t>
            </a:r>
          </a:p>
        </p:txBody>
      </p:sp>
    </p:spTree>
    <p:extLst>
      <p:ext uri="{BB962C8B-B14F-4D97-AF65-F5344CB8AC3E}">
        <p14:creationId xmlns:p14="http://schemas.microsoft.com/office/powerpoint/2010/main" val="2771706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3" name="Rectangle 5"/>
          <p:cNvSpPr>
            <a:spLocks noGrp="1" noChangeArrowheads="1"/>
          </p:cNvSpPr>
          <p:nvPr>
            <p:ph type="title"/>
          </p:nvPr>
        </p:nvSpPr>
        <p:spPr>
          <a:xfrm>
            <a:off x="250825" y="0"/>
            <a:ext cx="8426450" cy="1341438"/>
          </a:xfrm>
          <a:noFill/>
          <a:ln/>
        </p:spPr>
        <p:txBody>
          <a:bodyPr/>
          <a:lstStyle/>
          <a:p>
            <a:r>
              <a:rPr lang="en-GB"/>
              <a:t>    Truncation</a:t>
            </a:r>
          </a:p>
        </p:txBody>
      </p:sp>
      <p:sp>
        <p:nvSpPr>
          <p:cNvPr id="370694" name="Rectangle 6"/>
          <p:cNvSpPr>
            <a:spLocks noChangeArrowheads="1"/>
          </p:cNvSpPr>
          <p:nvPr/>
        </p:nvSpPr>
        <p:spPr bwMode="auto">
          <a:xfrm>
            <a:off x="914400" y="2060575"/>
            <a:ext cx="82296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71463" indent="-271463" algn="l" eaLnBrk="1" hangingPunct="1">
              <a:spcBef>
                <a:spcPct val="70000"/>
              </a:spcBef>
              <a:buClr>
                <a:schemeClr val="tx1"/>
              </a:buClr>
              <a:buFont typeface="Wingdings" pitchFamily="2" charset="2"/>
              <a:buChar char="§"/>
            </a:pPr>
            <a:r>
              <a:rPr lang="en-GB" sz="3000" dirty="0">
                <a:solidFill>
                  <a:schemeClr val="tx1"/>
                </a:solidFill>
              </a:rPr>
              <a:t>Finds any keyword with a common stem</a:t>
            </a:r>
          </a:p>
          <a:p>
            <a:pPr marL="271463" indent="-271463" algn="l" eaLnBrk="1" hangingPunct="1">
              <a:spcBef>
                <a:spcPct val="70000"/>
              </a:spcBef>
              <a:buClr>
                <a:schemeClr val="tx1"/>
              </a:buClr>
              <a:buFont typeface="Wingdings" pitchFamily="2" charset="2"/>
              <a:buChar char="§"/>
            </a:pPr>
            <a:r>
              <a:rPr lang="en-GB" sz="3000" dirty="0">
                <a:solidFill>
                  <a:schemeClr val="tx1"/>
                </a:solidFill>
              </a:rPr>
              <a:t>Truncation symbol is commonly</a:t>
            </a:r>
            <a:r>
              <a:rPr lang="en-GB" sz="4000" dirty="0">
                <a:solidFill>
                  <a:schemeClr val="tx1"/>
                </a:solidFill>
              </a:rPr>
              <a:t> </a:t>
            </a:r>
            <a:r>
              <a:rPr lang="en-GB" sz="4000" b="1" dirty="0">
                <a:solidFill>
                  <a:srgbClr val="FFFF99"/>
                </a:solidFill>
              </a:rPr>
              <a:t>*</a:t>
            </a:r>
          </a:p>
          <a:p>
            <a:pPr marL="271463" indent="-271463" algn="l" eaLnBrk="1" hangingPunct="1">
              <a:spcBef>
                <a:spcPct val="70000"/>
              </a:spcBef>
              <a:buClr>
                <a:schemeClr val="tx1"/>
              </a:buClr>
              <a:buFont typeface="Wingdings" pitchFamily="2" charset="2"/>
              <a:buChar char="§"/>
            </a:pPr>
            <a:r>
              <a:rPr lang="en-GB" sz="3000" dirty="0" err="1">
                <a:solidFill>
                  <a:schemeClr val="tx1"/>
                </a:solidFill>
              </a:rPr>
              <a:t>Physiotherap</a:t>
            </a:r>
            <a:r>
              <a:rPr lang="en-GB" sz="4000" b="1" dirty="0">
                <a:solidFill>
                  <a:srgbClr val="FFFF99"/>
                </a:solidFill>
              </a:rPr>
              <a:t>*</a:t>
            </a:r>
            <a:r>
              <a:rPr lang="en-GB" sz="3000" dirty="0">
                <a:solidFill>
                  <a:schemeClr val="tx1"/>
                </a:solidFill>
              </a:rPr>
              <a:t> will find:</a:t>
            </a:r>
          </a:p>
          <a:p>
            <a:pPr marL="809625" lvl="1" indent="-358775" algn="l" eaLnBrk="1" hangingPunct="1">
              <a:lnSpc>
                <a:spcPct val="90000"/>
              </a:lnSpc>
              <a:spcBef>
                <a:spcPct val="30000"/>
              </a:spcBef>
              <a:buClr>
                <a:schemeClr val="tx1"/>
              </a:buClr>
              <a:buFont typeface="Wingdings" pitchFamily="2" charset="2"/>
              <a:buChar char="§"/>
            </a:pPr>
            <a:r>
              <a:rPr lang="en-GB" sz="2800" dirty="0">
                <a:solidFill>
                  <a:schemeClr val="tx1"/>
                </a:solidFill>
              </a:rPr>
              <a:t>physiotherapist</a:t>
            </a:r>
          </a:p>
          <a:p>
            <a:pPr marL="809625" lvl="1" indent="-358775" algn="l" eaLnBrk="1" hangingPunct="1">
              <a:lnSpc>
                <a:spcPct val="90000"/>
              </a:lnSpc>
              <a:spcBef>
                <a:spcPct val="30000"/>
              </a:spcBef>
              <a:buClr>
                <a:schemeClr val="tx1"/>
              </a:buClr>
              <a:buFont typeface="Wingdings" pitchFamily="2" charset="2"/>
              <a:buChar char="§"/>
            </a:pPr>
            <a:r>
              <a:rPr lang="en-GB" sz="2800" dirty="0">
                <a:solidFill>
                  <a:schemeClr val="tx1"/>
                </a:solidFill>
              </a:rPr>
              <a:t>physiotherapists</a:t>
            </a:r>
          </a:p>
          <a:p>
            <a:pPr marL="809625" lvl="1" indent="-358775" algn="l" eaLnBrk="1" hangingPunct="1">
              <a:lnSpc>
                <a:spcPct val="90000"/>
              </a:lnSpc>
              <a:spcBef>
                <a:spcPct val="30000"/>
              </a:spcBef>
              <a:buClr>
                <a:schemeClr val="tx1"/>
              </a:buClr>
              <a:buFont typeface="Wingdings" pitchFamily="2" charset="2"/>
              <a:buChar char="§"/>
            </a:pPr>
            <a:r>
              <a:rPr lang="en-GB" sz="2800" dirty="0">
                <a:solidFill>
                  <a:schemeClr val="tx1"/>
                </a:solidFill>
              </a:rPr>
              <a:t>physiotherapy</a:t>
            </a:r>
          </a:p>
        </p:txBody>
      </p:sp>
    </p:spTree>
    <p:extLst>
      <p:ext uri="{BB962C8B-B14F-4D97-AF65-F5344CB8AC3E}">
        <p14:creationId xmlns:p14="http://schemas.microsoft.com/office/powerpoint/2010/main" val="3088266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717550" y="620713"/>
            <a:ext cx="8426450" cy="1341437"/>
          </a:xfrm>
        </p:spPr>
        <p:txBody>
          <a:bodyPr/>
          <a:lstStyle/>
          <a:p>
            <a:r>
              <a:rPr lang="en-GB" sz="3200" dirty="0">
                <a:solidFill>
                  <a:schemeClr val="hlink"/>
                </a:solidFill>
              </a:rPr>
              <a:t>Why use </a:t>
            </a:r>
            <a:r>
              <a:rPr lang="en-GB" sz="3200" dirty="0" smtClean="0">
                <a:solidFill>
                  <a:schemeClr val="hlink"/>
                </a:solidFill>
              </a:rPr>
              <a:t>Subject Headings rather </a:t>
            </a:r>
            <a:r>
              <a:rPr lang="en-GB" sz="3200" dirty="0">
                <a:solidFill>
                  <a:schemeClr val="hlink"/>
                </a:solidFill>
              </a:rPr>
              <a:t>than </a:t>
            </a:r>
            <a:r>
              <a:rPr lang="en-GB" sz="3200" dirty="0" smtClean="0">
                <a:solidFill>
                  <a:schemeClr val="hlink"/>
                </a:solidFill>
              </a:rPr>
              <a:t>Keyword searching? - 1</a:t>
            </a:r>
            <a:endParaRPr lang="en-GB" sz="3200" dirty="0">
              <a:solidFill>
                <a:schemeClr val="hlink"/>
              </a:solidFill>
            </a:endParaRPr>
          </a:p>
        </p:txBody>
      </p:sp>
      <p:sp>
        <p:nvSpPr>
          <p:cNvPr id="342019" name="Rectangle 3"/>
          <p:cNvSpPr>
            <a:spLocks noGrp="1" noChangeArrowheads="1"/>
          </p:cNvSpPr>
          <p:nvPr>
            <p:ph type="body" idx="1"/>
          </p:nvPr>
        </p:nvSpPr>
        <p:spPr>
          <a:xfrm>
            <a:off x="717550" y="2708920"/>
            <a:ext cx="8030914" cy="3493442"/>
          </a:xfrm>
        </p:spPr>
        <p:txBody>
          <a:bodyPr/>
          <a:lstStyle/>
          <a:p>
            <a:pPr>
              <a:lnSpc>
                <a:spcPct val="90000"/>
              </a:lnSpc>
              <a:buClr>
                <a:schemeClr val="tx1"/>
              </a:buClr>
            </a:pPr>
            <a:r>
              <a:rPr lang="en-GB" sz="2000" b="0" dirty="0" smtClean="0"/>
              <a:t>CINAHL Subject Headings </a:t>
            </a:r>
            <a:r>
              <a:rPr lang="en-GB" sz="2000" b="0" dirty="0"/>
              <a:t>are assigned to each record to describe the subject content of the record. They are applied consistently  which means that once you have identified the correct CINAHL Heading(s) you do not need to think about synonyms, different word endings or alternative spellings. </a:t>
            </a:r>
          </a:p>
          <a:p>
            <a:pPr>
              <a:lnSpc>
                <a:spcPct val="90000"/>
              </a:lnSpc>
              <a:buClr>
                <a:schemeClr val="tx1"/>
              </a:buClr>
            </a:pPr>
            <a:r>
              <a:rPr lang="en-GB" sz="2000" b="0" dirty="0"/>
              <a:t>For example, an article on stroke will have the subject heading stroke assigned to it even if the author of the article uses a synonym such as </a:t>
            </a:r>
            <a:r>
              <a:rPr lang="en-GB" sz="2000" b="0" dirty="0" err="1"/>
              <a:t>cva</a:t>
            </a:r>
            <a:r>
              <a:rPr lang="en-GB" sz="2000" b="0" dirty="0"/>
              <a:t>, </a:t>
            </a:r>
            <a:r>
              <a:rPr lang="en-GB" sz="2000" b="0" dirty="0" err="1"/>
              <a:t>cvas</a:t>
            </a:r>
            <a:r>
              <a:rPr lang="en-GB" sz="2000" b="0" dirty="0"/>
              <a:t>, cerebrovascular accident or      cerebral vascular accident . </a:t>
            </a:r>
          </a:p>
          <a:p>
            <a:pPr>
              <a:lnSpc>
                <a:spcPct val="90000"/>
              </a:lnSpc>
              <a:buClr>
                <a:schemeClr val="tx1"/>
              </a:buClr>
              <a:buFont typeface="Wingdings" pitchFamily="2" charset="2"/>
              <a:buNone/>
            </a:pPr>
            <a:r>
              <a:rPr lang="en-GB" sz="2000" b="0" dirty="0"/>
              <a:t>And…….</a:t>
            </a:r>
          </a:p>
        </p:txBody>
      </p:sp>
    </p:spTree>
    <p:custDataLst>
      <p:tags r:id="rId1"/>
    </p:custDataLst>
    <p:extLst>
      <p:ext uri="{BB962C8B-B14F-4D97-AF65-F5344CB8AC3E}">
        <p14:creationId xmlns:p14="http://schemas.microsoft.com/office/powerpoint/2010/main" val="2584495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0" y="332656"/>
            <a:ext cx="8426450" cy="1341438"/>
          </a:xfrm>
        </p:spPr>
        <p:txBody>
          <a:bodyPr/>
          <a:lstStyle/>
          <a:p>
            <a:r>
              <a:rPr lang="en-GB" sz="6000" dirty="0" smtClean="0"/>
              <a:t>Section 2</a:t>
            </a:r>
            <a:endParaRPr lang="en-GB" sz="6000" dirty="0"/>
          </a:p>
        </p:txBody>
      </p:sp>
      <p:sp>
        <p:nvSpPr>
          <p:cNvPr id="3" name="Content Placeholder 2"/>
          <p:cNvSpPr>
            <a:spLocks noGrp="1"/>
          </p:cNvSpPr>
          <p:nvPr>
            <p:ph idx="1"/>
          </p:nvPr>
        </p:nvSpPr>
        <p:spPr>
          <a:xfrm>
            <a:off x="687001" y="2492896"/>
            <a:ext cx="8426450" cy="4502150"/>
          </a:xfrm>
        </p:spPr>
        <p:txBody>
          <a:bodyPr/>
          <a:lstStyle/>
          <a:p>
            <a:pPr marL="0" indent="0">
              <a:buNone/>
            </a:pPr>
            <a:r>
              <a:rPr lang="en-GB" sz="5400" dirty="0" smtClean="0"/>
              <a:t>Starting your search</a:t>
            </a:r>
            <a:endParaRPr lang="en-GB" sz="5400" dirty="0"/>
          </a:p>
        </p:txBody>
      </p:sp>
    </p:spTree>
    <p:extLst>
      <p:ext uri="{BB962C8B-B14F-4D97-AF65-F5344CB8AC3E}">
        <p14:creationId xmlns:p14="http://schemas.microsoft.com/office/powerpoint/2010/main" val="1492631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252413" y="692150"/>
            <a:ext cx="8426451" cy="1341438"/>
          </a:xfrm>
        </p:spPr>
        <p:txBody>
          <a:bodyPr/>
          <a:lstStyle/>
          <a:p>
            <a:r>
              <a:rPr lang="en-GB" sz="6000">
                <a:solidFill>
                  <a:schemeClr val="tx1"/>
                </a:solidFill>
              </a:rPr>
              <a:t>	</a:t>
            </a:r>
            <a:r>
              <a:rPr lang="en-GB" sz="6000">
                <a:solidFill>
                  <a:schemeClr val="hlink"/>
                </a:solidFill>
              </a:rPr>
              <a:t>Library home page</a:t>
            </a:r>
          </a:p>
        </p:txBody>
      </p:sp>
      <p:sp>
        <p:nvSpPr>
          <p:cNvPr id="336899" name="Rectangle 3"/>
          <p:cNvSpPr>
            <a:spLocks noGrp="1" noChangeArrowheads="1"/>
          </p:cNvSpPr>
          <p:nvPr>
            <p:ph type="body" idx="1"/>
          </p:nvPr>
        </p:nvSpPr>
        <p:spPr>
          <a:xfrm>
            <a:off x="358775" y="3213100"/>
            <a:ext cx="8426450" cy="2989263"/>
          </a:xfrm>
        </p:spPr>
        <p:txBody>
          <a:bodyPr/>
          <a:lstStyle/>
          <a:p>
            <a:pPr>
              <a:buNone/>
            </a:pPr>
            <a:r>
              <a:rPr lang="en-GB" sz="4000" dirty="0"/>
              <a:t>     </a:t>
            </a:r>
            <a:r>
              <a:rPr lang="en-GB" sz="4800" dirty="0" smtClean="0"/>
              <a:t>www.soton.ac.uk/library</a:t>
            </a:r>
            <a:endParaRPr lang="en-GB" sz="4800" dirty="0"/>
          </a:p>
          <a:p>
            <a:pPr>
              <a:buNone/>
            </a:pPr>
            <a:endParaRPr lang="en-GB" sz="4800" dirty="0"/>
          </a:p>
        </p:txBody>
      </p:sp>
    </p:spTree>
    <p:extLst>
      <p:ext uri="{BB962C8B-B14F-4D97-AF65-F5344CB8AC3E}">
        <p14:creationId xmlns:p14="http://schemas.microsoft.com/office/powerpoint/2010/main" val="2885410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F53B52-E30C-434B-B157-211AD76EAC00}" type="slidenum">
              <a:rPr lang="en-GB" smtClean="0"/>
              <a:pPr/>
              <a:t>22</a:t>
            </a:fld>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 b="5264"/>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bwMode="auto">
          <a:xfrm>
            <a:off x="755576" y="1556792"/>
            <a:ext cx="0" cy="1080120"/>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88110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676"/>
          <a:stretch/>
        </p:blipFill>
        <p:spPr bwMode="auto">
          <a:xfrm>
            <a:off x="0" y="2856"/>
            <a:ext cx="9144000" cy="685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bwMode="auto">
          <a:xfrm>
            <a:off x="1907704" y="1556792"/>
            <a:ext cx="0" cy="1080120"/>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44358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306"/>
          <a:stretch/>
        </p:blipFill>
        <p:spPr bwMode="auto">
          <a:xfrm>
            <a:off x="0" y="12395"/>
            <a:ext cx="9144000" cy="6845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8292" name="Text Box 4"/>
          <p:cNvSpPr txBox="1">
            <a:spLocks noChangeArrowheads="1"/>
          </p:cNvSpPr>
          <p:nvPr/>
        </p:nvSpPr>
        <p:spPr bwMode="auto">
          <a:xfrm>
            <a:off x="3131840" y="3065865"/>
            <a:ext cx="3836307" cy="369332"/>
          </a:xfrm>
          <a:prstGeom prst="rect">
            <a:avLst/>
          </a:prstGeom>
          <a:solidFill>
            <a:srgbClr val="FCEECC"/>
          </a:solidFill>
          <a:ln w="28575" cap="sq">
            <a:solidFill>
              <a:srgbClr val="040708"/>
            </a:solidFill>
            <a:miter lim="800000"/>
            <a:headEnd type="none" w="sm" len="sm"/>
            <a:tailEnd type="none" w="sm" len="sm"/>
          </a:ln>
          <a:effectLst/>
          <a:extLst/>
        </p:spPr>
        <p:txBody>
          <a:bodyPr wrap="none">
            <a:spAutoFit/>
          </a:bodyPr>
          <a:lstStyle/>
          <a:p>
            <a:pPr eaLnBrk="1" hangingPunct="1"/>
            <a:r>
              <a:rPr lang="en-GB" sz="1800" b="1" dirty="0">
                <a:solidFill>
                  <a:srgbClr val="040708"/>
                </a:solidFill>
                <a:latin typeface="+mn-lt"/>
              </a:rPr>
              <a:t>Select </a:t>
            </a:r>
            <a:r>
              <a:rPr lang="en-GB" sz="1800" b="1" dirty="0" smtClean="0">
                <a:solidFill>
                  <a:srgbClr val="040708"/>
                </a:solidFill>
                <a:latin typeface="+mn-lt"/>
              </a:rPr>
              <a:t>the relevant subject link</a:t>
            </a:r>
            <a:endParaRPr lang="en-GB" sz="1800" b="1" dirty="0">
              <a:solidFill>
                <a:srgbClr val="040708"/>
              </a:solidFill>
              <a:latin typeface="+mn-lt"/>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6446" y="3435197"/>
            <a:ext cx="334963"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2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111"/>
          <a:stretch/>
        </p:blipFill>
        <p:spPr bwMode="auto">
          <a:xfrm>
            <a:off x="-26336" y="-16442"/>
            <a:ext cx="9170335" cy="6874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
          <p:cNvSpPr txBox="1">
            <a:spLocks noChangeArrowheads="1"/>
          </p:cNvSpPr>
          <p:nvPr/>
        </p:nvSpPr>
        <p:spPr bwMode="auto">
          <a:xfrm>
            <a:off x="1369251" y="2921747"/>
            <a:ext cx="5085046" cy="369332"/>
          </a:xfrm>
          <a:prstGeom prst="rect">
            <a:avLst/>
          </a:prstGeom>
          <a:solidFill>
            <a:srgbClr val="FCEECC"/>
          </a:solidFill>
          <a:ln w="28575" cap="sq">
            <a:solidFill>
              <a:srgbClr val="040708"/>
            </a:solidFill>
            <a:miter lim="800000"/>
            <a:headEnd type="none" w="sm" len="sm"/>
            <a:tailEnd type="none" w="sm" len="sm"/>
          </a:ln>
          <a:effectLst/>
          <a:extLst/>
        </p:spPr>
        <p:txBody>
          <a:bodyPr wrap="none">
            <a:spAutoFit/>
          </a:bodyPr>
          <a:lstStyle/>
          <a:p>
            <a:pPr eaLnBrk="1" hangingPunct="1"/>
            <a:r>
              <a:rPr lang="en-GB" sz="1800" b="1" dirty="0" smtClean="0">
                <a:solidFill>
                  <a:srgbClr val="040708"/>
                </a:solidFill>
                <a:latin typeface="+mn-lt"/>
              </a:rPr>
              <a:t>Scroll down to the Key Databases section</a:t>
            </a:r>
            <a:endParaRPr lang="en-GB" sz="1800" b="1" dirty="0">
              <a:solidFill>
                <a:srgbClr val="040708"/>
              </a:solidFill>
              <a:latin typeface="+mn-lt"/>
            </a:endParaRPr>
          </a:p>
        </p:txBody>
      </p:sp>
      <p:cxnSp>
        <p:nvCxnSpPr>
          <p:cNvPr id="3" name="Straight Arrow Connector 2"/>
          <p:cNvCxnSpPr/>
          <p:nvPr/>
        </p:nvCxnSpPr>
        <p:spPr bwMode="auto">
          <a:xfrm>
            <a:off x="1835696" y="3291079"/>
            <a:ext cx="0" cy="858001"/>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61971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713"/>
          <a:stretch/>
        </p:blipFill>
        <p:spPr bwMode="auto">
          <a:xfrm>
            <a:off x="0" y="17384"/>
            <a:ext cx="9144000" cy="6840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a:off x="1941661" y="3294276"/>
            <a:ext cx="614115" cy="278740"/>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458804" y="2924944"/>
            <a:ext cx="1988045" cy="369332"/>
          </a:xfrm>
          <a:prstGeom prst="rect">
            <a:avLst/>
          </a:prstGeom>
          <a:solidFill>
            <a:srgbClr val="FCEECC"/>
          </a:solidFill>
          <a:ln w="28575">
            <a:solidFill>
              <a:srgbClr val="000000"/>
            </a:solidFill>
          </a:ln>
        </p:spPr>
        <p:txBody>
          <a:bodyPr wrap="none" rtlCol="0">
            <a:spAutoFit/>
          </a:bodyPr>
          <a:lstStyle/>
          <a:p>
            <a:r>
              <a:rPr lang="en-GB" sz="1800" b="1" dirty="0" smtClean="0"/>
              <a:t>Link to CINAHL</a:t>
            </a:r>
            <a:endParaRPr lang="en-GB" sz="1800" b="1" dirty="0"/>
          </a:p>
        </p:txBody>
      </p:sp>
      <p:sp>
        <p:nvSpPr>
          <p:cNvPr id="4" name="TextBox 3"/>
          <p:cNvSpPr txBox="1"/>
          <p:nvPr/>
        </p:nvSpPr>
        <p:spPr>
          <a:xfrm>
            <a:off x="1115616" y="594849"/>
            <a:ext cx="6506909" cy="646331"/>
          </a:xfrm>
          <a:prstGeom prst="rect">
            <a:avLst/>
          </a:prstGeom>
          <a:solidFill>
            <a:srgbClr val="FCEECC"/>
          </a:solidFill>
          <a:ln w="28575">
            <a:solidFill>
              <a:srgbClr val="000000"/>
            </a:solidFill>
            <a:miter lim="800000"/>
          </a:ln>
        </p:spPr>
        <p:txBody>
          <a:bodyPr wrap="none" rtlCol="0">
            <a:spAutoFit/>
          </a:bodyPr>
          <a:lstStyle/>
          <a:p>
            <a:pPr algn="l"/>
            <a:r>
              <a:rPr lang="en-GB" sz="1800" b="1" dirty="0" smtClean="0"/>
              <a:t>Don’t forget that there are other databases available </a:t>
            </a:r>
          </a:p>
          <a:p>
            <a:pPr algn="l"/>
            <a:r>
              <a:rPr lang="en-GB" sz="1800" b="1" dirty="0" smtClean="0"/>
              <a:t>on our Journal Database tab at the top of this page </a:t>
            </a:r>
          </a:p>
        </p:txBody>
      </p:sp>
    </p:spTree>
    <p:extLst>
      <p:ext uri="{BB962C8B-B14F-4D97-AF65-F5344CB8AC3E}">
        <p14:creationId xmlns:p14="http://schemas.microsoft.com/office/powerpoint/2010/main" val="3014686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67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bwMode="auto">
          <a:xfrm>
            <a:off x="1043607" y="1168533"/>
            <a:ext cx="1" cy="697292"/>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flipV="1">
            <a:off x="2222050" y="2204864"/>
            <a:ext cx="0" cy="838722"/>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flipV="1">
            <a:off x="5364088" y="2276872"/>
            <a:ext cx="0" cy="694706"/>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698" name="Text Box 10"/>
          <p:cNvSpPr txBox="1">
            <a:spLocks noChangeArrowheads="1"/>
          </p:cNvSpPr>
          <p:nvPr/>
        </p:nvSpPr>
        <p:spPr bwMode="auto">
          <a:xfrm>
            <a:off x="36393" y="922216"/>
            <a:ext cx="2194832" cy="369332"/>
          </a:xfrm>
          <a:prstGeom prst="rect">
            <a:avLst/>
          </a:prstGeom>
          <a:solidFill>
            <a:srgbClr val="FCEECC"/>
          </a:solidFill>
          <a:ln w="38100">
            <a:solidFill>
              <a:srgbClr val="000000"/>
            </a:solidFill>
            <a:miter lim="800000"/>
            <a:headEnd/>
            <a:tailEnd/>
          </a:ln>
          <a:effectLst/>
          <a:extLst/>
        </p:spPr>
        <p:txBody>
          <a:bodyPr wrap="none">
            <a:spAutoFit/>
          </a:bodyPr>
          <a:lstStyle/>
          <a:p>
            <a:pPr eaLnBrk="1" hangingPunct="1"/>
            <a:r>
              <a:rPr lang="en-GB" sz="1800" b="1">
                <a:latin typeface="+mn-lt"/>
              </a:rPr>
              <a:t>1. Place tick here</a:t>
            </a:r>
          </a:p>
        </p:txBody>
      </p:sp>
      <p:sp>
        <p:nvSpPr>
          <p:cNvPr id="114700" name="Text Box 12"/>
          <p:cNvSpPr txBox="1">
            <a:spLocks noChangeArrowheads="1"/>
          </p:cNvSpPr>
          <p:nvPr/>
        </p:nvSpPr>
        <p:spPr bwMode="auto">
          <a:xfrm>
            <a:off x="1979712" y="2937562"/>
            <a:ext cx="3756912" cy="369332"/>
          </a:xfrm>
          <a:prstGeom prst="rect">
            <a:avLst/>
          </a:prstGeom>
          <a:solidFill>
            <a:srgbClr val="FCEECC"/>
          </a:solidFill>
          <a:ln w="38100">
            <a:solidFill>
              <a:srgbClr val="000000"/>
            </a:solidFill>
            <a:miter lim="800000"/>
            <a:headEnd/>
            <a:tailEnd/>
          </a:ln>
          <a:effectLst/>
          <a:extLst/>
        </p:spPr>
        <p:txBody>
          <a:bodyPr wrap="square">
            <a:spAutoFit/>
          </a:bodyPr>
          <a:lstStyle/>
          <a:p>
            <a:pPr eaLnBrk="1" hangingPunct="1"/>
            <a:r>
              <a:rPr lang="en-GB" sz="1800" b="1" dirty="0">
                <a:latin typeface="+mn-lt"/>
              </a:rPr>
              <a:t>2. Enter term and </a:t>
            </a:r>
            <a:r>
              <a:rPr lang="en-GB" sz="1800" b="1" dirty="0" smtClean="0">
                <a:latin typeface="+mn-lt"/>
              </a:rPr>
              <a:t>then search</a:t>
            </a:r>
            <a:endParaRPr lang="en-GB" sz="1800" b="1" dirty="0">
              <a:latin typeface="+mn-lt"/>
            </a:endParaRPr>
          </a:p>
        </p:txBody>
      </p:sp>
    </p:spTree>
    <p:extLst>
      <p:ext uri="{BB962C8B-B14F-4D97-AF65-F5344CB8AC3E}">
        <p14:creationId xmlns:p14="http://schemas.microsoft.com/office/powerpoint/2010/main" val="3861703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4523"/>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bwMode="auto">
          <a:xfrm>
            <a:off x="899592" y="2935705"/>
            <a:ext cx="0" cy="720080"/>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3653" name="Text Box 5"/>
          <p:cNvSpPr txBox="1">
            <a:spLocks noChangeArrowheads="1"/>
          </p:cNvSpPr>
          <p:nvPr/>
        </p:nvSpPr>
        <p:spPr bwMode="auto">
          <a:xfrm>
            <a:off x="68852" y="2594991"/>
            <a:ext cx="6492483" cy="369332"/>
          </a:xfrm>
          <a:prstGeom prst="rect">
            <a:avLst/>
          </a:prstGeom>
          <a:solidFill>
            <a:srgbClr val="FCEECC"/>
          </a:solidFill>
          <a:ln w="28575">
            <a:solidFill>
              <a:srgbClr val="000000"/>
            </a:solidFill>
            <a:miter lim="800000"/>
            <a:headEnd/>
            <a:tailEnd/>
          </a:ln>
          <a:effectLst/>
          <a:extLst/>
        </p:spPr>
        <p:txBody>
          <a:bodyPr wrap="non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1" hangingPunct="1"/>
            <a:r>
              <a:rPr lang="en-GB" sz="1800" b="1" dirty="0">
                <a:solidFill>
                  <a:srgbClr val="000000"/>
                </a:solidFill>
                <a:latin typeface="+mn-lt"/>
              </a:rPr>
              <a:t>1. </a:t>
            </a:r>
            <a:r>
              <a:rPr lang="en-GB" sz="1800" b="1" dirty="0" smtClean="0">
                <a:solidFill>
                  <a:srgbClr val="000000"/>
                </a:solidFill>
                <a:latin typeface="+mn-lt"/>
              </a:rPr>
              <a:t>You are taken to a list of suggested </a:t>
            </a:r>
            <a:r>
              <a:rPr lang="en-GB" sz="1800" b="1" dirty="0">
                <a:solidFill>
                  <a:srgbClr val="000000"/>
                </a:solidFill>
                <a:latin typeface="+mn-lt"/>
              </a:rPr>
              <a:t>subject </a:t>
            </a:r>
            <a:r>
              <a:rPr lang="en-GB" sz="1800" b="1" dirty="0" smtClean="0">
                <a:solidFill>
                  <a:srgbClr val="000000"/>
                </a:solidFill>
                <a:latin typeface="+mn-lt"/>
              </a:rPr>
              <a:t>terms </a:t>
            </a:r>
            <a:endParaRPr lang="en-GB" sz="1800" b="1" dirty="0">
              <a:solidFill>
                <a:srgbClr val="000000"/>
              </a:solidFill>
              <a:latin typeface="+mn-lt"/>
            </a:endParaRPr>
          </a:p>
        </p:txBody>
      </p:sp>
    </p:spTree>
    <p:extLst>
      <p:ext uri="{BB962C8B-B14F-4D97-AF65-F5344CB8AC3E}">
        <p14:creationId xmlns:p14="http://schemas.microsoft.com/office/powerpoint/2010/main" val="3779478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8" b="4819"/>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bwMode="auto">
          <a:xfrm>
            <a:off x="467544" y="2995210"/>
            <a:ext cx="0" cy="721821"/>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a:off x="5004048" y="2922332"/>
            <a:ext cx="0" cy="433789"/>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5699" name="Text Box 3"/>
          <p:cNvSpPr txBox="1">
            <a:spLocks noChangeArrowheads="1"/>
          </p:cNvSpPr>
          <p:nvPr/>
        </p:nvSpPr>
        <p:spPr bwMode="auto">
          <a:xfrm>
            <a:off x="188877" y="2350270"/>
            <a:ext cx="6766596" cy="646331"/>
          </a:xfrm>
          <a:prstGeom prst="rect">
            <a:avLst/>
          </a:prstGeom>
          <a:solidFill>
            <a:srgbClr val="FCEECC"/>
          </a:solidFill>
          <a:ln w="28575">
            <a:solidFill>
              <a:srgbClr val="000000"/>
            </a:solidFill>
            <a:miter lim="800000"/>
            <a:headEnd/>
            <a:tailEnd/>
          </a:ln>
          <a:effectLst/>
          <a:extLst/>
        </p:spPr>
        <p:txBody>
          <a:bodyPr wrap="none">
            <a:spAutoFit/>
          </a:bodyPr>
          <a:lstStyle/>
          <a:p>
            <a:pPr algn="l" eaLnBrk="1" hangingPunct="1"/>
            <a:r>
              <a:rPr lang="en-GB" sz="1800" b="1" dirty="0">
                <a:latin typeface="+mn-lt"/>
              </a:rPr>
              <a:t>Placing a tick here </a:t>
            </a:r>
            <a:r>
              <a:rPr lang="en-GB" sz="1800" b="1" dirty="0" smtClean="0">
                <a:latin typeface="+mn-lt"/>
              </a:rPr>
              <a:t>tags the heading and also opens </a:t>
            </a:r>
            <a:r>
              <a:rPr lang="en-GB" sz="1800" b="1" dirty="0">
                <a:latin typeface="+mn-lt"/>
              </a:rPr>
              <a:t>up </a:t>
            </a:r>
          </a:p>
          <a:p>
            <a:pPr algn="l" eaLnBrk="1" hangingPunct="1"/>
            <a:r>
              <a:rPr lang="en-GB" sz="1800" b="1" dirty="0">
                <a:latin typeface="+mn-lt"/>
              </a:rPr>
              <a:t>some more options….</a:t>
            </a:r>
          </a:p>
        </p:txBody>
      </p:sp>
    </p:spTree>
    <p:extLst>
      <p:ext uri="{BB962C8B-B14F-4D97-AF65-F5344CB8AC3E}">
        <p14:creationId xmlns:p14="http://schemas.microsoft.com/office/powerpoint/2010/main" val="369065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7992888" cy="1341438"/>
          </a:xfrm>
        </p:spPr>
        <p:txBody>
          <a:bodyPr/>
          <a:lstStyle/>
          <a:p>
            <a:r>
              <a:rPr lang="en-GB" sz="3200" dirty="0"/>
              <a:t>Why use </a:t>
            </a:r>
            <a:r>
              <a:rPr lang="en-GB" sz="3200" dirty="0" smtClean="0"/>
              <a:t>Subject Heading rather </a:t>
            </a:r>
            <a:r>
              <a:rPr lang="en-GB" sz="3200" dirty="0"/>
              <a:t>than </a:t>
            </a:r>
            <a:r>
              <a:rPr lang="en-GB" sz="3200" dirty="0" smtClean="0"/>
              <a:t>Keyword </a:t>
            </a:r>
            <a:r>
              <a:rPr lang="en-GB" sz="3200" dirty="0"/>
              <a:t>searching</a:t>
            </a:r>
            <a:r>
              <a:rPr lang="en-GB" sz="3200" dirty="0" smtClean="0"/>
              <a:t>? - 2</a:t>
            </a:r>
            <a:endParaRPr lang="en-GB" sz="3200" dirty="0"/>
          </a:p>
        </p:txBody>
      </p:sp>
      <p:sp>
        <p:nvSpPr>
          <p:cNvPr id="3" name="Content Placeholder 2"/>
          <p:cNvSpPr>
            <a:spLocks noGrp="1"/>
          </p:cNvSpPr>
          <p:nvPr>
            <p:ph idx="1"/>
          </p:nvPr>
        </p:nvSpPr>
        <p:spPr>
          <a:xfrm>
            <a:off x="683568" y="2708920"/>
            <a:ext cx="7272808" cy="3781475"/>
          </a:xfrm>
        </p:spPr>
        <p:txBody>
          <a:bodyPr/>
          <a:lstStyle/>
          <a:p>
            <a:pPr marL="0" indent="0">
              <a:buNone/>
            </a:pPr>
            <a:r>
              <a:rPr lang="en-GB" sz="2800" b="0" dirty="0" smtClean="0"/>
              <a:t>The indexers also assign the subject terms according to the level of importance of the term within the article; the most important points are called Major Subjects and those of lesser importance are called Minor  Subjects</a:t>
            </a:r>
          </a:p>
          <a:p>
            <a:pPr marL="0" indent="0">
              <a:buNone/>
            </a:pPr>
            <a:r>
              <a:rPr lang="en-GB" sz="2800" b="0" dirty="0" smtClean="0"/>
              <a:t>For instance…..</a:t>
            </a:r>
            <a:endParaRPr lang="en-GB" sz="2800" b="0" dirty="0"/>
          </a:p>
        </p:txBody>
      </p:sp>
    </p:spTree>
    <p:extLst>
      <p:ext uri="{BB962C8B-B14F-4D97-AF65-F5344CB8AC3E}">
        <p14:creationId xmlns:p14="http://schemas.microsoft.com/office/powerpoint/2010/main" val="3701966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6" t="34946" r="-256" b="26308"/>
          <a:stretch/>
        </p:blipFill>
        <p:spPr bwMode="auto">
          <a:xfrm>
            <a:off x="-7360" y="3609020"/>
            <a:ext cx="9144000" cy="3248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58775" y="0"/>
            <a:ext cx="8426450" cy="908720"/>
          </a:xfrm>
        </p:spPr>
        <p:txBody>
          <a:bodyPr/>
          <a:lstStyle/>
          <a:p>
            <a:r>
              <a:rPr lang="en-GB" dirty="0" smtClean="0"/>
              <a:t>Subheadings</a:t>
            </a:r>
            <a:endParaRPr lang="en-GB" dirty="0"/>
          </a:p>
        </p:txBody>
      </p:sp>
      <p:sp>
        <p:nvSpPr>
          <p:cNvPr id="4" name="Content Placeholder 3"/>
          <p:cNvSpPr>
            <a:spLocks noGrp="1"/>
          </p:cNvSpPr>
          <p:nvPr>
            <p:ph idx="1"/>
          </p:nvPr>
        </p:nvSpPr>
        <p:spPr>
          <a:xfrm>
            <a:off x="358775" y="1268760"/>
            <a:ext cx="8426450" cy="4933603"/>
          </a:xfrm>
        </p:spPr>
        <p:txBody>
          <a:bodyPr/>
          <a:lstStyle/>
          <a:p>
            <a:pPr marL="0" indent="0">
              <a:buNone/>
            </a:pPr>
            <a:r>
              <a:rPr lang="en-GB" sz="2400" dirty="0"/>
              <a:t>Subheadings allow a search to be restricted to one or more facets, such as diagnosis, therapy, or psychosocial </a:t>
            </a:r>
            <a:r>
              <a:rPr lang="en-GB" sz="2400" dirty="0" smtClean="0"/>
              <a:t>factors </a:t>
            </a:r>
            <a:r>
              <a:rPr lang="en-GB" sz="2400" dirty="0"/>
              <a:t>thereby providing more specific references.</a:t>
            </a:r>
          </a:p>
          <a:p>
            <a:pPr marL="0" indent="0">
              <a:buNone/>
            </a:pPr>
            <a:endParaRPr lang="en-GB" dirty="0"/>
          </a:p>
        </p:txBody>
      </p:sp>
      <p:cxnSp>
        <p:nvCxnSpPr>
          <p:cNvPr id="6" name="Straight Arrow Connector 5"/>
          <p:cNvCxnSpPr/>
          <p:nvPr/>
        </p:nvCxnSpPr>
        <p:spPr bwMode="auto">
          <a:xfrm flipH="1">
            <a:off x="6156176" y="2780928"/>
            <a:ext cx="576064" cy="1656184"/>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7791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19"/>
          <a:stretch/>
        </p:blipFill>
        <p:spPr bwMode="auto">
          <a:xfrm>
            <a:off x="6170" y="-122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bwMode="auto">
          <a:xfrm flipH="1">
            <a:off x="1907704" y="4548411"/>
            <a:ext cx="504056" cy="0"/>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H="1">
            <a:off x="1907704" y="4808921"/>
            <a:ext cx="504056" cy="0"/>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H="1">
            <a:off x="1907704" y="5013176"/>
            <a:ext cx="504056" cy="0"/>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7540951" y="2166063"/>
            <a:ext cx="0" cy="718231"/>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2411760" y="4438853"/>
            <a:ext cx="3241593" cy="646331"/>
          </a:xfrm>
          <a:prstGeom prst="rect">
            <a:avLst/>
          </a:prstGeom>
          <a:solidFill>
            <a:srgbClr val="FCEECC"/>
          </a:solidFill>
          <a:ln w="28575">
            <a:solidFill>
              <a:schemeClr val="bg1">
                <a:lumMod val="50000"/>
              </a:schemeClr>
            </a:solidFill>
          </a:ln>
        </p:spPr>
        <p:txBody>
          <a:bodyPr wrap="none" rtlCol="0">
            <a:spAutoFit/>
          </a:bodyPr>
          <a:lstStyle/>
          <a:p>
            <a:pPr marL="342900" indent="-342900">
              <a:buAutoNum type="arabicPeriod"/>
            </a:pPr>
            <a:r>
              <a:rPr lang="en-GB" sz="1800" b="1" dirty="0" smtClean="0">
                <a:latin typeface="+mn-lt"/>
                <a:cs typeface="Arial" pitchFamily="34" charset="0"/>
              </a:rPr>
              <a:t>We will also add some </a:t>
            </a:r>
          </a:p>
          <a:p>
            <a:r>
              <a:rPr lang="en-GB" sz="1800" b="1" dirty="0" smtClean="0">
                <a:latin typeface="+mn-lt"/>
                <a:cs typeface="Arial" pitchFamily="34" charset="0"/>
              </a:rPr>
              <a:t>other useful headings</a:t>
            </a:r>
            <a:endParaRPr lang="en-GB" sz="1800" b="1" dirty="0">
              <a:latin typeface="+mn-lt"/>
              <a:cs typeface="Arial" pitchFamily="34" charset="0"/>
            </a:endParaRPr>
          </a:p>
        </p:txBody>
      </p:sp>
      <p:sp>
        <p:nvSpPr>
          <p:cNvPr id="6" name="TextBox 5"/>
          <p:cNvSpPr txBox="1"/>
          <p:nvPr/>
        </p:nvSpPr>
        <p:spPr>
          <a:xfrm>
            <a:off x="7092280" y="1981397"/>
            <a:ext cx="1923925" cy="369332"/>
          </a:xfrm>
          <a:prstGeom prst="rect">
            <a:avLst/>
          </a:prstGeom>
          <a:solidFill>
            <a:srgbClr val="FCEECC"/>
          </a:solidFill>
          <a:ln w="28575">
            <a:solidFill>
              <a:srgbClr val="000000"/>
            </a:solidFill>
          </a:ln>
        </p:spPr>
        <p:txBody>
          <a:bodyPr wrap="none" rtlCol="0">
            <a:spAutoFit/>
          </a:bodyPr>
          <a:lstStyle/>
          <a:p>
            <a:r>
              <a:rPr lang="en-GB" sz="1800" b="1" dirty="0" smtClean="0"/>
              <a:t>2. Then search</a:t>
            </a:r>
            <a:endParaRPr lang="en-GB" sz="1800" b="1" dirty="0"/>
          </a:p>
        </p:txBody>
      </p:sp>
    </p:spTree>
    <p:extLst>
      <p:ext uri="{BB962C8B-B14F-4D97-AF65-F5344CB8AC3E}">
        <p14:creationId xmlns:p14="http://schemas.microsoft.com/office/powerpoint/2010/main" val="2418846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411"/>
          <a:stretch/>
        </p:blipFill>
        <p:spPr bwMode="auto">
          <a:xfrm>
            <a:off x="0" y="0"/>
            <a:ext cx="9144000" cy="6858000"/>
          </a:xfrm>
          <a:prstGeom prst="rect">
            <a:avLst/>
          </a:prstGeom>
          <a:solidFill>
            <a:srgbClr val="FCEECC"/>
          </a:solidFill>
          <a:ln>
            <a:noFill/>
          </a:ln>
          <a:extLst/>
        </p:spPr>
      </p:pic>
      <p:cxnSp>
        <p:nvCxnSpPr>
          <p:cNvPr id="3" name="Straight Arrow Connector 2"/>
          <p:cNvCxnSpPr/>
          <p:nvPr/>
        </p:nvCxnSpPr>
        <p:spPr bwMode="auto">
          <a:xfrm>
            <a:off x="1043608" y="1418748"/>
            <a:ext cx="0" cy="426076"/>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p:nvPr/>
        </p:nvCxnSpPr>
        <p:spPr bwMode="auto">
          <a:xfrm flipH="1">
            <a:off x="1908175" y="1426456"/>
            <a:ext cx="647601" cy="717553"/>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a:off x="5015884" y="1504040"/>
            <a:ext cx="575097" cy="562384"/>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a:off x="6372200" y="3888720"/>
            <a:ext cx="0" cy="620400"/>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5948" name="Text Box 12"/>
          <p:cNvSpPr txBox="1">
            <a:spLocks noChangeArrowheads="1"/>
          </p:cNvSpPr>
          <p:nvPr/>
        </p:nvSpPr>
        <p:spPr bwMode="auto">
          <a:xfrm>
            <a:off x="4544852" y="3519388"/>
            <a:ext cx="3167855" cy="369332"/>
          </a:xfrm>
          <a:prstGeom prst="rect">
            <a:avLst/>
          </a:prstGeom>
          <a:solidFill>
            <a:srgbClr val="FCEECC"/>
          </a:solidFill>
          <a:ln w="28575">
            <a:solidFill>
              <a:srgbClr val="000000"/>
            </a:solidFill>
            <a:miter lim="800000"/>
            <a:headEnd/>
            <a:tailEnd/>
          </a:ln>
          <a:effectLst/>
          <a:extLst/>
        </p:spPr>
        <p:txBody>
          <a:bodyPr wrap="none">
            <a:spAutoFit/>
          </a:bodyPr>
          <a:lstStyle/>
          <a:p>
            <a:pPr eaLnBrk="1" hangingPunct="1"/>
            <a:r>
              <a:rPr lang="en-GB" sz="1800" b="1" dirty="0">
                <a:latin typeface="+mn-lt"/>
              </a:rPr>
              <a:t>1.  Results of first search</a:t>
            </a:r>
          </a:p>
        </p:txBody>
      </p:sp>
      <p:sp>
        <p:nvSpPr>
          <p:cNvPr id="295943" name="Text Box 7"/>
          <p:cNvSpPr txBox="1">
            <a:spLocks noChangeArrowheads="1"/>
          </p:cNvSpPr>
          <p:nvPr/>
        </p:nvSpPr>
        <p:spPr bwMode="auto">
          <a:xfrm>
            <a:off x="2339752" y="826292"/>
            <a:ext cx="3527425" cy="600164"/>
          </a:xfrm>
          <a:prstGeom prst="rect">
            <a:avLst/>
          </a:prstGeom>
          <a:solidFill>
            <a:srgbClr val="FCEECC"/>
          </a:solidFill>
          <a:ln w="28575" algn="ctr">
            <a:solidFill>
              <a:srgbClr val="000000"/>
            </a:solidFill>
            <a:miter lim="800000"/>
            <a:headEnd/>
            <a:tailEnd/>
          </a:ln>
          <a:effectLst/>
          <a:extLst/>
        </p:spPr>
        <p:txBody>
          <a:bodyPr bIns="0">
            <a:spAutoFit/>
          </a:bodyPr>
          <a:lstStyle/>
          <a:p>
            <a:pPr algn="l">
              <a:spcBef>
                <a:spcPct val="50000"/>
              </a:spcBef>
            </a:pPr>
            <a:r>
              <a:rPr lang="en-GB" sz="1800" b="1" dirty="0">
                <a:latin typeface="+mn-lt"/>
                <a:cs typeface="Arial" charset="0"/>
              </a:rPr>
              <a:t>3. Enter next term then search</a:t>
            </a:r>
          </a:p>
        </p:txBody>
      </p:sp>
      <p:sp>
        <p:nvSpPr>
          <p:cNvPr id="295944" name="Text Box 8"/>
          <p:cNvSpPr txBox="1">
            <a:spLocks noChangeArrowheads="1"/>
          </p:cNvSpPr>
          <p:nvPr/>
        </p:nvSpPr>
        <p:spPr bwMode="auto">
          <a:xfrm>
            <a:off x="468313" y="818584"/>
            <a:ext cx="1439862" cy="600164"/>
          </a:xfrm>
          <a:prstGeom prst="rect">
            <a:avLst/>
          </a:prstGeom>
          <a:solidFill>
            <a:srgbClr val="FCEECC"/>
          </a:solidFill>
          <a:ln w="28575" algn="ctr">
            <a:solidFill>
              <a:srgbClr val="000000"/>
            </a:solidFill>
            <a:miter lim="800000"/>
            <a:headEnd/>
            <a:tailEnd/>
          </a:ln>
          <a:effectLst/>
          <a:extLst/>
        </p:spPr>
        <p:txBody>
          <a:bodyPr bIns="0">
            <a:spAutoFit/>
          </a:bodyPr>
          <a:lstStyle/>
          <a:p>
            <a:pPr algn="l">
              <a:spcBef>
                <a:spcPct val="50000"/>
              </a:spcBef>
            </a:pPr>
            <a:r>
              <a:rPr lang="en-GB" sz="1800" b="1" dirty="0">
                <a:latin typeface="+mn-lt"/>
                <a:cs typeface="Arial" charset="0"/>
              </a:rPr>
              <a:t>2. Tick box</a:t>
            </a:r>
          </a:p>
        </p:txBody>
      </p:sp>
    </p:spTree>
    <p:extLst>
      <p:ext uri="{BB962C8B-B14F-4D97-AF65-F5344CB8AC3E}">
        <p14:creationId xmlns:p14="http://schemas.microsoft.com/office/powerpoint/2010/main" val="2569667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967"/>
          <a:stretch/>
        </p:blipFill>
        <p:spPr bwMode="auto">
          <a:xfrm>
            <a:off x="0" y="0"/>
            <a:ext cx="9144000" cy="6858000"/>
          </a:xfrm>
          <a:prstGeom prst="rect">
            <a:avLst/>
          </a:prstGeom>
          <a:solidFill>
            <a:srgbClr val="FCEECC"/>
          </a:solidFill>
          <a:ln>
            <a:noFill/>
          </a:ln>
          <a:extLst/>
        </p:spPr>
      </p:pic>
      <p:cxnSp>
        <p:nvCxnSpPr>
          <p:cNvPr id="5" name="Straight Arrow Connector 4"/>
          <p:cNvCxnSpPr/>
          <p:nvPr/>
        </p:nvCxnSpPr>
        <p:spPr bwMode="auto">
          <a:xfrm>
            <a:off x="1259632" y="3289175"/>
            <a:ext cx="0" cy="784946"/>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flipH="1" flipV="1">
            <a:off x="624292" y="4941168"/>
            <a:ext cx="851364" cy="504056"/>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H="1">
            <a:off x="830667" y="5589240"/>
            <a:ext cx="644989" cy="480323"/>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H="1">
            <a:off x="797870" y="5445224"/>
            <a:ext cx="677786" cy="454294"/>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a:off x="7596336" y="2311375"/>
            <a:ext cx="0" cy="764727"/>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4915" name="Text Box 3"/>
          <p:cNvSpPr txBox="1">
            <a:spLocks noChangeArrowheads="1"/>
          </p:cNvSpPr>
          <p:nvPr/>
        </p:nvSpPr>
        <p:spPr bwMode="auto">
          <a:xfrm>
            <a:off x="1340889" y="5348928"/>
            <a:ext cx="5448928" cy="323165"/>
          </a:xfrm>
          <a:prstGeom prst="rect">
            <a:avLst/>
          </a:prstGeom>
          <a:solidFill>
            <a:srgbClr val="FCEECC"/>
          </a:solidFill>
          <a:ln w="28575" algn="ctr">
            <a:solidFill>
              <a:srgbClr val="000000"/>
            </a:solidFill>
            <a:miter lim="800000"/>
            <a:headEnd/>
            <a:tailEnd/>
          </a:ln>
          <a:effectLst/>
          <a:extLst/>
        </p:spPr>
        <p:txBody>
          <a:bodyPr wrap="none" bIns="0">
            <a:spAutoFit/>
          </a:bodyPr>
          <a:lstStyle/>
          <a:p>
            <a:pPr algn="ctr"/>
            <a:r>
              <a:rPr lang="en-GB" sz="1800" b="1" dirty="0">
                <a:latin typeface="+mn-lt"/>
                <a:cs typeface="Arial" charset="0"/>
              </a:rPr>
              <a:t>1. Tick </a:t>
            </a:r>
            <a:r>
              <a:rPr lang="en-GB" sz="1800" b="1" dirty="0" smtClean="0">
                <a:latin typeface="+mn-lt"/>
                <a:cs typeface="Arial" charset="0"/>
              </a:rPr>
              <a:t>Aged and add other useful headings </a:t>
            </a:r>
            <a:endParaRPr lang="en-GB" sz="1800" b="1" dirty="0">
              <a:latin typeface="+mn-lt"/>
              <a:cs typeface="Arial" charset="0"/>
            </a:endParaRPr>
          </a:p>
        </p:txBody>
      </p:sp>
      <p:sp>
        <p:nvSpPr>
          <p:cNvPr id="7" name="Text Box 5"/>
          <p:cNvSpPr txBox="1">
            <a:spLocks noChangeArrowheads="1"/>
          </p:cNvSpPr>
          <p:nvPr/>
        </p:nvSpPr>
        <p:spPr bwMode="auto">
          <a:xfrm>
            <a:off x="0" y="2925486"/>
            <a:ext cx="5806398" cy="369332"/>
          </a:xfrm>
          <a:prstGeom prst="rect">
            <a:avLst/>
          </a:prstGeom>
          <a:solidFill>
            <a:srgbClr val="FCEECC"/>
          </a:solidFill>
          <a:ln w="28575">
            <a:solidFill>
              <a:srgbClr val="000000"/>
            </a:solidFill>
            <a:miter lim="800000"/>
            <a:headEnd/>
            <a:tailEnd/>
          </a:ln>
          <a:effectLst/>
          <a:extLst/>
        </p:spPr>
        <p:txBody>
          <a:bodyPr wrap="non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1" hangingPunct="1"/>
            <a:r>
              <a:rPr lang="en-GB" sz="1800" b="1" dirty="0" smtClean="0">
                <a:solidFill>
                  <a:srgbClr val="000000"/>
                </a:solidFill>
                <a:latin typeface="+mn-lt"/>
              </a:rPr>
              <a:t>Takes </a:t>
            </a:r>
            <a:r>
              <a:rPr lang="en-GB" sz="1800" b="1" dirty="0">
                <a:solidFill>
                  <a:srgbClr val="000000"/>
                </a:solidFill>
                <a:latin typeface="+mn-lt"/>
              </a:rPr>
              <a:t>you to the suggested subject </a:t>
            </a:r>
            <a:r>
              <a:rPr lang="en-GB" sz="1800" b="1" dirty="0" smtClean="0">
                <a:solidFill>
                  <a:srgbClr val="000000"/>
                </a:solidFill>
                <a:latin typeface="+mn-lt"/>
              </a:rPr>
              <a:t>term Aged </a:t>
            </a:r>
            <a:endParaRPr lang="en-GB" sz="1800" b="1" dirty="0">
              <a:solidFill>
                <a:srgbClr val="000000"/>
              </a:solidFill>
              <a:latin typeface="+mn-lt"/>
            </a:endParaRPr>
          </a:p>
        </p:txBody>
      </p:sp>
      <p:sp>
        <p:nvSpPr>
          <p:cNvPr id="294917" name="Text Box 5"/>
          <p:cNvSpPr txBox="1">
            <a:spLocks noChangeArrowheads="1"/>
          </p:cNvSpPr>
          <p:nvPr/>
        </p:nvSpPr>
        <p:spPr bwMode="auto">
          <a:xfrm>
            <a:off x="7089079" y="1988210"/>
            <a:ext cx="1252266" cy="323165"/>
          </a:xfrm>
          <a:prstGeom prst="rect">
            <a:avLst/>
          </a:prstGeom>
          <a:solidFill>
            <a:srgbClr val="FCEECC"/>
          </a:solidFill>
          <a:ln w="28575" algn="ctr">
            <a:solidFill>
              <a:srgbClr val="000000"/>
            </a:solidFill>
            <a:miter lim="800000"/>
            <a:headEnd/>
            <a:tailEnd/>
          </a:ln>
          <a:effectLst/>
          <a:extLst/>
        </p:spPr>
        <p:txBody>
          <a:bodyPr wrap="none" bIns="0">
            <a:spAutoFit/>
          </a:bodyPr>
          <a:lstStyle/>
          <a:p>
            <a:pPr algn="ctr"/>
            <a:r>
              <a:rPr lang="en-GB" sz="1800" b="1">
                <a:latin typeface="+mn-lt"/>
                <a:cs typeface="Arial" charset="0"/>
              </a:rPr>
              <a:t>2. Search</a:t>
            </a:r>
          </a:p>
        </p:txBody>
      </p:sp>
    </p:spTree>
    <p:extLst>
      <p:ext uri="{BB962C8B-B14F-4D97-AF65-F5344CB8AC3E}">
        <p14:creationId xmlns:p14="http://schemas.microsoft.com/office/powerpoint/2010/main" val="3321838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523"/>
          <a:stretch/>
        </p:blipFill>
        <p:spPr bwMode="auto">
          <a:xfrm>
            <a:off x="0" y="0"/>
            <a:ext cx="9144000" cy="6858000"/>
          </a:xfrm>
          <a:prstGeom prst="rect">
            <a:avLst/>
          </a:prstGeom>
          <a:solidFill>
            <a:srgbClr val="FCEECC"/>
          </a:solidFill>
          <a:ln>
            <a:noFill/>
          </a:ln>
          <a:extLst/>
        </p:spPr>
      </p:pic>
      <p:cxnSp>
        <p:nvCxnSpPr>
          <p:cNvPr id="9" name="Straight Arrow Connector 8"/>
          <p:cNvCxnSpPr/>
          <p:nvPr/>
        </p:nvCxnSpPr>
        <p:spPr bwMode="auto">
          <a:xfrm>
            <a:off x="1043608" y="1196752"/>
            <a:ext cx="0" cy="648072"/>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2051720" y="1196752"/>
            <a:ext cx="0" cy="936104"/>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a:off x="5364088" y="1196752"/>
            <a:ext cx="0" cy="792088"/>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914902" y="827420"/>
            <a:ext cx="5974713" cy="369332"/>
          </a:xfrm>
          <a:prstGeom prst="rect">
            <a:avLst/>
          </a:prstGeom>
          <a:solidFill>
            <a:srgbClr val="FCEECC"/>
          </a:solidFill>
          <a:ln w="28575">
            <a:solidFill>
              <a:srgbClr val="000000"/>
            </a:solidFill>
          </a:ln>
        </p:spPr>
        <p:txBody>
          <a:bodyPr wrap="none" rtlCol="0">
            <a:spAutoFit/>
          </a:bodyPr>
          <a:lstStyle/>
          <a:p>
            <a:r>
              <a:rPr lang="en-GB" sz="1800" b="1" dirty="0" smtClean="0"/>
              <a:t>Tick box then enter final search term and search</a:t>
            </a:r>
            <a:endParaRPr lang="en-GB" sz="1800" b="1" dirty="0"/>
          </a:p>
        </p:txBody>
      </p:sp>
    </p:spTree>
    <p:extLst>
      <p:ext uri="{BB962C8B-B14F-4D97-AF65-F5344CB8AC3E}">
        <p14:creationId xmlns:p14="http://schemas.microsoft.com/office/powerpoint/2010/main" val="3628853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530"/>
          <a:stretch/>
        </p:blipFill>
        <p:spPr bwMode="auto">
          <a:xfrm>
            <a:off x="0" y="22454"/>
            <a:ext cx="9144000" cy="6835546"/>
          </a:xfrm>
          <a:prstGeom prst="rect">
            <a:avLst/>
          </a:prstGeom>
          <a:solidFill>
            <a:srgbClr val="FCEECC"/>
          </a:solidFill>
          <a:ln>
            <a:noFill/>
          </a:ln>
          <a:extLst/>
        </p:spPr>
      </p:pic>
      <p:sp>
        <p:nvSpPr>
          <p:cNvPr id="2" name="TextBox 1"/>
          <p:cNvSpPr txBox="1"/>
          <p:nvPr/>
        </p:nvSpPr>
        <p:spPr>
          <a:xfrm>
            <a:off x="158068" y="3000726"/>
            <a:ext cx="3440365" cy="369332"/>
          </a:xfrm>
          <a:prstGeom prst="rect">
            <a:avLst/>
          </a:prstGeom>
          <a:solidFill>
            <a:srgbClr val="FCEECC"/>
          </a:solidFill>
          <a:ln w="19050">
            <a:solidFill>
              <a:srgbClr val="000000"/>
            </a:solidFill>
          </a:ln>
        </p:spPr>
        <p:txBody>
          <a:bodyPr wrap="none" rtlCol="0">
            <a:spAutoFit/>
          </a:bodyPr>
          <a:lstStyle/>
          <a:p>
            <a:r>
              <a:rPr lang="en-GB" sz="1800" b="1" dirty="0" smtClean="0"/>
              <a:t>1. Tick box next to exercise</a:t>
            </a:r>
            <a:endParaRPr lang="en-GB" sz="1800" b="1" dirty="0"/>
          </a:p>
        </p:txBody>
      </p:sp>
      <p:sp>
        <p:nvSpPr>
          <p:cNvPr id="3" name="TextBox 2"/>
          <p:cNvSpPr txBox="1"/>
          <p:nvPr/>
        </p:nvSpPr>
        <p:spPr>
          <a:xfrm>
            <a:off x="6633572" y="2049813"/>
            <a:ext cx="1925527" cy="369332"/>
          </a:xfrm>
          <a:prstGeom prst="rect">
            <a:avLst/>
          </a:prstGeom>
          <a:solidFill>
            <a:srgbClr val="FCEECC"/>
          </a:solidFill>
          <a:ln w="19050">
            <a:solidFill>
              <a:srgbClr val="000000"/>
            </a:solidFill>
          </a:ln>
        </p:spPr>
        <p:txBody>
          <a:bodyPr wrap="none" rtlCol="0">
            <a:spAutoFit/>
          </a:bodyPr>
          <a:lstStyle/>
          <a:p>
            <a:r>
              <a:rPr lang="en-GB" sz="1800" b="1" dirty="0" smtClean="0"/>
              <a:t>3. Then Search</a:t>
            </a:r>
            <a:endParaRPr lang="en-GB" sz="1800" b="1" dirty="0"/>
          </a:p>
        </p:txBody>
      </p:sp>
      <p:cxnSp>
        <p:nvCxnSpPr>
          <p:cNvPr id="5" name="Straight Arrow Connector 4"/>
          <p:cNvCxnSpPr/>
          <p:nvPr/>
        </p:nvCxnSpPr>
        <p:spPr bwMode="auto">
          <a:xfrm>
            <a:off x="467544" y="3360784"/>
            <a:ext cx="0" cy="679430"/>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H="1" flipV="1">
            <a:off x="1267617" y="5658851"/>
            <a:ext cx="1026368" cy="239304"/>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a:off x="1411633" y="6165304"/>
            <a:ext cx="738336" cy="0"/>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H="1">
            <a:off x="7596336" y="2419145"/>
            <a:ext cx="1" cy="581581"/>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p:cNvSpPr/>
          <p:nvPr/>
        </p:nvSpPr>
        <p:spPr>
          <a:xfrm>
            <a:off x="2131397" y="5661248"/>
            <a:ext cx="2934072" cy="646331"/>
          </a:xfrm>
          <a:prstGeom prst="rect">
            <a:avLst/>
          </a:prstGeom>
          <a:solidFill>
            <a:srgbClr val="FCEECC"/>
          </a:solidFill>
          <a:ln w="28575">
            <a:solidFill>
              <a:srgbClr val="000000"/>
            </a:solidFill>
          </a:ln>
        </p:spPr>
        <p:txBody>
          <a:bodyPr wrap="square">
            <a:spAutoFit/>
          </a:bodyPr>
          <a:lstStyle/>
          <a:p>
            <a:pPr lvl="0" algn="l"/>
            <a:r>
              <a:rPr lang="en-GB" sz="1800" b="1" dirty="0" smtClean="0">
                <a:latin typeface="Lucida Sans"/>
                <a:cs typeface="Arial" pitchFamily="34" charset="0"/>
              </a:rPr>
              <a:t>2. </a:t>
            </a:r>
            <a:r>
              <a:rPr lang="en-GB" sz="1800" b="1" dirty="0">
                <a:latin typeface="Lucida Sans"/>
                <a:cs typeface="Arial" pitchFamily="34" charset="0"/>
              </a:rPr>
              <a:t>A</a:t>
            </a:r>
            <a:r>
              <a:rPr lang="en-GB" sz="1800" b="1" dirty="0" smtClean="0">
                <a:latin typeface="Lucida Sans"/>
                <a:cs typeface="Arial" pitchFamily="34" charset="0"/>
              </a:rPr>
              <a:t>dd </a:t>
            </a:r>
            <a:r>
              <a:rPr lang="en-GB" sz="1800" b="1" dirty="0">
                <a:latin typeface="Lucida Sans"/>
                <a:cs typeface="Arial" pitchFamily="34" charset="0"/>
              </a:rPr>
              <a:t>some </a:t>
            </a:r>
          </a:p>
          <a:p>
            <a:pPr lvl="0"/>
            <a:r>
              <a:rPr lang="en-GB" sz="1800" b="1" dirty="0">
                <a:latin typeface="Lucida Sans"/>
                <a:cs typeface="Arial" pitchFamily="34" charset="0"/>
              </a:rPr>
              <a:t>other useful headings</a:t>
            </a:r>
          </a:p>
        </p:txBody>
      </p:sp>
    </p:spTree>
    <p:extLst>
      <p:ext uri="{BB962C8B-B14F-4D97-AF65-F5344CB8AC3E}">
        <p14:creationId xmlns:p14="http://schemas.microsoft.com/office/powerpoint/2010/main" val="2248926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962"/>
          <a:stretch/>
        </p:blipFill>
        <p:spPr bwMode="auto">
          <a:xfrm>
            <a:off x="0" y="28552"/>
            <a:ext cx="9144000" cy="6829447"/>
          </a:xfrm>
          <a:prstGeom prst="rect">
            <a:avLst/>
          </a:prstGeom>
          <a:solidFill>
            <a:srgbClr val="FCEECC"/>
          </a:solidFill>
          <a:ln>
            <a:noFill/>
          </a:ln>
          <a:extLst/>
        </p:spPr>
      </p:pic>
      <p:cxnSp>
        <p:nvCxnSpPr>
          <p:cNvPr id="3" name="Straight Arrow Connector 2"/>
          <p:cNvCxnSpPr/>
          <p:nvPr/>
        </p:nvCxnSpPr>
        <p:spPr bwMode="auto">
          <a:xfrm flipH="1" flipV="1">
            <a:off x="467544" y="4553267"/>
            <a:ext cx="720080" cy="243885"/>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p:nvPr/>
        </p:nvCxnSpPr>
        <p:spPr bwMode="auto">
          <a:xfrm flipH="1">
            <a:off x="503548" y="4922599"/>
            <a:ext cx="720080" cy="0"/>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flipH="1">
            <a:off x="503548" y="4987308"/>
            <a:ext cx="828092" cy="297309"/>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V="1">
            <a:off x="2123728" y="3933056"/>
            <a:ext cx="0" cy="620211"/>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0277" name="Text Box 5"/>
          <p:cNvSpPr txBox="1">
            <a:spLocks noChangeArrowheads="1"/>
          </p:cNvSpPr>
          <p:nvPr/>
        </p:nvSpPr>
        <p:spPr bwMode="auto">
          <a:xfrm>
            <a:off x="1187624" y="4553267"/>
            <a:ext cx="3898824" cy="738664"/>
          </a:xfrm>
          <a:prstGeom prst="rect">
            <a:avLst/>
          </a:prstGeom>
          <a:solidFill>
            <a:srgbClr val="FCEECC"/>
          </a:solidFill>
          <a:ln w="28575">
            <a:solidFill>
              <a:srgbClr val="000000"/>
            </a:solidFill>
            <a:miter lim="800000"/>
            <a:headEnd/>
            <a:tailEnd/>
          </a:ln>
          <a:effectLst/>
          <a:extLst/>
        </p:spPr>
        <p:txBody>
          <a:bodyPr wrap="none">
            <a:spAutoFit/>
          </a:bodyPr>
          <a:lstStyle/>
          <a:p>
            <a:pPr algn="l" eaLnBrk="1" hangingPunct="1"/>
            <a:r>
              <a:rPr lang="en-GB" sz="1800" b="1" dirty="0">
                <a:latin typeface="+mn-lt"/>
              </a:rPr>
              <a:t>1. Combine searches </a:t>
            </a:r>
            <a:r>
              <a:rPr lang="en-GB" sz="1800" b="1" dirty="0" smtClean="0">
                <a:latin typeface="+mn-lt"/>
              </a:rPr>
              <a:t>1, 2 and 3</a:t>
            </a:r>
            <a:endParaRPr lang="en-GB" sz="1800" b="1" dirty="0">
              <a:latin typeface="+mn-lt"/>
            </a:endParaRPr>
          </a:p>
          <a:p>
            <a:pPr algn="l" eaLnBrk="1" hangingPunct="1"/>
            <a:r>
              <a:rPr lang="en-GB" sz="1800" b="1" dirty="0" smtClean="0">
                <a:latin typeface="+mn-lt"/>
              </a:rPr>
              <a:t>together </a:t>
            </a:r>
            <a:r>
              <a:rPr lang="en-GB" sz="1800" b="1" dirty="0">
                <a:latin typeface="+mn-lt"/>
              </a:rPr>
              <a:t>using </a:t>
            </a:r>
            <a:r>
              <a:rPr lang="en-GB" sz="1800" b="1" dirty="0" smtClean="0">
                <a:latin typeface="+mn-lt"/>
              </a:rPr>
              <a:t> AND</a:t>
            </a:r>
            <a:r>
              <a:rPr lang="en-GB" b="1" dirty="0" smtClean="0">
                <a:latin typeface="+mn-lt"/>
              </a:rPr>
              <a:t> </a:t>
            </a:r>
          </a:p>
        </p:txBody>
      </p:sp>
    </p:spTree>
    <p:extLst>
      <p:ext uri="{BB962C8B-B14F-4D97-AF65-F5344CB8AC3E}">
        <p14:creationId xmlns:p14="http://schemas.microsoft.com/office/powerpoint/2010/main" val="1339940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4351"/>
          <a:stretch/>
        </p:blipFill>
        <p:spPr bwMode="auto">
          <a:xfrm>
            <a:off x="0" y="-13578"/>
            <a:ext cx="9108504" cy="6871578"/>
          </a:xfrm>
          <a:prstGeom prst="rect">
            <a:avLst/>
          </a:prstGeom>
          <a:solidFill>
            <a:srgbClr val="FCEECC"/>
          </a:solidFill>
          <a:ln>
            <a:noFill/>
          </a:ln>
          <a:extLst/>
        </p:spPr>
      </p:pic>
      <p:cxnSp>
        <p:nvCxnSpPr>
          <p:cNvPr id="3" name="Straight Arrow Connector 2"/>
          <p:cNvCxnSpPr/>
          <p:nvPr/>
        </p:nvCxnSpPr>
        <p:spPr bwMode="auto">
          <a:xfrm>
            <a:off x="1469021" y="5639968"/>
            <a:ext cx="0" cy="688670"/>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a:off x="6228184" y="1553914"/>
            <a:ext cx="1" cy="422756"/>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Box 11"/>
          <p:cNvSpPr txBox="1">
            <a:spLocks noChangeArrowheads="1"/>
          </p:cNvSpPr>
          <p:nvPr/>
        </p:nvSpPr>
        <p:spPr bwMode="auto">
          <a:xfrm>
            <a:off x="226449" y="4993637"/>
            <a:ext cx="3888431" cy="646331"/>
          </a:xfrm>
          <a:prstGeom prst="rect">
            <a:avLst/>
          </a:prstGeom>
          <a:solidFill>
            <a:srgbClr val="FCEECC"/>
          </a:solidFill>
          <a:ln w="28575">
            <a:solidFill>
              <a:srgbClr val="000000"/>
            </a:solidFill>
            <a:miter lim="800000"/>
            <a:headEnd/>
            <a:tailEnd/>
          </a:ln>
          <a:effectLst/>
          <a:extLst/>
        </p:spPr>
        <p:txBody>
          <a:bodyPr wrap="square">
            <a:spAutoFit/>
          </a:bodyPr>
          <a:lstStyle/>
          <a:p>
            <a:pPr algn="l" eaLnBrk="1" hangingPunct="1"/>
            <a:r>
              <a:rPr lang="en-GB" sz="1800" b="1" dirty="0">
                <a:latin typeface="+mn-lt"/>
              </a:rPr>
              <a:t>2. To cut your search results </a:t>
            </a:r>
            <a:endParaRPr lang="en-GB" sz="1800" b="1" dirty="0" smtClean="0">
              <a:latin typeface="+mn-lt"/>
            </a:endParaRPr>
          </a:p>
          <a:p>
            <a:pPr algn="l" eaLnBrk="1" hangingPunct="1"/>
            <a:r>
              <a:rPr lang="en-GB" sz="1800" b="1" dirty="0" smtClean="0">
                <a:latin typeface="+mn-lt"/>
              </a:rPr>
              <a:t>down </a:t>
            </a:r>
            <a:r>
              <a:rPr lang="en-GB" sz="1800" b="1" dirty="0">
                <a:latin typeface="+mn-lt"/>
              </a:rPr>
              <a:t>use the </a:t>
            </a:r>
            <a:r>
              <a:rPr lang="en-GB" sz="1800" b="1" dirty="0" smtClean="0">
                <a:latin typeface="+mn-lt"/>
              </a:rPr>
              <a:t>“show more” link</a:t>
            </a:r>
            <a:endParaRPr lang="en-GB" sz="1800" b="1" dirty="0">
              <a:latin typeface="+mn-lt"/>
            </a:endParaRPr>
          </a:p>
        </p:txBody>
      </p:sp>
      <p:sp>
        <p:nvSpPr>
          <p:cNvPr id="11" name="Text Box 9"/>
          <p:cNvSpPr txBox="1">
            <a:spLocks noChangeArrowheads="1"/>
          </p:cNvSpPr>
          <p:nvPr/>
        </p:nvSpPr>
        <p:spPr bwMode="auto">
          <a:xfrm>
            <a:off x="4398959" y="1187460"/>
            <a:ext cx="3129383" cy="369332"/>
          </a:xfrm>
          <a:prstGeom prst="rect">
            <a:avLst/>
          </a:prstGeom>
          <a:solidFill>
            <a:srgbClr val="FCEECC"/>
          </a:solidFill>
          <a:ln w="28575">
            <a:solidFill>
              <a:srgbClr val="000000"/>
            </a:solidFill>
            <a:miter lim="800000"/>
            <a:headEnd/>
            <a:tailEnd/>
          </a:ln>
          <a:effectLst/>
          <a:extLst/>
        </p:spPr>
        <p:txBody>
          <a:bodyPr wrap="none">
            <a:spAutoFit/>
          </a:bodyPr>
          <a:lstStyle/>
          <a:p>
            <a:pPr eaLnBrk="1" hangingPunct="1"/>
            <a:r>
              <a:rPr lang="en-GB" sz="1800" b="1">
                <a:latin typeface="+mn-lt"/>
              </a:rPr>
              <a:t>1. Results of final search</a:t>
            </a:r>
          </a:p>
        </p:txBody>
      </p:sp>
    </p:spTree>
    <p:extLst>
      <p:ext uri="{BB962C8B-B14F-4D97-AF65-F5344CB8AC3E}">
        <p14:creationId xmlns:p14="http://schemas.microsoft.com/office/powerpoint/2010/main" val="1696449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6" name="Rectangle 4"/>
          <p:cNvSpPr>
            <a:spLocks noChangeArrowheads="1"/>
          </p:cNvSpPr>
          <p:nvPr/>
        </p:nvSpPr>
        <p:spPr bwMode="auto">
          <a:xfrm>
            <a:off x="358775" y="0"/>
            <a:ext cx="8426450"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p>
            <a:pPr eaLnBrk="1" hangingPunct="1"/>
            <a:r>
              <a:rPr lang="en-GB" sz="3600" b="1">
                <a:solidFill>
                  <a:schemeClr val="hlink"/>
                </a:solidFill>
              </a:rPr>
              <a:t>Refining (limiting) your search</a:t>
            </a:r>
          </a:p>
        </p:txBody>
      </p:sp>
      <p:sp>
        <p:nvSpPr>
          <p:cNvPr id="340997" name="Rectangle 5"/>
          <p:cNvSpPr>
            <a:spLocks noChangeArrowheads="1"/>
          </p:cNvSpPr>
          <p:nvPr/>
        </p:nvSpPr>
        <p:spPr bwMode="auto">
          <a:xfrm>
            <a:off x="323850" y="1988840"/>
            <a:ext cx="8426450"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57150" indent="-57150" algn="l" eaLnBrk="1" hangingPunct="1">
              <a:lnSpc>
                <a:spcPct val="80000"/>
              </a:lnSpc>
              <a:spcBef>
                <a:spcPct val="70000"/>
              </a:spcBef>
              <a:buClr>
                <a:schemeClr val="tx2"/>
              </a:buClr>
              <a:buSzPct val="150000"/>
            </a:pPr>
            <a:r>
              <a:rPr lang="en-GB" sz="2800" dirty="0" smtClean="0">
                <a:solidFill>
                  <a:schemeClr val="tx1"/>
                </a:solidFill>
              </a:rPr>
              <a:t>You </a:t>
            </a:r>
            <a:r>
              <a:rPr lang="en-GB" sz="2800" dirty="0">
                <a:solidFill>
                  <a:schemeClr val="tx1"/>
                </a:solidFill>
              </a:rPr>
              <a:t>can choose limits such as:</a:t>
            </a:r>
          </a:p>
          <a:p>
            <a:pPr marL="342900" indent="-342900" algn="l" eaLnBrk="1" hangingPunct="1">
              <a:lnSpc>
                <a:spcPct val="80000"/>
              </a:lnSpc>
              <a:spcBef>
                <a:spcPct val="70000"/>
              </a:spcBef>
              <a:buClr>
                <a:schemeClr val="tx1"/>
              </a:buClr>
              <a:buSzPct val="100000"/>
              <a:buFont typeface="Wingdings" pitchFamily="2" charset="2"/>
              <a:buChar char="§"/>
            </a:pPr>
            <a:r>
              <a:rPr lang="en-GB" sz="2800" dirty="0">
                <a:solidFill>
                  <a:schemeClr val="tx1"/>
                </a:solidFill>
              </a:rPr>
              <a:t> </a:t>
            </a:r>
            <a:r>
              <a:rPr lang="en-GB" sz="2600" dirty="0">
                <a:solidFill>
                  <a:schemeClr val="tx1"/>
                </a:solidFill>
              </a:rPr>
              <a:t>Date of publication</a:t>
            </a:r>
          </a:p>
          <a:p>
            <a:pPr marL="342900" indent="-342900" algn="l" eaLnBrk="1" hangingPunct="1">
              <a:lnSpc>
                <a:spcPct val="80000"/>
              </a:lnSpc>
              <a:spcBef>
                <a:spcPct val="70000"/>
              </a:spcBef>
              <a:buClr>
                <a:schemeClr val="tx1"/>
              </a:buClr>
              <a:buSzPct val="100000"/>
              <a:buFont typeface="Wingdings" pitchFamily="2" charset="2"/>
              <a:buChar char="§"/>
            </a:pPr>
            <a:r>
              <a:rPr lang="en-GB" sz="2600" dirty="0">
                <a:solidFill>
                  <a:schemeClr val="tx1"/>
                </a:solidFill>
              </a:rPr>
              <a:t> Language</a:t>
            </a:r>
          </a:p>
          <a:p>
            <a:pPr marL="342900" indent="-342900" algn="l" eaLnBrk="1" hangingPunct="1">
              <a:lnSpc>
                <a:spcPct val="80000"/>
              </a:lnSpc>
              <a:spcBef>
                <a:spcPct val="70000"/>
              </a:spcBef>
              <a:buClr>
                <a:schemeClr val="tx1"/>
              </a:buClr>
              <a:buSzPct val="100000"/>
              <a:buFont typeface="Wingdings" pitchFamily="2" charset="2"/>
              <a:buChar char="§"/>
            </a:pPr>
            <a:r>
              <a:rPr lang="en-GB" sz="2600" dirty="0">
                <a:solidFill>
                  <a:schemeClr val="tx1"/>
                </a:solidFill>
              </a:rPr>
              <a:t> Age Group/s</a:t>
            </a:r>
          </a:p>
          <a:p>
            <a:pPr marL="342900" indent="-342900" algn="l" eaLnBrk="1" hangingPunct="1">
              <a:lnSpc>
                <a:spcPct val="80000"/>
              </a:lnSpc>
              <a:spcBef>
                <a:spcPct val="70000"/>
              </a:spcBef>
              <a:buClr>
                <a:schemeClr val="tx1"/>
              </a:buClr>
              <a:buSzPct val="100000"/>
              <a:buFont typeface="Wingdings" pitchFamily="2" charset="2"/>
              <a:buChar char="§"/>
            </a:pPr>
            <a:r>
              <a:rPr lang="en-GB" sz="2600" dirty="0">
                <a:solidFill>
                  <a:schemeClr val="tx1"/>
                </a:solidFill>
              </a:rPr>
              <a:t> Gender   </a:t>
            </a:r>
          </a:p>
          <a:p>
            <a:pPr marL="342900" indent="-342900" algn="l" eaLnBrk="1" hangingPunct="1">
              <a:lnSpc>
                <a:spcPct val="80000"/>
              </a:lnSpc>
              <a:spcBef>
                <a:spcPct val="70000"/>
              </a:spcBef>
              <a:buClr>
                <a:schemeClr val="tx1"/>
              </a:buClr>
              <a:buSzPct val="100000"/>
              <a:buFont typeface="Wingdings" pitchFamily="2" charset="2"/>
              <a:buChar char="§"/>
            </a:pPr>
            <a:r>
              <a:rPr lang="en-GB" sz="2600" dirty="0">
                <a:solidFill>
                  <a:schemeClr val="tx1"/>
                </a:solidFill>
              </a:rPr>
              <a:t> Publication type i.e. journal</a:t>
            </a:r>
          </a:p>
          <a:p>
            <a:pPr marL="342900" indent="-342900" algn="l" eaLnBrk="1" hangingPunct="1">
              <a:lnSpc>
                <a:spcPct val="80000"/>
              </a:lnSpc>
              <a:spcBef>
                <a:spcPct val="70000"/>
              </a:spcBef>
              <a:buClr>
                <a:schemeClr val="tx1"/>
              </a:buClr>
              <a:buSzPct val="100000"/>
              <a:buFont typeface="Wingdings" pitchFamily="2" charset="2"/>
              <a:buChar char="§"/>
            </a:pPr>
            <a:r>
              <a:rPr lang="en-GB" sz="2600" dirty="0">
                <a:solidFill>
                  <a:schemeClr val="tx1"/>
                </a:solidFill>
              </a:rPr>
              <a:t> Journal subset i.e. English &amp; Ireland journals    </a:t>
            </a:r>
            <a:r>
              <a:rPr lang="en-GB" sz="2800" dirty="0">
                <a:solidFill>
                  <a:schemeClr val="tx1"/>
                </a:solidFill>
              </a:rPr>
              <a:t>         </a:t>
            </a:r>
            <a:r>
              <a:rPr lang="en-GB" dirty="0">
                <a:solidFill>
                  <a:schemeClr val="tx1"/>
                </a:solidFill>
              </a:rPr>
              <a:t>           </a:t>
            </a:r>
            <a:r>
              <a:rPr lang="en-GB" sz="2600" dirty="0">
                <a:solidFill>
                  <a:schemeClr val="tx1"/>
                </a:solidFill>
              </a:rPr>
              <a:t>                                                        </a:t>
            </a:r>
          </a:p>
        </p:txBody>
      </p:sp>
    </p:spTree>
    <p:extLst>
      <p:ext uri="{BB962C8B-B14F-4D97-AF65-F5344CB8AC3E}">
        <p14:creationId xmlns:p14="http://schemas.microsoft.com/office/powerpoint/2010/main" val="3544974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395536" y="34731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GB" sz="3600" dirty="0">
                <a:solidFill>
                  <a:schemeClr val="hlink"/>
                </a:solidFill>
              </a:rPr>
              <a:t> </a:t>
            </a:r>
            <a:r>
              <a:rPr lang="en-GB" sz="4400" b="1" dirty="0">
                <a:solidFill>
                  <a:schemeClr val="hlink"/>
                </a:solidFill>
              </a:rPr>
              <a:t>We will narrow our search:</a:t>
            </a:r>
          </a:p>
        </p:txBody>
      </p:sp>
      <p:sp>
        <p:nvSpPr>
          <p:cNvPr id="313347" name="Rectangle 3"/>
          <p:cNvSpPr>
            <a:spLocks noChangeArrowheads="1"/>
          </p:cNvSpPr>
          <p:nvPr/>
        </p:nvSpPr>
        <p:spPr bwMode="auto">
          <a:xfrm>
            <a:off x="611188" y="24923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71500" indent="-571500" algn="l" eaLnBrk="1" hangingPunct="1">
              <a:spcBef>
                <a:spcPct val="70000"/>
              </a:spcBef>
              <a:buClr>
                <a:schemeClr val="tx1"/>
              </a:buClr>
              <a:buSzPct val="150000"/>
            </a:pPr>
            <a:r>
              <a:rPr lang="en-GB" dirty="0">
                <a:solidFill>
                  <a:schemeClr val="tx1"/>
                </a:solidFill>
              </a:rPr>
              <a:t>1</a:t>
            </a:r>
            <a:r>
              <a:rPr lang="en-GB" sz="3200" dirty="0">
                <a:solidFill>
                  <a:schemeClr val="tx1"/>
                </a:solidFill>
              </a:rPr>
              <a:t>. By year of publication  </a:t>
            </a:r>
          </a:p>
          <a:p>
            <a:pPr marL="571500" indent="-571500" algn="l" eaLnBrk="1" hangingPunct="1">
              <a:spcBef>
                <a:spcPct val="70000"/>
              </a:spcBef>
              <a:buClr>
                <a:schemeClr val="tx1"/>
              </a:buClr>
              <a:buSzPct val="150000"/>
            </a:pPr>
            <a:r>
              <a:rPr lang="en-GB" sz="3200" dirty="0">
                <a:solidFill>
                  <a:schemeClr val="tx1"/>
                </a:solidFill>
              </a:rPr>
              <a:t>2. </a:t>
            </a:r>
            <a:r>
              <a:rPr lang="en-GB" sz="3200" dirty="0" smtClean="0">
                <a:solidFill>
                  <a:schemeClr val="tx1"/>
                </a:solidFill>
              </a:rPr>
              <a:t>Research articles only</a:t>
            </a:r>
          </a:p>
          <a:p>
            <a:pPr marL="571500" indent="-571500" algn="l" eaLnBrk="1" hangingPunct="1">
              <a:spcBef>
                <a:spcPct val="70000"/>
              </a:spcBef>
              <a:buClr>
                <a:schemeClr val="tx1"/>
              </a:buClr>
              <a:buSzPct val="150000"/>
            </a:pPr>
            <a:r>
              <a:rPr lang="en-GB" sz="3200" dirty="0" smtClean="0">
                <a:solidFill>
                  <a:schemeClr val="tx1"/>
                </a:solidFill>
              </a:rPr>
              <a:t>3. Abstract available</a:t>
            </a:r>
          </a:p>
          <a:p>
            <a:pPr marL="363538" indent="-363538" algn="l" eaLnBrk="1" hangingPunct="1">
              <a:spcBef>
                <a:spcPct val="70000"/>
              </a:spcBef>
              <a:buClr>
                <a:schemeClr val="tx1"/>
              </a:buClr>
              <a:buSzPct val="150000"/>
            </a:pPr>
            <a:r>
              <a:rPr lang="en-GB" sz="3200" dirty="0" smtClean="0">
                <a:solidFill>
                  <a:schemeClr val="tx1"/>
                </a:solidFill>
              </a:rPr>
              <a:t>4. English language</a:t>
            </a:r>
            <a:endParaRPr lang="en-GB" sz="3200" dirty="0">
              <a:solidFill>
                <a:schemeClr val="tx1"/>
              </a:solidFill>
            </a:endParaRPr>
          </a:p>
        </p:txBody>
      </p:sp>
    </p:spTree>
    <p:extLst>
      <p:ext uri="{BB962C8B-B14F-4D97-AF65-F5344CB8AC3E}">
        <p14:creationId xmlns:p14="http://schemas.microsoft.com/office/powerpoint/2010/main" val="1650639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260648"/>
            <a:ext cx="8426450" cy="1341438"/>
          </a:xfrm>
        </p:spPr>
        <p:txBody>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We </a:t>
            </a:r>
            <a:r>
              <a:rPr lang="en-GB" dirty="0"/>
              <a:t>can see this when we look at a reference in </a:t>
            </a:r>
            <a:r>
              <a:rPr lang="en-GB" dirty="0" smtClean="0"/>
              <a:t>CINAHL</a:t>
            </a:r>
            <a:endParaRPr lang="en-GB" dirty="0"/>
          </a:p>
        </p:txBody>
      </p:sp>
      <p:sp>
        <p:nvSpPr>
          <p:cNvPr id="3" name="Content Placeholder 2"/>
          <p:cNvSpPr>
            <a:spLocks noGrp="1"/>
          </p:cNvSpPr>
          <p:nvPr>
            <p:ph idx="1"/>
          </p:nvPr>
        </p:nvSpPr>
        <p:spPr>
          <a:xfrm>
            <a:off x="358775" y="2355850"/>
            <a:ext cx="8426450" cy="4502150"/>
          </a:xfrm>
        </p:spPr>
        <p:txBody>
          <a:bodyPr/>
          <a:lstStyle/>
          <a:p>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02" b="7288"/>
          <a:stretch/>
        </p:blipFill>
        <p:spPr bwMode="auto">
          <a:xfrm>
            <a:off x="0" y="2204864"/>
            <a:ext cx="9144000" cy="46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a:off x="899592" y="5229200"/>
            <a:ext cx="1080120" cy="0"/>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a:off x="899592" y="5733256"/>
            <a:ext cx="1080120" cy="0"/>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35067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5333"/>
          <a:stretch/>
        </p:blipFill>
        <p:spPr bwMode="auto">
          <a:xfrm>
            <a:off x="0" y="0"/>
            <a:ext cx="910850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1547664" y="4221088"/>
            <a:ext cx="1152128" cy="360040"/>
          </a:xfrm>
          <a:prstGeom prst="rect">
            <a:avLst/>
          </a:prstGeom>
          <a:noFill/>
          <a:ln w="38100" cap="flat" cmpd="sng" algn="ctr">
            <a:solidFill>
              <a:srgbClr val="FF3399"/>
            </a:solidFill>
            <a:prstDash val="solid"/>
            <a:round/>
            <a:headEnd type="none" w="med" len="med"/>
            <a:tailEnd type="none" w="med" len="med"/>
          </a:ln>
          <a:effectLst/>
          <a:extLst/>
        </p:spPr>
        <p:txBody>
          <a:bodyPr vert="horz" wrap="square" lIns="91440" tIns="45720" rIns="9144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000000"/>
              </a:solidFill>
              <a:effectLst/>
              <a:latin typeface="Lucida Sans" pitchFamily="34" charset="0"/>
              <a:ea typeface="ＭＳ Ｐゴシック" pitchFamily="34" charset="-128"/>
              <a:cs typeface="Arial" charset="0"/>
            </a:endParaRPr>
          </a:p>
        </p:txBody>
      </p:sp>
      <p:sp>
        <p:nvSpPr>
          <p:cNvPr id="4" name="Rectangle 3"/>
          <p:cNvSpPr/>
          <p:nvPr/>
        </p:nvSpPr>
        <p:spPr bwMode="auto">
          <a:xfrm>
            <a:off x="1553528" y="5229200"/>
            <a:ext cx="1002247" cy="360040"/>
          </a:xfrm>
          <a:prstGeom prst="rect">
            <a:avLst/>
          </a:prstGeom>
          <a:noFill/>
          <a:ln w="38100" cap="flat" cmpd="sng" algn="ctr">
            <a:solidFill>
              <a:srgbClr val="FF3399"/>
            </a:solidFill>
            <a:prstDash val="solid"/>
            <a:round/>
            <a:headEnd type="none" w="med" len="med"/>
            <a:tailEnd type="none" w="med" len="med"/>
          </a:ln>
          <a:effectLst/>
          <a:extLst/>
        </p:spPr>
        <p:txBody>
          <a:bodyPr vert="horz" wrap="square" lIns="91440" tIns="45720" rIns="9144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000000"/>
              </a:solidFill>
              <a:effectLst/>
              <a:latin typeface="Lucida Sans" pitchFamily="34" charset="0"/>
              <a:ea typeface="ＭＳ Ｐゴシック" pitchFamily="34" charset="-128"/>
              <a:cs typeface="Arial" charset="0"/>
            </a:endParaRPr>
          </a:p>
        </p:txBody>
      </p:sp>
      <p:sp>
        <p:nvSpPr>
          <p:cNvPr id="5" name="Rectangle 4"/>
          <p:cNvSpPr/>
          <p:nvPr/>
        </p:nvSpPr>
        <p:spPr bwMode="auto">
          <a:xfrm>
            <a:off x="1553529" y="5661248"/>
            <a:ext cx="1002246" cy="360040"/>
          </a:xfrm>
          <a:prstGeom prst="rect">
            <a:avLst/>
          </a:prstGeom>
          <a:noFill/>
          <a:ln w="38100" cap="flat" cmpd="sng" algn="ctr">
            <a:solidFill>
              <a:srgbClr val="FF3399"/>
            </a:solidFill>
            <a:prstDash val="solid"/>
            <a:round/>
            <a:headEnd type="none" w="med" len="med"/>
            <a:tailEnd type="none" w="med" len="med"/>
          </a:ln>
          <a:effectLst/>
          <a:extLst/>
        </p:spPr>
        <p:txBody>
          <a:bodyPr vert="horz" wrap="square" lIns="91440" tIns="45720" rIns="9144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000000"/>
              </a:solidFill>
              <a:effectLst/>
              <a:latin typeface="Lucida Sans" pitchFamily="34" charset="0"/>
              <a:ea typeface="ＭＳ Ｐゴシック" pitchFamily="34" charset="-128"/>
              <a:cs typeface="Arial" charset="0"/>
            </a:endParaRPr>
          </a:p>
        </p:txBody>
      </p:sp>
      <p:sp>
        <p:nvSpPr>
          <p:cNvPr id="6" name="Rectangle 5"/>
          <p:cNvSpPr/>
          <p:nvPr/>
        </p:nvSpPr>
        <p:spPr bwMode="auto">
          <a:xfrm>
            <a:off x="4355976" y="4221088"/>
            <a:ext cx="2376264" cy="576064"/>
          </a:xfrm>
          <a:prstGeom prst="rect">
            <a:avLst/>
          </a:prstGeom>
          <a:noFill/>
          <a:ln w="38100" cap="flat" cmpd="sng" algn="ctr">
            <a:solidFill>
              <a:srgbClr val="FF3399"/>
            </a:solidFill>
            <a:prstDash val="solid"/>
            <a:round/>
            <a:headEnd type="none" w="med" len="med"/>
            <a:tailEnd type="none" w="med" len="med"/>
          </a:ln>
          <a:effectLst/>
          <a:extLst/>
        </p:spPr>
        <p:txBody>
          <a:bodyPr vert="horz" wrap="square" lIns="91440" tIns="45720" rIns="9144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000000"/>
              </a:solidFill>
              <a:effectLst/>
              <a:latin typeface="Lucida Sans" pitchFamily="34" charset="0"/>
              <a:ea typeface="ＭＳ Ｐゴシック" pitchFamily="34" charset="-128"/>
              <a:cs typeface="Arial" charset="0"/>
            </a:endParaRPr>
          </a:p>
        </p:txBody>
      </p:sp>
      <p:cxnSp>
        <p:nvCxnSpPr>
          <p:cNvPr id="7" name="Straight Arrow Connector 6"/>
          <p:cNvCxnSpPr/>
          <p:nvPr/>
        </p:nvCxnSpPr>
        <p:spPr bwMode="auto">
          <a:xfrm flipV="1">
            <a:off x="7092280" y="2204864"/>
            <a:ext cx="0" cy="792088"/>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185513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ChangeArrowheads="1"/>
          </p:cNvSpPr>
          <p:nvPr/>
        </p:nvSpPr>
        <p:spPr bwMode="auto">
          <a:xfrm>
            <a:off x="755650" y="1844675"/>
            <a:ext cx="7200900" cy="278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lgn="l"/>
            <a:r>
              <a:rPr lang="en-GB" sz="6000" b="1" dirty="0">
                <a:solidFill>
                  <a:schemeClr val="hlink"/>
                </a:solidFill>
                <a:cs typeface="Arial" charset="0"/>
              </a:rPr>
              <a:t>Viewing, marking and saving </a:t>
            </a:r>
            <a:br>
              <a:rPr lang="en-GB" sz="6000" b="1" dirty="0">
                <a:solidFill>
                  <a:schemeClr val="hlink"/>
                </a:solidFill>
                <a:cs typeface="Arial" charset="0"/>
              </a:rPr>
            </a:br>
            <a:r>
              <a:rPr lang="en-GB" sz="6000" b="1" dirty="0">
                <a:solidFill>
                  <a:schemeClr val="hlink"/>
                </a:solidFill>
                <a:cs typeface="Arial" charset="0"/>
              </a:rPr>
              <a:t>references</a:t>
            </a:r>
          </a:p>
        </p:txBody>
      </p:sp>
    </p:spTree>
    <p:extLst>
      <p:ext uri="{BB962C8B-B14F-4D97-AF65-F5344CB8AC3E}">
        <p14:creationId xmlns:p14="http://schemas.microsoft.com/office/powerpoint/2010/main" val="1605141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618"/>
          <a:stretch/>
        </p:blipFill>
        <p:spPr bwMode="auto">
          <a:xfrm>
            <a:off x="0" y="3803"/>
            <a:ext cx="9144000" cy="6854197"/>
          </a:xfrm>
          <a:prstGeom prst="rect">
            <a:avLst/>
          </a:prstGeom>
          <a:solidFill>
            <a:srgbClr val="FCEECC"/>
          </a:solidFill>
          <a:ln>
            <a:noFill/>
          </a:ln>
          <a:extLst/>
        </p:spPr>
      </p:pic>
      <p:cxnSp>
        <p:nvCxnSpPr>
          <p:cNvPr id="3" name="Straight Arrow Connector 2"/>
          <p:cNvCxnSpPr/>
          <p:nvPr/>
        </p:nvCxnSpPr>
        <p:spPr bwMode="auto">
          <a:xfrm flipH="1">
            <a:off x="5868144" y="3741804"/>
            <a:ext cx="1" cy="767316"/>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1301" name="Text Box 5"/>
          <p:cNvSpPr txBox="1">
            <a:spLocks noChangeArrowheads="1"/>
          </p:cNvSpPr>
          <p:nvPr/>
        </p:nvSpPr>
        <p:spPr bwMode="auto">
          <a:xfrm>
            <a:off x="4891118" y="2541475"/>
            <a:ext cx="3203575" cy="1200329"/>
          </a:xfrm>
          <a:prstGeom prst="rect">
            <a:avLst/>
          </a:prstGeom>
          <a:solidFill>
            <a:srgbClr val="FCEECC"/>
          </a:solidFill>
          <a:ln w="28575" cap="sq">
            <a:solidFill>
              <a:srgbClr val="040708"/>
            </a:solidFill>
            <a:miter lim="800000"/>
            <a:headEnd type="none" w="sm" len="sm"/>
            <a:tailEnd type="none" w="sm" len="sm"/>
          </a:ln>
          <a:effectLst/>
          <a:extLst/>
        </p:spPr>
        <p:txBody>
          <a:bodyPr>
            <a:spAutoFit/>
          </a:bodyPr>
          <a:lstStyle/>
          <a:p>
            <a:pPr algn="l" eaLnBrk="1" hangingPunct="1"/>
            <a:r>
              <a:rPr lang="en-GB" sz="1800" b="1" dirty="0">
                <a:solidFill>
                  <a:srgbClr val="040708"/>
                </a:solidFill>
                <a:latin typeface="+mn-lt"/>
              </a:rPr>
              <a:t>Final result.</a:t>
            </a:r>
          </a:p>
          <a:p>
            <a:pPr algn="l" eaLnBrk="1" hangingPunct="1"/>
            <a:r>
              <a:rPr lang="en-GB" sz="1800" b="1" dirty="0">
                <a:solidFill>
                  <a:srgbClr val="040708"/>
                </a:solidFill>
                <a:latin typeface="+mn-lt"/>
              </a:rPr>
              <a:t>To look at the references use this link or scroll down</a:t>
            </a:r>
          </a:p>
        </p:txBody>
      </p:sp>
    </p:spTree>
    <p:extLst>
      <p:ext uri="{BB962C8B-B14F-4D97-AF65-F5344CB8AC3E}">
        <p14:creationId xmlns:p14="http://schemas.microsoft.com/office/powerpoint/2010/main" val="3398437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402"/>
          <a:stretch/>
        </p:blipFill>
        <p:spPr bwMode="auto">
          <a:xfrm>
            <a:off x="3944" y="40268"/>
            <a:ext cx="9140056" cy="6817731"/>
          </a:xfrm>
          <a:prstGeom prst="rect">
            <a:avLst/>
          </a:prstGeom>
          <a:solidFill>
            <a:srgbClr val="FCEECC"/>
          </a:solidFill>
          <a:ln>
            <a:noFill/>
          </a:ln>
          <a:extLst/>
        </p:spPr>
      </p:pic>
      <p:sp>
        <p:nvSpPr>
          <p:cNvPr id="8" name="Text Box 5"/>
          <p:cNvSpPr txBox="1">
            <a:spLocks noChangeArrowheads="1"/>
          </p:cNvSpPr>
          <p:nvPr/>
        </p:nvSpPr>
        <p:spPr bwMode="auto">
          <a:xfrm>
            <a:off x="2602855" y="3003576"/>
            <a:ext cx="4836580" cy="646331"/>
          </a:xfrm>
          <a:prstGeom prst="rect">
            <a:avLst/>
          </a:prstGeom>
          <a:solidFill>
            <a:srgbClr val="FCEECC"/>
          </a:solidFill>
          <a:ln w="28575">
            <a:solidFill>
              <a:srgbClr val="040708"/>
            </a:solidFill>
            <a:miter lim="800000"/>
            <a:headEnd/>
            <a:tailEnd/>
          </a:ln>
          <a:effectLst/>
          <a:extLst/>
        </p:spPr>
        <p:txBody>
          <a:bodyPr wrap="none">
            <a:spAutoFit/>
          </a:bodyPr>
          <a:lstStyle/>
          <a:p>
            <a:pPr algn="l" eaLnBrk="1" hangingPunct="1"/>
            <a:r>
              <a:rPr lang="en-GB" sz="1800" b="1" dirty="0" smtClean="0">
                <a:solidFill>
                  <a:srgbClr val="040708"/>
                </a:solidFill>
                <a:latin typeface="+mn-lt"/>
              </a:rPr>
              <a:t>If you just want to look at the abstract </a:t>
            </a:r>
          </a:p>
          <a:p>
            <a:pPr algn="l" eaLnBrk="1" hangingPunct="1"/>
            <a:r>
              <a:rPr lang="en-GB" sz="1800" b="1" dirty="0" smtClean="0">
                <a:solidFill>
                  <a:srgbClr val="040708"/>
                </a:solidFill>
                <a:latin typeface="+mn-lt"/>
              </a:rPr>
              <a:t>hold mouse over magnifying glass</a:t>
            </a:r>
            <a:endParaRPr lang="en-GB" sz="1800" b="1" dirty="0">
              <a:solidFill>
                <a:srgbClr val="040708"/>
              </a:solidFill>
              <a:latin typeface="+mn-lt"/>
            </a:endParaRPr>
          </a:p>
        </p:txBody>
      </p:sp>
      <p:cxnSp>
        <p:nvCxnSpPr>
          <p:cNvPr id="3" name="Straight Arrow Connector 2"/>
          <p:cNvCxnSpPr/>
          <p:nvPr/>
        </p:nvCxnSpPr>
        <p:spPr bwMode="auto">
          <a:xfrm>
            <a:off x="4067944" y="1268760"/>
            <a:ext cx="0" cy="770637"/>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p:nvPr/>
        </p:nvCxnSpPr>
        <p:spPr bwMode="auto">
          <a:xfrm flipV="1">
            <a:off x="7020272" y="2348880"/>
            <a:ext cx="0" cy="654696"/>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6421" name="Text Box 5"/>
          <p:cNvSpPr txBox="1">
            <a:spLocks noChangeArrowheads="1"/>
          </p:cNvSpPr>
          <p:nvPr/>
        </p:nvSpPr>
        <p:spPr bwMode="auto">
          <a:xfrm>
            <a:off x="2051720" y="899428"/>
            <a:ext cx="6596678" cy="369332"/>
          </a:xfrm>
          <a:prstGeom prst="rect">
            <a:avLst/>
          </a:prstGeom>
          <a:solidFill>
            <a:srgbClr val="FCEECC"/>
          </a:solidFill>
          <a:ln w="28575">
            <a:solidFill>
              <a:srgbClr val="040708"/>
            </a:solidFill>
            <a:miter lim="800000"/>
            <a:headEnd/>
            <a:tailEnd/>
          </a:ln>
          <a:effectLst/>
          <a:extLst/>
        </p:spPr>
        <p:txBody>
          <a:bodyPr wrap="none">
            <a:spAutoFit/>
          </a:bodyPr>
          <a:lstStyle/>
          <a:p>
            <a:pPr eaLnBrk="1" hangingPunct="1"/>
            <a:r>
              <a:rPr lang="en-GB" sz="1800" b="1" dirty="0">
                <a:solidFill>
                  <a:srgbClr val="040708"/>
                </a:solidFill>
                <a:latin typeface="+mn-lt"/>
              </a:rPr>
              <a:t>See full details of the reference by using this </a:t>
            </a:r>
            <a:r>
              <a:rPr lang="en-GB" sz="1800" b="1" dirty="0" smtClean="0">
                <a:solidFill>
                  <a:srgbClr val="040708"/>
                </a:solidFill>
                <a:latin typeface="+mn-lt"/>
              </a:rPr>
              <a:t>title link</a:t>
            </a:r>
            <a:endParaRPr lang="en-GB" sz="1800" b="1" dirty="0">
              <a:solidFill>
                <a:srgbClr val="040708"/>
              </a:solidFill>
              <a:latin typeface="+mn-lt"/>
            </a:endParaRPr>
          </a:p>
        </p:txBody>
      </p:sp>
    </p:spTree>
    <p:extLst>
      <p:ext uri="{BB962C8B-B14F-4D97-AF65-F5344CB8AC3E}">
        <p14:creationId xmlns:p14="http://schemas.microsoft.com/office/powerpoint/2010/main" val="12445646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89"/>
          <a:stretch/>
        </p:blipFill>
        <p:spPr bwMode="auto">
          <a:xfrm>
            <a:off x="0" y="0"/>
            <a:ext cx="9144000" cy="6858000"/>
          </a:xfrm>
          <a:prstGeom prst="rect">
            <a:avLst/>
          </a:prstGeom>
          <a:solidFill>
            <a:srgbClr val="FCEECC"/>
          </a:solidFill>
          <a:ln>
            <a:noFill/>
          </a:ln>
          <a:extLst/>
        </p:spPr>
      </p:pic>
      <p:sp>
        <p:nvSpPr>
          <p:cNvPr id="317448" name="Text Box 8"/>
          <p:cNvSpPr txBox="1">
            <a:spLocks noChangeArrowheads="1"/>
          </p:cNvSpPr>
          <p:nvPr/>
        </p:nvSpPr>
        <p:spPr bwMode="auto">
          <a:xfrm>
            <a:off x="899592" y="550421"/>
            <a:ext cx="5303590" cy="646331"/>
          </a:xfrm>
          <a:prstGeom prst="rect">
            <a:avLst/>
          </a:prstGeom>
          <a:solidFill>
            <a:srgbClr val="FCEECC"/>
          </a:solidFill>
          <a:ln w="28575">
            <a:solidFill>
              <a:srgbClr val="040708"/>
            </a:solidFill>
            <a:miter lim="800000"/>
            <a:headEnd/>
            <a:tailEnd/>
          </a:ln>
          <a:effectLst/>
          <a:extLst/>
        </p:spPr>
        <p:txBody>
          <a:bodyPr wrap="square">
            <a:spAutoFit/>
          </a:bodyPr>
          <a:lstStyle/>
          <a:p>
            <a:pPr algn="l" eaLnBrk="1" hangingPunct="1"/>
            <a:r>
              <a:rPr lang="en-GB" sz="1800" b="1" dirty="0">
                <a:solidFill>
                  <a:srgbClr val="040708"/>
                </a:solidFill>
                <a:latin typeface="+mn-lt"/>
              </a:rPr>
              <a:t>2</a:t>
            </a:r>
            <a:r>
              <a:rPr lang="en-GB" sz="1800" b="1" dirty="0" smtClean="0">
                <a:solidFill>
                  <a:srgbClr val="040708"/>
                </a:solidFill>
                <a:latin typeface="+mn-lt"/>
              </a:rPr>
              <a:t>. </a:t>
            </a:r>
            <a:r>
              <a:rPr lang="en-GB" sz="1800" b="1" dirty="0">
                <a:solidFill>
                  <a:srgbClr val="040708"/>
                </a:solidFill>
                <a:latin typeface="+mn-lt"/>
              </a:rPr>
              <a:t>Return to results link at the top of the page</a:t>
            </a:r>
          </a:p>
        </p:txBody>
      </p:sp>
      <p:cxnSp>
        <p:nvCxnSpPr>
          <p:cNvPr id="3" name="Straight Arrow Connector 2"/>
          <p:cNvCxnSpPr/>
          <p:nvPr/>
        </p:nvCxnSpPr>
        <p:spPr bwMode="auto">
          <a:xfrm>
            <a:off x="2388328" y="1196752"/>
            <a:ext cx="0" cy="504056"/>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a:off x="1994719" y="4437112"/>
            <a:ext cx="1192993" cy="0"/>
          </a:xfrm>
          <a:prstGeom prst="straightConnector1">
            <a:avLst/>
          </a:prstGeom>
          <a:solidFill>
            <a:schemeClr val="accent1"/>
          </a:solidFill>
          <a:ln w="57150" cap="flat" cmpd="sng" algn="ctr">
            <a:solidFill>
              <a:srgbClr val="FF3399"/>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453" name="Text Box 13"/>
          <p:cNvSpPr txBox="1">
            <a:spLocks noChangeArrowheads="1"/>
          </p:cNvSpPr>
          <p:nvPr/>
        </p:nvSpPr>
        <p:spPr bwMode="auto">
          <a:xfrm>
            <a:off x="467544" y="3789040"/>
            <a:ext cx="1527175" cy="1447800"/>
          </a:xfrm>
          <a:prstGeom prst="rect">
            <a:avLst/>
          </a:prstGeom>
          <a:solidFill>
            <a:srgbClr val="FCEECC"/>
          </a:solidFill>
          <a:ln w="28575" algn="ctr">
            <a:solidFill>
              <a:srgbClr val="000000"/>
            </a:solidFill>
            <a:miter lim="800000"/>
            <a:headEnd/>
            <a:tailEnd/>
          </a:ln>
          <a:effectLst/>
          <a:extLst/>
        </p:spPr>
        <p:txBody>
          <a:bodyPr bIns="0">
            <a:spAutoFit/>
          </a:bodyPr>
          <a:lstStyle/>
          <a:p>
            <a:pPr algn="l"/>
            <a:r>
              <a:rPr lang="en-GB" sz="1800" b="1" dirty="0">
                <a:latin typeface="+mn-lt"/>
                <a:cs typeface="Arial" charset="0"/>
              </a:rPr>
              <a:t>1</a:t>
            </a:r>
            <a:r>
              <a:rPr lang="en-GB" sz="1800" b="1" dirty="0" smtClean="0">
                <a:latin typeface="+mn-lt"/>
                <a:cs typeface="Arial" charset="0"/>
              </a:rPr>
              <a:t>. </a:t>
            </a:r>
            <a:r>
              <a:rPr lang="en-GB" sz="1800" b="1" dirty="0">
                <a:latin typeface="+mn-lt"/>
                <a:cs typeface="Arial" charset="0"/>
              </a:rPr>
              <a:t>Subject terms added to this reference</a:t>
            </a:r>
          </a:p>
        </p:txBody>
      </p:sp>
    </p:spTree>
    <p:extLst>
      <p:ext uri="{BB962C8B-B14F-4D97-AF65-F5344CB8AC3E}">
        <p14:creationId xmlns:p14="http://schemas.microsoft.com/office/powerpoint/2010/main" val="17905926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37"/>
          <a:stretch/>
        </p:blipFill>
        <p:spPr bwMode="auto">
          <a:xfrm>
            <a:off x="0" y="0"/>
            <a:ext cx="9144000" cy="6858000"/>
          </a:xfrm>
          <a:prstGeom prst="rect">
            <a:avLst/>
          </a:prstGeom>
          <a:solidFill>
            <a:srgbClr val="FCEECC"/>
          </a:solidFill>
          <a:ln>
            <a:noFill/>
          </a:ln>
          <a:extLst/>
        </p:spPr>
      </p:pic>
      <p:cxnSp>
        <p:nvCxnSpPr>
          <p:cNvPr id="4" name="Straight Arrow Connector 3"/>
          <p:cNvCxnSpPr/>
          <p:nvPr/>
        </p:nvCxnSpPr>
        <p:spPr bwMode="auto">
          <a:xfrm flipH="1" flipV="1">
            <a:off x="3851920" y="4133572"/>
            <a:ext cx="1944217" cy="490150"/>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H="1">
            <a:off x="3635896" y="5013176"/>
            <a:ext cx="1656184" cy="1080120"/>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5292080" y="4203399"/>
            <a:ext cx="3164649" cy="923330"/>
          </a:xfrm>
          <a:prstGeom prst="rect">
            <a:avLst/>
          </a:prstGeom>
          <a:solidFill>
            <a:srgbClr val="FCEECC"/>
          </a:solidFill>
          <a:ln w="28575">
            <a:solidFill>
              <a:schemeClr val="bg1">
                <a:lumMod val="50000"/>
              </a:schemeClr>
            </a:solidFill>
          </a:ln>
        </p:spPr>
        <p:txBody>
          <a:bodyPr wrap="none" rtlCol="0">
            <a:spAutoFit/>
          </a:bodyPr>
          <a:lstStyle/>
          <a:p>
            <a:pPr algn="l"/>
            <a:r>
              <a:rPr lang="en-GB" sz="1800" b="1" dirty="0" smtClean="0"/>
              <a:t>Either of these two links </a:t>
            </a:r>
          </a:p>
          <a:p>
            <a:pPr algn="l"/>
            <a:r>
              <a:rPr lang="en-GB" sz="1800" b="1" dirty="0" smtClean="0"/>
              <a:t>will take you to the</a:t>
            </a:r>
          </a:p>
          <a:p>
            <a:pPr algn="l"/>
            <a:r>
              <a:rPr lang="en-GB" sz="1800" b="1" dirty="0"/>
              <a:t>f</a:t>
            </a:r>
            <a:r>
              <a:rPr lang="en-GB" sz="1800" b="1" dirty="0" smtClean="0"/>
              <a:t>ull text of the article </a:t>
            </a:r>
            <a:endParaRPr lang="en-GB" sz="1800" b="1" dirty="0"/>
          </a:p>
        </p:txBody>
      </p:sp>
    </p:spTree>
    <p:extLst>
      <p:ext uri="{BB962C8B-B14F-4D97-AF65-F5344CB8AC3E}">
        <p14:creationId xmlns:p14="http://schemas.microsoft.com/office/powerpoint/2010/main" val="32976012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333"/>
          <a:stretch/>
        </p:blipFill>
        <p:spPr bwMode="auto">
          <a:xfrm>
            <a:off x="-6360" y="0"/>
            <a:ext cx="9150359" cy="6858000"/>
          </a:xfrm>
          <a:prstGeom prst="rect">
            <a:avLst/>
          </a:prstGeom>
          <a:solidFill>
            <a:srgbClr val="FCEECC"/>
          </a:solidFill>
          <a:ln>
            <a:noFill/>
          </a:ln>
          <a:extLst/>
        </p:spPr>
      </p:pic>
      <p:cxnSp>
        <p:nvCxnSpPr>
          <p:cNvPr id="8" name="Straight Arrow Connector 7"/>
          <p:cNvCxnSpPr/>
          <p:nvPr/>
        </p:nvCxnSpPr>
        <p:spPr bwMode="auto">
          <a:xfrm>
            <a:off x="2267744" y="1196752"/>
            <a:ext cx="0" cy="576064"/>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V="1">
            <a:off x="1115616" y="2852936"/>
            <a:ext cx="0" cy="817563"/>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107504" y="827420"/>
            <a:ext cx="5546711" cy="369332"/>
          </a:xfrm>
          <a:prstGeom prst="rect">
            <a:avLst/>
          </a:prstGeom>
          <a:solidFill>
            <a:srgbClr val="FCEECC"/>
          </a:solidFill>
          <a:ln w="28575">
            <a:solidFill>
              <a:srgbClr val="000000"/>
            </a:solidFill>
          </a:ln>
        </p:spPr>
        <p:txBody>
          <a:bodyPr wrap="none" rtlCol="0">
            <a:spAutoFit/>
          </a:bodyPr>
          <a:lstStyle/>
          <a:p>
            <a:r>
              <a:rPr lang="en-GB" sz="1800" b="1" dirty="0" smtClean="0"/>
              <a:t>Use these icons to print, save or email article</a:t>
            </a:r>
            <a:endParaRPr lang="en-GB" sz="1800" b="1" dirty="0"/>
          </a:p>
        </p:txBody>
      </p:sp>
      <p:sp>
        <p:nvSpPr>
          <p:cNvPr id="6" name="TextBox 5"/>
          <p:cNvSpPr txBox="1"/>
          <p:nvPr/>
        </p:nvSpPr>
        <p:spPr>
          <a:xfrm>
            <a:off x="683568" y="3413749"/>
            <a:ext cx="2980303" cy="369332"/>
          </a:xfrm>
          <a:prstGeom prst="rect">
            <a:avLst/>
          </a:prstGeom>
          <a:solidFill>
            <a:srgbClr val="FCEECC"/>
          </a:solidFill>
          <a:ln w="28575">
            <a:solidFill>
              <a:srgbClr val="000000"/>
            </a:solidFill>
          </a:ln>
        </p:spPr>
        <p:txBody>
          <a:bodyPr wrap="none" rtlCol="0">
            <a:spAutoFit/>
          </a:bodyPr>
          <a:lstStyle/>
          <a:p>
            <a:r>
              <a:rPr lang="en-GB" sz="1800" b="1" dirty="0" smtClean="0"/>
              <a:t>Details of the reference</a:t>
            </a:r>
            <a:endParaRPr lang="en-GB" sz="1800" b="1" dirty="0"/>
          </a:p>
        </p:txBody>
      </p:sp>
    </p:spTree>
    <p:extLst>
      <p:ext uri="{BB962C8B-B14F-4D97-AF65-F5344CB8AC3E}">
        <p14:creationId xmlns:p14="http://schemas.microsoft.com/office/powerpoint/2010/main" val="3340452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26450" cy="1341438"/>
          </a:xfrm>
        </p:spPr>
        <p:txBody>
          <a:bodyPr/>
          <a:lstStyle/>
          <a:p>
            <a:r>
              <a:rPr lang="en-GB" sz="2600" dirty="0" smtClean="0"/>
              <a:t>If we don’t have access to a reference which is really important then use our Inter-Library </a:t>
            </a:r>
            <a:r>
              <a:rPr lang="en-GB" sz="2600" dirty="0"/>
              <a:t>L</a:t>
            </a:r>
            <a:r>
              <a:rPr lang="en-GB" sz="2600" dirty="0" smtClean="0"/>
              <a:t>oans service:</a:t>
            </a:r>
            <a:endParaRPr lang="en-GB" sz="2600" dirty="0"/>
          </a:p>
        </p:txBody>
      </p:sp>
      <p:sp>
        <p:nvSpPr>
          <p:cNvPr id="3" name="Content Placeholder 2"/>
          <p:cNvSpPr>
            <a:spLocks noGrp="1"/>
          </p:cNvSpPr>
          <p:nvPr>
            <p:ph idx="1"/>
          </p:nvPr>
        </p:nvSpPr>
        <p:spPr>
          <a:xfrm>
            <a:off x="395536" y="1988840"/>
            <a:ext cx="8426450" cy="4502150"/>
          </a:xfrm>
        </p:spPr>
        <p:txBody>
          <a:bodyPr/>
          <a:lstStyle/>
          <a:p>
            <a:r>
              <a:rPr lang="en-GB" sz="2400" b="0" dirty="0" smtClean="0"/>
              <a:t>Login to </a:t>
            </a:r>
            <a:r>
              <a:rPr lang="en-GB" sz="2400" b="0" dirty="0" err="1" smtClean="0"/>
              <a:t>WebCat</a:t>
            </a:r>
            <a:endParaRPr lang="en-GB" sz="2400" b="0" dirty="0" smtClean="0"/>
          </a:p>
          <a:p>
            <a:r>
              <a:rPr lang="en-GB" sz="2400" b="0" dirty="0" smtClean="0"/>
              <a:t>Go to: </a:t>
            </a:r>
          </a:p>
          <a:p>
            <a:pPr lvl="1">
              <a:buFont typeface="Wingdings" pitchFamily="2" charset="2"/>
              <a:buChar char="Ø"/>
            </a:pPr>
            <a:r>
              <a:rPr lang="en-GB" sz="2400" b="0" dirty="0"/>
              <a:t>R</a:t>
            </a:r>
            <a:r>
              <a:rPr lang="en-GB" sz="2400" b="0" dirty="0" smtClean="0"/>
              <a:t>equests: inter-library loans and stack</a:t>
            </a:r>
          </a:p>
          <a:p>
            <a:pPr lvl="1">
              <a:buFont typeface="Wingdings" pitchFamily="2" charset="2"/>
              <a:buChar char="Ø"/>
            </a:pPr>
            <a:r>
              <a:rPr lang="en-GB" sz="2400" b="0" dirty="0" smtClean="0"/>
              <a:t>Inter-library loan requests</a:t>
            </a:r>
          </a:p>
          <a:p>
            <a:pPr lvl="1">
              <a:buFont typeface="Wingdings" pitchFamily="2" charset="2"/>
              <a:buChar char="Ø"/>
            </a:pPr>
            <a:r>
              <a:rPr lang="en-GB" sz="2400" b="0" dirty="0"/>
              <a:t>Choose the relevant form for the item you are </a:t>
            </a:r>
            <a:r>
              <a:rPr lang="en-GB" sz="2400" b="0" dirty="0" smtClean="0"/>
              <a:t>requesting, complete the form then submit</a:t>
            </a:r>
            <a:endParaRPr lang="en-GB" sz="2400" b="0" dirty="0"/>
          </a:p>
          <a:p>
            <a:r>
              <a:rPr lang="en-GB" sz="2600" b="0" dirty="0" smtClean="0"/>
              <a:t>Please check to see the number of inter-library loan requests your are entitled to at </a:t>
            </a:r>
            <a:r>
              <a:rPr lang="en-GB" sz="2600" b="0" dirty="0" smtClean="0">
                <a:hlinkClick r:id="rId3"/>
              </a:rPr>
              <a:t>www.southampton.ac.uk/library/services/ill.html</a:t>
            </a:r>
            <a:r>
              <a:rPr lang="en-GB" sz="2600" b="0" dirty="0" smtClean="0"/>
              <a:t> </a:t>
            </a:r>
            <a:endParaRPr lang="en-GB" b="0" dirty="0" smtClean="0"/>
          </a:p>
          <a:p>
            <a:pPr marL="0" indent="0">
              <a:buNone/>
            </a:pPr>
            <a:r>
              <a:rPr lang="en-GB" b="0" dirty="0" smtClean="0"/>
              <a:t> </a:t>
            </a:r>
          </a:p>
          <a:p>
            <a:endParaRPr lang="en-GB" dirty="0"/>
          </a:p>
        </p:txBody>
      </p:sp>
    </p:spTree>
    <p:extLst>
      <p:ext uri="{BB962C8B-B14F-4D97-AF65-F5344CB8AC3E}">
        <p14:creationId xmlns:p14="http://schemas.microsoft.com/office/powerpoint/2010/main" val="19767219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755576" y="3333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buClr>
                <a:schemeClr val="tx1"/>
              </a:buClr>
              <a:buSzPct val="150000"/>
            </a:pPr>
            <a:r>
              <a:rPr lang="en-GB" sz="3600" b="1" dirty="0">
                <a:solidFill>
                  <a:schemeClr val="hlink"/>
                </a:solidFill>
              </a:rPr>
              <a:t>Copying and Copyright</a:t>
            </a:r>
          </a:p>
        </p:txBody>
      </p:sp>
      <p:sp>
        <p:nvSpPr>
          <p:cNvPr id="227331" name="Rectangle 3"/>
          <p:cNvSpPr>
            <a:spLocks noChangeArrowheads="1"/>
          </p:cNvSpPr>
          <p:nvPr/>
        </p:nvSpPr>
        <p:spPr bwMode="auto">
          <a:xfrm>
            <a:off x="684213" y="1484313"/>
            <a:ext cx="8229600"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1463" indent="-271463" algn="l" eaLnBrk="1" hangingPunct="1">
              <a:lnSpc>
                <a:spcPct val="80000"/>
              </a:lnSpc>
              <a:spcBef>
                <a:spcPct val="70000"/>
              </a:spcBef>
              <a:buClr>
                <a:schemeClr val="tx1"/>
              </a:buClr>
              <a:buSzPct val="150000"/>
              <a:buFontTx/>
              <a:buChar char="•"/>
            </a:pPr>
            <a:endParaRPr lang="en-GB" sz="1100" dirty="0">
              <a:solidFill>
                <a:schemeClr val="tx1"/>
              </a:solidFill>
            </a:endParaRPr>
          </a:p>
          <a:p>
            <a:pPr marL="342900" indent="-342900" algn="l" eaLnBrk="1" hangingPunct="1">
              <a:lnSpc>
                <a:spcPct val="80000"/>
              </a:lnSpc>
              <a:spcBef>
                <a:spcPct val="70000"/>
              </a:spcBef>
              <a:buClr>
                <a:schemeClr val="tx1"/>
              </a:buClr>
              <a:buSzPct val="100000"/>
              <a:buFont typeface="Wingdings" pitchFamily="2" charset="2"/>
              <a:buChar char="§"/>
            </a:pPr>
            <a:r>
              <a:rPr lang="en-GB" sz="2200" dirty="0">
                <a:solidFill>
                  <a:schemeClr val="tx1"/>
                </a:solidFill>
              </a:rPr>
              <a:t>You should assume that everything is subject to copyright law, unless this is clearly stated otherwise</a:t>
            </a:r>
          </a:p>
          <a:p>
            <a:pPr marL="342900" indent="-342900" algn="l" eaLnBrk="1" hangingPunct="1">
              <a:lnSpc>
                <a:spcPct val="80000"/>
              </a:lnSpc>
              <a:spcBef>
                <a:spcPct val="70000"/>
              </a:spcBef>
              <a:buClr>
                <a:schemeClr val="tx1"/>
              </a:buClr>
              <a:buSzPct val="100000"/>
              <a:buFont typeface="Wingdings" pitchFamily="2" charset="2"/>
              <a:buChar char="§"/>
            </a:pPr>
            <a:endParaRPr lang="en-GB" sz="2200" dirty="0">
              <a:solidFill>
                <a:schemeClr val="tx1"/>
              </a:solidFill>
            </a:endParaRPr>
          </a:p>
          <a:p>
            <a:pPr marL="342900" indent="-342900" algn="l" eaLnBrk="1" hangingPunct="1">
              <a:lnSpc>
                <a:spcPct val="80000"/>
              </a:lnSpc>
              <a:spcBef>
                <a:spcPct val="70000"/>
              </a:spcBef>
              <a:buClr>
                <a:schemeClr val="tx1"/>
              </a:buClr>
              <a:buSzPct val="100000"/>
              <a:buFont typeface="Wingdings" pitchFamily="2" charset="2"/>
              <a:buChar char="§"/>
            </a:pPr>
            <a:r>
              <a:rPr lang="en-GB" sz="2200" b="1" dirty="0">
                <a:solidFill>
                  <a:schemeClr val="tx1"/>
                </a:solidFill>
              </a:rPr>
              <a:t>You should save, print or email only one copy of an article from an issue of a magazine or journal.</a:t>
            </a:r>
            <a:r>
              <a:rPr lang="en-GB" sz="2200" dirty="0">
                <a:solidFill>
                  <a:schemeClr val="tx1"/>
                </a:solidFill>
              </a:rPr>
              <a:t>   In the case of  a book, pamphlet or report, you should make single copies of not more than one chapter, or extracts amounting to no more than 5% of the entire </a:t>
            </a:r>
            <a:r>
              <a:rPr lang="en-GB" sz="2200" dirty="0" smtClean="0">
                <a:solidFill>
                  <a:schemeClr val="tx1"/>
                </a:solidFill>
              </a:rPr>
              <a:t>work</a:t>
            </a:r>
          </a:p>
          <a:p>
            <a:pPr algn="l" eaLnBrk="1" hangingPunct="1">
              <a:lnSpc>
                <a:spcPct val="80000"/>
              </a:lnSpc>
              <a:spcBef>
                <a:spcPct val="70000"/>
              </a:spcBef>
              <a:buClr>
                <a:schemeClr val="tx1"/>
              </a:buClr>
              <a:buSzPct val="100000"/>
            </a:pPr>
            <a:endParaRPr lang="en-GB" sz="2200" dirty="0">
              <a:solidFill>
                <a:schemeClr val="tx1"/>
              </a:solidFill>
            </a:endParaRPr>
          </a:p>
          <a:p>
            <a:pPr marL="342900" indent="-342900" algn="l" eaLnBrk="1" hangingPunct="1">
              <a:lnSpc>
                <a:spcPct val="80000"/>
              </a:lnSpc>
              <a:spcBef>
                <a:spcPct val="70000"/>
              </a:spcBef>
              <a:buClr>
                <a:schemeClr val="tx1"/>
              </a:buClr>
              <a:buSzPct val="100000"/>
              <a:buFont typeface="Wingdings" pitchFamily="2" charset="2"/>
              <a:buChar char="§"/>
            </a:pPr>
            <a:r>
              <a:rPr lang="en-GB" sz="2000" dirty="0">
                <a:solidFill>
                  <a:schemeClr val="tx1"/>
                </a:solidFill>
              </a:rPr>
              <a:t> </a:t>
            </a:r>
            <a:r>
              <a:rPr lang="en-GB" sz="2200" dirty="0">
                <a:solidFill>
                  <a:schemeClr val="tx1"/>
                </a:solidFill>
              </a:rPr>
              <a:t>For more information see:</a:t>
            </a:r>
          </a:p>
          <a:p>
            <a:pPr marL="809625" lvl="1" indent="-358775" algn="l" eaLnBrk="1" hangingPunct="1">
              <a:lnSpc>
                <a:spcPct val="80000"/>
              </a:lnSpc>
              <a:spcBef>
                <a:spcPct val="30000"/>
              </a:spcBef>
              <a:buClr>
                <a:schemeClr val="tx1"/>
              </a:buClr>
              <a:buSzPct val="100000"/>
              <a:buFont typeface="Wingdings" pitchFamily="2" charset="2"/>
              <a:buChar char="§"/>
            </a:pPr>
            <a:r>
              <a:rPr lang="en-GB" sz="2100" dirty="0">
                <a:solidFill>
                  <a:schemeClr val="tx1"/>
                </a:solidFill>
              </a:rPr>
              <a:t> www.soton.ac.uk/library/about/regulations/                                                                                                                  </a:t>
            </a:r>
            <a:r>
              <a:rPr lang="en-GB" sz="2100" dirty="0" err="1">
                <a:solidFill>
                  <a:schemeClr val="tx1"/>
                </a:solidFill>
              </a:rPr>
              <a:t>copyrightphotocopying</a:t>
            </a:r>
            <a:r>
              <a:rPr lang="en-GB" sz="2100" dirty="0">
                <a:solidFill>
                  <a:schemeClr val="tx1"/>
                </a:solidFill>
              </a:rPr>
              <a:t>. html</a:t>
            </a:r>
          </a:p>
          <a:p>
            <a:pPr eaLnBrk="1" hangingPunct="1">
              <a:lnSpc>
                <a:spcPct val="80000"/>
              </a:lnSpc>
              <a:spcBef>
                <a:spcPct val="70000"/>
              </a:spcBef>
              <a:buClr>
                <a:schemeClr val="tx1"/>
              </a:buClr>
              <a:buSzPct val="100000"/>
            </a:pPr>
            <a:r>
              <a:rPr lang="en-GB" sz="2000" dirty="0">
                <a:solidFill>
                  <a:schemeClr val="tx1"/>
                </a:solidFill>
              </a:rPr>
              <a:t>  </a:t>
            </a:r>
          </a:p>
        </p:txBody>
      </p:sp>
    </p:spTree>
    <p:extLst>
      <p:ext uri="{BB962C8B-B14F-4D97-AF65-F5344CB8AC3E}">
        <p14:creationId xmlns:p14="http://schemas.microsoft.com/office/powerpoint/2010/main" val="37754118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20888"/>
            <a:ext cx="8426450" cy="1341438"/>
          </a:xfrm>
        </p:spPr>
        <p:txBody>
          <a:bodyPr/>
          <a:lstStyle/>
          <a:p>
            <a:r>
              <a:rPr lang="en-GB" sz="4800" dirty="0" smtClean="0"/>
              <a:t>Saving the details of the references and your search history</a:t>
            </a:r>
            <a:endParaRPr lang="en-GB" sz="4800" dirty="0"/>
          </a:p>
        </p:txBody>
      </p:sp>
    </p:spTree>
    <p:extLst>
      <p:ext uri="{BB962C8B-B14F-4D97-AF65-F5344CB8AC3E}">
        <p14:creationId xmlns:p14="http://schemas.microsoft.com/office/powerpoint/2010/main" val="151330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323528" y="404664"/>
            <a:ext cx="8426450" cy="1368152"/>
          </a:xfrm>
        </p:spPr>
        <p:txBody>
          <a:bodyPr/>
          <a:lstStyle/>
          <a:p>
            <a:r>
              <a:rPr lang="en-GB" sz="3200" dirty="0"/>
              <a:t>Why use </a:t>
            </a:r>
            <a:r>
              <a:rPr lang="en-GB" sz="3200" dirty="0" smtClean="0"/>
              <a:t>Subject Heading rather </a:t>
            </a:r>
            <a:r>
              <a:rPr lang="en-GB" sz="3200" dirty="0"/>
              <a:t>than </a:t>
            </a:r>
            <a:r>
              <a:rPr lang="en-GB" sz="3200" dirty="0" smtClean="0"/>
              <a:t>Keyword searching? - </a:t>
            </a:r>
            <a:r>
              <a:rPr lang="en-GB" sz="3200" dirty="0"/>
              <a:t>3</a:t>
            </a:r>
            <a:r>
              <a:rPr lang="en-GB" sz="3200" dirty="0" smtClean="0">
                <a:solidFill>
                  <a:schemeClr val="tx1"/>
                </a:solidFill>
              </a:rPr>
              <a:t/>
            </a:r>
            <a:br>
              <a:rPr lang="en-GB" sz="3200" dirty="0" smtClean="0">
                <a:solidFill>
                  <a:schemeClr val="tx1"/>
                </a:solidFill>
              </a:rPr>
            </a:br>
            <a:endParaRPr lang="en-GB" sz="2600" dirty="0">
              <a:solidFill>
                <a:schemeClr val="tx1"/>
              </a:solidFill>
            </a:endParaRPr>
          </a:p>
        </p:txBody>
      </p:sp>
      <p:sp>
        <p:nvSpPr>
          <p:cNvPr id="281603" name="Rectangle 3"/>
          <p:cNvSpPr>
            <a:spLocks noGrp="1" noChangeArrowheads="1"/>
          </p:cNvSpPr>
          <p:nvPr>
            <p:ph idx="1"/>
          </p:nvPr>
        </p:nvSpPr>
        <p:spPr>
          <a:xfrm>
            <a:off x="323528" y="1916832"/>
            <a:ext cx="8426450" cy="4502150"/>
          </a:xfrm>
        </p:spPr>
        <p:txBody>
          <a:bodyPr/>
          <a:lstStyle/>
          <a:p>
            <a:pPr marL="285750" indent="-285750">
              <a:lnSpc>
                <a:spcPct val="105000"/>
              </a:lnSpc>
              <a:buClr>
                <a:schemeClr val="tx1"/>
              </a:buClr>
              <a:buSzPct val="150000"/>
              <a:buFontTx/>
              <a:buNone/>
            </a:pPr>
            <a:r>
              <a:rPr lang="en-US" sz="2400" b="0" dirty="0"/>
              <a:t>You tend to retrieve articles that are more relevant:</a:t>
            </a:r>
          </a:p>
          <a:p>
            <a:pPr marL="285750" indent="-285750">
              <a:lnSpc>
                <a:spcPct val="105000"/>
              </a:lnSpc>
              <a:buClr>
                <a:schemeClr val="tx1"/>
              </a:buClr>
              <a:buSzPct val="150000"/>
              <a:buFontTx/>
              <a:buNone/>
            </a:pPr>
            <a:endParaRPr lang="en-GB" sz="1200" b="0" dirty="0"/>
          </a:p>
          <a:p>
            <a:pPr marL="0" lvl="1" indent="0">
              <a:lnSpc>
                <a:spcPct val="105000"/>
              </a:lnSpc>
              <a:buClr>
                <a:schemeClr val="tx1"/>
              </a:buClr>
              <a:buSzPct val="150000"/>
              <a:buNone/>
            </a:pPr>
            <a:r>
              <a:rPr lang="en-US" sz="2400" b="0" dirty="0"/>
              <a:t>Searching using the subject heading stroke will retrieve articles that are about the medical condition </a:t>
            </a:r>
            <a:r>
              <a:rPr lang="en-US" sz="2400" b="0" dirty="0" smtClean="0"/>
              <a:t>stroke whereas free text searching </a:t>
            </a:r>
            <a:r>
              <a:rPr lang="en-US" sz="2400" b="0" dirty="0"/>
              <a:t>will retrieve any article which has the word in the title or abstract, whether that is relevant to the subject of the article or not. </a:t>
            </a:r>
            <a:r>
              <a:rPr lang="en-GB" sz="2400" b="0" dirty="0"/>
              <a:t>They could also include references to articles about pet therapy (people who stroke animals are more relaxed) and references about </a:t>
            </a:r>
            <a:r>
              <a:rPr lang="en-GB" sz="2400" b="0" dirty="0" smtClean="0"/>
              <a:t>swimming or heat stroke.</a:t>
            </a:r>
            <a:endParaRPr lang="en-US" sz="2400" b="0" dirty="0"/>
          </a:p>
        </p:txBody>
      </p:sp>
    </p:spTree>
    <p:extLst>
      <p:ext uri="{BB962C8B-B14F-4D97-AF65-F5344CB8AC3E}">
        <p14:creationId xmlns:p14="http://schemas.microsoft.com/office/powerpoint/2010/main" val="37335067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89"/>
          <a:stretch/>
        </p:blipFill>
        <p:spPr bwMode="auto">
          <a:xfrm>
            <a:off x="-3092" y="0"/>
            <a:ext cx="9164978" cy="6858000"/>
          </a:xfrm>
          <a:prstGeom prst="rect">
            <a:avLst/>
          </a:prstGeom>
          <a:solidFill>
            <a:srgbClr val="FCEECC"/>
          </a:solidFill>
          <a:ln>
            <a:noFill/>
          </a:ln>
          <a:extLst/>
        </p:spPr>
      </p:pic>
      <p:sp>
        <p:nvSpPr>
          <p:cNvPr id="318471" name="Text Box 7"/>
          <p:cNvSpPr txBox="1">
            <a:spLocks noChangeArrowheads="1"/>
          </p:cNvSpPr>
          <p:nvPr/>
        </p:nvSpPr>
        <p:spPr bwMode="auto">
          <a:xfrm>
            <a:off x="5292080" y="3505434"/>
            <a:ext cx="3455615" cy="1200329"/>
          </a:xfrm>
          <a:prstGeom prst="rect">
            <a:avLst/>
          </a:prstGeom>
          <a:solidFill>
            <a:srgbClr val="FCEECC"/>
          </a:solidFill>
          <a:ln w="28575">
            <a:solidFill>
              <a:srgbClr val="040708"/>
            </a:solidFill>
            <a:miter lim="800000"/>
            <a:headEnd/>
            <a:tailEnd/>
          </a:ln>
          <a:effectLst/>
          <a:extLst/>
        </p:spPr>
        <p:txBody>
          <a:bodyPr wrap="square">
            <a:spAutoFit/>
          </a:bodyPr>
          <a:lstStyle>
            <a:lvl1pPr>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l" eaLnBrk="1" hangingPunct="1">
              <a:buFontTx/>
              <a:buAutoNum type="arabicPeriod" startAt="2"/>
            </a:pPr>
            <a:r>
              <a:rPr lang="en-GB" sz="1800" b="1" dirty="0">
                <a:solidFill>
                  <a:srgbClr val="040708"/>
                </a:solidFill>
              </a:rPr>
              <a:t> Then go to the  </a:t>
            </a:r>
            <a:r>
              <a:rPr lang="en-GB" sz="1800" b="1" dirty="0" smtClean="0">
                <a:solidFill>
                  <a:srgbClr val="040708"/>
                </a:solidFill>
              </a:rPr>
              <a:t>folder view </a:t>
            </a:r>
            <a:endParaRPr lang="en-GB" sz="1800" b="1" dirty="0">
              <a:solidFill>
                <a:srgbClr val="040708"/>
              </a:solidFill>
            </a:endParaRPr>
          </a:p>
          <a:p>
            <a:pPr algn="l" eaLnBrk="1" hangingPunct="1"/>
            <a:r>
              <a:rPr lang="en-GB" sz="1800" b="1" dirty="0">
                <a:solidFill>
                  <a:srgbClr val="040708"/>
                </a:solidFill>
              </a:rPr>
              <a:t>at the top of the </a:t>
            </a:r>
            <a:r>
              <a:rPr lang="en-GB" sz="1800" b="1" dirty="0" smtClean="0">
                <a:solidFill>
                  <a:srgbClr val="040708"/>
                </a:solidFill>
              </a:rPr>
              <a:t>page, if the folder view is not showing use the &lt;&lt; link to open it up</a:t>
            </a:r>
            <a:endParaRPr lang="en-GB" sz="1800" b="1" dirty="0">
              <a:solidFill>
                <a:srgbClr val="040708"/>
              </a:solidFill>
            </a:endParaRPr>
          </a:p>
        </p:txBody>
      </p:sp>
      <p:cxnSp>
        <p:nvCxnSpPr>
          <p:cNvPr id="3" name="Straight Arrow Connector 2"/>
          <p:cNvCxnSpPr/>
          <p:nvPr/>
        </p:nvCxnSpPr>
        <p:spPr bwMode="auto">
          <a:xfrm flipV="1">
            <a:off x="8096312" y="2821197"/>
            <a:ext cx="0" cy="684237"/>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p:nvPr/>
        </p:nvCxnSpPr>
        <p:spPr bwMode="auto">
          <a:xfrm flipV="1">
            <a:off x="2785720" y="3861048"/>
            <a:ext cx="836255" cy="432048"/>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a:off x="2223577" y="5229200"/>
            <a:ext cx="1052279" cy="792088"/>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8467" name="Text Box 3"/>
          <p:cNvSpPr txBox="1">
            <a:spLocks noChangeArrowheads="1"/>
          </p:cNvSpPr>
          <p:nvPr/>
        </p:nvSpPr>
        <p:spPr bwMode="auto">
          <a:xfrm>
            <a:off x="39711" y="4077072"/>
            <a:ext cx="3005951" cy="1477328"/>
          </a:xfrm>
          <a:prstGeom prst="rect">
            <a:avLst/>
          </a:prstGeom>
          <a:solidFill>
            <a:srgbClr val="FCEECC"/>
          </a:solidFill>
          <a:ln w="28575">
            <a:solidFill>
              <a:srgbClr val="040708"/>
            </a:solidFill>
            <a:miter lim="800000"/>
            <a:headEnd/>
            <a:tailEnd/>
          </a:ln>
          <a:effectLst/>
          <a:extLst/>
        </p:spPr>
        <p:txBody>
          <a:bodyPr wrap="non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0" indent="0" algn="l" eaLnBrk="1" hangingPunct="1"/>
            <a:r>
              <a:rPr lang="en-GB" sz="1800" b="1" dirty="0" smtClean="0">
                <a:solidFill>
                  <a:srgbClr val="040708"/>
                </a:solidFill>
              </a:rPr>
              <a:t>1. Add </a:t>
            </a:r>
            <a:r>
              <a:rPr lang="en-GB" sz="1800" b="1" dirty="0">
                <a:solidFill>
                  <a:srgbClr val="040708"/>
                </a:solidFill>
              </a:rPr>
              <a:t>to folder </a:t>
            </a:r>
            <a:r>
              <a:rPr lang="en-GB" sz="1800" b="1" dirty="0" smtClean="0">
                <a:solidFill>
                  <a:srgbClr val="040708"/>
                </a:solidFill>
              </a:rPr>
              <a:t>those </a:t>
            </a:r>
          </a:p>
          <a:p>
            <a:pPr marL="0" indent="0" algn="l" eaLnBrk="1" hangingPunct="1"/>
            <a:r>
              <a:rPr lang="en-GB" sz="1800" b="1" dirty="0" smtClean="0">
                <a:solidFill>
                  <a:srgbClr val="040708"/>
                </a:solidFill>
              </a:rPr>
              <a:t>references you </a:t>
            </a:r>
            <a:r>
              <a:rPr lang="en-GB" sz="1800" b="1" dirty="0">
                <a:solidFill>
                  <a:srgbClr val="040708"/>
                </a:solidFill>
              </a:rPr>
              <a:t>want </a:t>
            </a:r>
            <a:endParaRPr lang="en-GB" sz="1800" b="1" dirty="0" smtClean="0">
              <a:solidFill>
                <a:srgbClr val="040708"/>
              </a:solidFill>
            </a:endParaRPr>
          </a:p>
          <a:p>
            <a:pPr marL="0" indent="0" algn="l" eaLnBrk="1" hangingPunct="1"/>
            <a:r>
              <a:rPr lang="en-GB" sz="1800" b="1" dirty="0" smtClean="0">
                <a:solidFill>
                  <a:srgbClr val="040708"/>
                </a:solidFill>
              </a:rPr>
              <a:t>to save, page </a:t>
            </a:r>
            <a:r>
              <a:rPr lang="en-GB" sz="1800" b="1" dirty="0">
                <a:solidFill>
                  <a:srgbClr val="040708"/>
                </a:solidFill>
              </a:rPr>
              <a:t>by page</a:t>
            </a:r>
            <a:r>
              <a:rPr lang="en-GB" sz="1800" b="1" dirty="0" smtClean="0">
                <a:solidFill>
                  <a:srgbClr val="040708"/>
                </a:solidFill>
              </a:rPr>
              <a:t>….. </a:t>
            </a:r>
          </a:p>
          <a:p>
            <a:pPr algn="l" eaLnBrk="1" hangingPunct="1"/>
            <a:r>
              <a:rPr lang="en-GB" sz="1800" b="1" dirty="0" smtClean="0">
                <a:solidFill>
                  <a:srgbClr val="040708"/>
                </a:solidFill>
              </a:rPr>
              <a:t>(it then changes to </a:t>
            </a:r>
          </a:p>
          <a:p>
            <a:pPr algn="l" eaLnBrk="1" hangingPunct="1"/>
            <a:r>
              <a:rPr lang="en-GB" sz="1800" b="1" dirty="0" smtClean="0">
                <a:solidFill>
                  <a:srgbClr val="040708"/>
                </a:solidFill>
              </a:rPr>
              <a:t>‘remove from folder)</a:t>
            </a:r>
            <a:endParaRPr lang="en-GB" sz="1800" b="1" dirty="0">
              <a:solidFill>
                <a:srgbClr val="040708"/>
              </a:solidFill>
            </a:endParaRPr>
          </a:p>
        </p:txBody>
      </p:sp>
      <p:sp>
        <p:nvSpPr>
          <p:cNvPr id="2" name="Rectangle 1"/>
          <p:cNvSpPr/>
          <p:nvPr/>
        </p:nvSpPr>
        <p:spPr bwMode="auto">
          <a:xfrm>
            <a:off x="7308304" y="1556792"/>
            <a:ext cx="360040" cy="360040"/>
          </a:xfrm>
          <a:prstGeom prst="rect">
            <a:avLst/>
          </a:prstGeom>
          <a:noFill/>
          <a:ln w="38100" cap="flat" cmpd="sng" algn="ctr">
            <a:solidFill>
              <a:srgbClr val="FF3399"/>
            </a:solidFill>
            <a:prstDash val="solid"/>
            <a:round/>
            <a:headEnd type="none" w="med" len="med"/>
            <a:tailEnd type="none" w="med" len="med"/>
          </a:ln>
          <a:effectLst/>
          <a:extLst/>
        </p:spPr>
        <p:txBody>
          <a:bodyPr vert="horz" wrap="square" lIns="91440" tIns="4572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000000"/>
              </a:solidFill>
              <a:effectLst/>
              <a:latin typeface="Lucida Sans" pitchFamily="34" charset="0"/>
              <a:ea typeface="ＭＳ Ｐゴシック" pitchFamily="16" charset="-128"/>
              <a:cs typeface="Arial" charset="0"/>
            </a:endParaRPr>
          </a:p>
        </p:txBody>
      </p:sp>
    </p:spTree>
    <p:extLst>
      <p:ext uri="{BB962C8B-B14F-4D97-AF65-F5344CB8AC3E}">
        <p14:creationId xmlns:p14="http://schemas.microsoft.com/office/powerpoint/2010/main" val="1801129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333"/>
          <a:stretch/>
        </p:blipFill>
        <p:spPr bwMode="auto">
          <a:xfrm>
            <a:off x="0" y="33547"/>
            <a:ext cx="9144000" cy="6824453"/>
          </a:xfrm>
          <a:prstGeom prst="rect">
            <a:avLst/>
          </a:prstGeom>
          <a:solidFill>
            <a:srgbClr val="FCEECC"/>
          </a:solidFill>
          <a:ln>
            <a:noFill/>
          </a:ln>
          <a:extLst/>
        </p:spPr>
      </p:pic>
      <p:sp>
        <p:nvSpPr>
          <p:cNvPr id="326664" name="Text Box 8"/>
          <p:cNvSpPr txBox="1">
            <a:spLocks noChangeArrowheads="1"/>
          </p:cNvSpPr>
          <p:nvPr/>
        </p:nvSpPr>
        <p:spPr bwMode="auto">
          <a:xfrm>
            <a:off x="4860032" y="620688"/>
            <a:ext cx="4124847" cy="323165"/>
          </a:xfrm>
          <a:prstGeom prst="rect">
            <a:avLst/>
          </a:prstGeom>
          <a:solidFill>
            <a:srgbClr val="FCEECC"/>
          </a:solidFill>
          <a:ln w="28575" algn="ctr">
            <a:solidFill>
              <a:srgbClr val="000000"/>
            </a:solidFill>
            <a:miter lim="800000"/>
            <a:headEnd/>
            <a:tailEnd/>
          </a:ln>
          <a:effectLst/>
          <a:extLst/>
        </p:spPr>
        <p:txBody>
          <a:bodyPr wrap="none" bIns="0">
            <a:spAutoFit/>
          </a:bodyPr>
          <a:lstStyle/>
          <a:p>
            <a:pPr algn="ctr"/>
            <a:r>
              <a:rPr lang="en-GB" sz="1800" b="1" dirty="0">
                <a:latin typeface="+mn-lt"/>
                <a:cs typeface="Arial" charset="0"/>
              </a:rPr>
              <a:t>2. Choose your method of output</a:t>
            </a:r>
          </a:p>
        </p:txBody>
      </p:sp>
      <p:cxnSp>
        <p:nvCxnSpPr>
          <p:cNvPr id="3" name="Straight Arrow Connector 2"/>
          <p:cNvCxnSpPr/>
          <p:nvPr/>
        </p:nvCxnSpPr>
        <p:spPr bwMode="auto">
          <a:xfrm>
            <a:off x="2267744" y="1455881"/>
            <a:ext cx="0" cy="794276"/>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p:cNvCxnSpPr/>
          <p:nvPr/>
        </p:nvCxnSpPr>
        <p:spPr bwMode="auto">
          <a:xfrm>
            <a:off x="8028384" y="943853"/>
            <a:ext cx="0" cy="797158"/>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6659" name="Text Box 3"/>
          <p:cNvSpPr txBox="1">
            <a:spLocks noChangeArrowheads="1"/>
          </p:cNvSpPr>
          <p:nvPr/>
        </p:nvSpPr>
        <p:spPr bwMode="auto">
          <a:xfrm>
            <a:off x="1513371" y="620688"/>
            <a:ext cx="1508746" cy="923330"/>
          </a:xfrm>
          <a:prstGeom prst="rect">
            <a:avLst/>
          </a:prstGeom>
          <a:solidFill>
            <a:srgbClr val="FCEECC"/>
          </a:solidFill>
          <a:ln w="28575" cap="sq">
            <a:solidFill>
              <a:srgbClr val="040708"/>
            </a:solidFill>
            <a:miter lim="800000"/>
            <a:headEnd type="none" w="sm" len="sm"/>
            <a:tailEnd type="none" w="sm" len="sm"/>
          </a:ln>
          <a:effectLst/>
          <a:extLst/>
        </p:spPr>
        <p:txBody>
          <a:bodyPr wrap="none">
            <a:spAutoFit/>
          </a:bodyPr>
          <a:lstStyle/>
          <a:p>
            <a:pPr algn="l" eaLnBrk="1" hangingPunct="1"/>
            <a:r>
              <a:rPr lang="en-GB" sz="1800" b="1" dirty="0">
                <a:solidFill>
                  <a:srgbClr val="040708"/>
                </a:solidFill>
                <a:latin typeface="+mn-lt"/>
              </a:rPr>
              <a:t>1. Select </a:t>
            </a:r>
          </a:p>
          <a:p>
            <a:pPr algn="l" eaLnBrk="1" hangingPunct="1"/>
            <a:r>
              <a:rPr lang="en-GB" sz="1800" b="1" dirty="0">
                <a:solidFill>
                  <a:srgbClr val="040708"/>
                </a:solidFill>
                <a:latin typeface="+mn-lt"/>
              </a:rPr>
              <a:t>references </a:t>
            </a:r>
          </a:p>
          <a:p>
            <a:pPr algn="l" eaLnBrk="1" hangingPunct="1"/>
            <a:r>
              <a:rPr lang="en-GB" sz="1800" b="1" dirty="0">
                <a:solidFill>
                  <a:srgbClr val="040708"/>
                </a:solidFill>
                <a:latin typeface="+mn-lt"/>
              </a:rPr>
              <a:t>(again)</a:t>
            </a:r>
          </a:p>
        </p:txBody>
      </p:sp>
    </p:spTree>
    <p:extLst>
      <p:ext uri="{BB962C8B-B14F-4D97-AF65-F5344CB8AC3E}">
        <p14:creationId xmlns:p14="http://schemas.microsoft.com/office/powerpoint/2010/main" val="1376352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solidFill>
            <a:srgbClr val="FCEECC"/>
          </a:solidFill>
        </p:spPr>
        <p:txBody>
          <a:bodyPr/>
          <a:lstStyle/>
          <a:p>
            <a:fld id="{F3F53B52-E30C-434B-B157-211AD76EAC00}" type="slidenum">
              <a:rPr lang="en-GB" smtClean="0"/>
              <a:pPr/>
              <a:t>52</a:t>
            </a:fld>
            <a:endParaRPr lang="en-GB"/>
          </a:p>
        </p:txBody>
      </p:sp>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215"/>
          <a:stretch/>
        </p:blipFill>
        <p:spPr bwMode="auto">
          <a:xfrm>
            <a:off x="0" y="0"/>
            <a:ext cx="9144000" cy="6858000"/>
          </a:xfrm>
          <a:prstGeom prst="rect">
            <a:avLst/>
          </a:prstGeom>
          <a:solidFill>
            <a:srgbClr val="FCEECC"/>
          </a:solidFill>
          <a:ln>
            <a:noFill/>
          </a:ln>
          <a:extLst/>
        </p:spPr>
      </p:pic>
      <p:cxnSp>
        <p:nvCxnSpPr>
          <p:cNvPr id="5" name="Straight Arrow Connector 4"/>
          <p:cNvCxnSpPr/>
          <p:nvPr/>
        </p:nvCxnSpPr>
        <p:spPr bwMode="auto">
          <a:xfrm>
            <a:off x="6372200" y="3717032"/>
            <a:ext cx="0" cy="797158"/>
          </a:xfrm>
          <a:prstGeom prst="straightConnector1">
            <a:avLst/>
          </a:prstGeom>
          <a:solidFill>
            <a:schemeClr val="accent1"/>
          </a:solidFill>
          <a:ln w="57150" cap="flat" cmpd="sng" algn="ctr">
            <a:solidFill>
              <a:srgbClr val="FF339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a:off x="4355976" y="2530500"/>
            <a:ext cx="3791423" cy="1200329"/>
          </a:xfrm>
          <a:prstGeom prst="rect">
            <a:avLst/>
          </a:prstGeom>
          <a:solidFill>
            <a:srgbClr val="FCEECC"/>
          </a:solidFill>
          <a:ln w="19050">
            <a:solidFill>
              <a:srgbClr val="000000"/>
            </a:solidFill>
            <a:miter lim="800000"/>
          </a:ln>
        </p:spPr>
        <p:txBody>
          <a:bodyPr wrap="none" rtlCol="0">
            <a:spAutoFit/>
          </a:bodyPr>
          <a:lstStyle/>
          <a:p>
            <a:pPr algn="l"/>
            <a:r>
              <a:rPr lang="en-GB" sz="1800" b="1" dirty="0" smtClean="0"/>
              <a:t>Change citation format </a:t>
            </a:r>
          </a:p>
          <a:p>
            <a:pPr algn="l"/>
            <a:r>
              <a:rPr lang="en-GB" sz="1800" b="1" dirty="0" smtClean="0"/>
              <a:t>to Harvard as it is the </a:t>
            </a:r>
          </a:p>
          <a:p>
            <a:pPr algn="l"/>
            <a:r>
              <a:rPr lang="en-GB" sz="1800" b="1" dirty="0" smtClean="0"/>
              <a:t>closest to the Health Sciences </a:t>
            </a:r>
          </a:p>
          <a:p>
            <a:pPr algn="l"/>
            <a:r>
              <a:rPr lang="en-GB" sz="1800" b="1" dirty="0" smtClean="0"/>
              <a:t>Referencing guidelines</a:t>
            </a:r>
          </a:p>
        </p:txBody>
      </p:sp>
    </p:spTree>
    <p:extLst>
      <p:ext uri="{BB962C8B-B14F-4D97-AF65-F5344CB8AC3E}">
        <p14:creationId xmlns:p14="http://schemas.microsoft.com/office/powerpoint/2010/main" val="1978659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250825" y="620713"/>
            <a:ext cx="8426450" cy="1341437"/>
          </a:xfrm>
        </p:spPr>
        <p:txBody>
          <a:bodyPr/>
          <a:lstStyle/>
          <a:p>
            <a:r>
              <a:rPr lang="en-GB" sz="5400" dirty="0"/>
              <a:t> </a:t>
            </a:r>
            <a:r>
              <a:rPr lang="en-GB" sz="5400" dirty="0" smtClean="0"/>
              <a:t> Warning</a:t>
            </a:r>
            <a:r>
              <a:rPr lang="en-GB" sz="5400" dirty="0"/>
              <a:t>!</a:t>
            </a:r>
          </a:p>
        </p:txBody>
      </p:sp>
      <p:sp>
        <p:nvSpPr>
          <p:cNvPr id="402435" name="Rectangle 3"/>
          <p:cNvSpPr>
            <a:spLocks noGrp="1" noChangeArrowheads="1"/>
          </p:cNvSpPr>
          <p:nvPr>
            <p:ph type="body" idx="1"/>
          </p:nvPr>
        </p:nvSpPr>
        <p:spPr>
          <a:xfrm>
            <a:off x="683568" y="2564904"/>
            <a:ext cx="7848872" cy="4502150"/>
          </a:xfrm>
        </p:spPr>
        <p:txBody>
          <a:bodyPr/>
          <a:lstStyle/>
          <a:p>
            <a:pPr marL="0" indent="0">
              <a:buFont typeface="Wingdings" pitchFamily="2" charset="2"/>
              <a:buNone/>
            </a:pPr>
            <a:r>
              <a:rPr lang="en-GB" sz="3600" b="0" dirty="0"/>
              <a:t>Don’t send your results to a work address outside of the University, i.e. an NHS email account as the firewall set up by other </a:t>
            </a:r>
            <a:r>
              <a:rPr lang="en-GB" sz="3600" b="0" dirty="0" smtClean="0"/>
              <a:t>organisations may block </a:t>
            </a:r>
            <a:r>
              <a:rPr lang="en-GB" sz="3600" b="0" dirty="0"/>
              <a:t>any attachments.</a:t>
            </a:r>
          </a:p>
          <a:p>
            <a:pPr marL="0" indent="0"/>
            <a:endParaRPr lang="en-GB" sz="3600" dirty="0">
              <a:solidFill>
                <a:schemeClr val="tx2"/>
              </a:solidFill>
            </a:endParaRPr>
          </a:p>
        </p:txBody>
      </p:sp>
    </p:spTree>
    <p:extLst>
      <p:ext uri="{BB962C8B-B14F-4D97-AF65-F5344CB8AC3E}">
        <p14:creationId xmlns:p14="http://schemas.microsoft.com/office/powerpoint/2010/main" val="29940082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Rectangle 7"/>
          <p:cNvSpPr>
            <a:spLocks noChangeArrowheads="1"/>
          </p:cNvSpPr>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GB" sz="3600" b="1">
                <a:solidFill>
                  <a:schemeClr val="tx1"/>
                </a:solidFill>
              </a:rPr>
              <a:t/>
            </a:r>
            <a:br>
              <a:rPr lang="en-GB" sz="3600" b="1">
                <a:solidFill>
                  <a:schemeClr val="tx1"/>
                </a:solidFill>
              </a:rPr>
            </a:br>
            <a:endParaRPr lang="en-GB" sz="3600" b="1">
              <a:solidFill>
                <a:schemeClr val="tx1"/>
              </a:solidFill>
            </a:endParaRPr>
          </a:p>
        </p:txBody>
      </p:sp>
      <p:sp>
        <p:nvSpPr>
          <p:cNvPr id="30728" name="Rectangle 8"/>
          <p:cNvSpPr>
            <a:spLocks noChangeArrowheads="1"/>
          </p:cNvSpPr>
          <p:nvPr/>
        </p:nvSpPr>
        <p:spPr bwMode="auto">
          <a:xfrm>
            <a:off x="685800"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r>
              <a:rPr lang="en-GB" sz="3600" b="1">
                <a:solidFill>
                  <a:schemeClr val="tx1"/>
                </a:solidFill>
              </a:rPr>
              <a:t/>
            </a:r>
            <a:br>
              <a:rPr lang="en-GB" sz="3600" b="1">
                <a:solidFill>
                  <a:schemeClr val="tx1"/>
                </a:solidFill>
              </a:rPr>
            </a:br>
            <a:r>
              <a:rPr lang="en-GB" sz="5400" b="1">
                <a:solidFill>
                  <a:schemeClr val="hlink"/>
                </a:solidFill>
              </a:rPr>
              <a:t>Getting Help</a:t>
            </a:r>
            <a:r>
              <a:rPr lang="en-GB" sz="5400" b="1">
                <a:solidFill>
                  <a:schemeClr val="tx1"/>
                </a:solidFill>
              </a:rPr>
              <a:t> </a:t>
            </a:r>
            <a:r>
              <a:rPr lang="en-GB" sz="3600">
                <a:solidFill>
                  <a:schemeClr val="tx1"/>
                </a:solidFill>
              </a:rPr>
              <a:t/>
            </a:r>
            <a:br>
              <a:rPr lang="en-GB" sz="3600">
                <a:solidFill>
                  <a:schemeClr val="tx1"/>
                </a:solidFill>
              </a:rPr>
            </a:br>
            <a:endParaRPr lang="en-GB" sz="3600" b="1">
              <a:solidFill>
                <a:schemeClr val="tx1"/>
              </a:solidFill>
            </a:endParaRPr>
          </a:p>
        </p:txBody>
      </p:sp>
      <p:sp>
        <p:nvSpPr>
          <p:cNvPr id="30729" name="Rectangle 9"/>
          <p:cNvSpPr>
            <a:spLocks noChangeArrowheads="1"/>
          </p:cNvSpPr>
          <p:nvPr/>
        </p:nvSpPr>
        <p:spPr bwMode="auto">
          <a:xfrm>
            <a:off x="755649" y="2636912"/>
            <a:ext cx="780256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908050" lvl="1" indent="-457200" algn="l" eaLnBrk="1" hangingPunct="1">
              <a:lnSpc>
                <a:spcPct val="90000"/>
              </a:lnSpc>
              <a:spcBef>
                <a:spcPct val="30000"/>
              </a:spcBef>
              <a:buClr>
                <a:schemeClr val="tx1"/>
              </a:buClr>
              <a:buFont typeface="Wingdings" pitchFamily="2" charset="2"/>
              <a:buChar char="§"/>
            </a:pPr>
            <a:r>
              <a:rPr lang="en-GB" sz="2800" b="1" dirty="0">
                <a:solidFill>
                  <a:schemeClr val="tx1"/>
                </a:solidFill>
              </a:rPr>
              <a:t>Subject Enquiries</a:t>
            </a:r>
          </a:p>
          <a:p>
            <a:pPr marL="809625" lvl="1" indent="-358775" algn="l" eaLnBrk="1" hangingPunct="1">
              <a:lnSpc>
                <a:spcPct val="90000"/>
              </a:lnSpc>
              <a:spcBef>
                <a:spcPct val="30000"/>
              </a:spcBef>
              <a:buClr>
                <a:schemeClr val="tx1"/>
              </a:buClr>
              <a:buFont typeface="Wingdings" pitchFamily="2" charset="2"/>
              <a:buChar char="§"/>
            </a:pPr>
            <a:endParaRPr lang="en-GB" sz="1200" b="1" dirty="0">
              <a:solidFill>
                <a:schemeClr val="tx1"/>
              </a:solidFill>
            </a:endParaRPr>
          </a:p>
          <a:p>
            <a:pPr marL="1316038" lvl="2" indent="-342900" algn="l" eaLnBrk="1" hangingPunct="1">
              <a:lnSpc>
                <a:spcPct val="90000"/>
              </a:lnSpc>
              <a:spcBef>
                <a:spcPct val="30000"/>
              </a:spcBef>
              <a:buClr>
                <a:schemeClr val="tx1"/>
              </a:buClr>
              <a:buFont typeface="Wingdings" pitchFamily="2" charset="2"/>
              <a:buChar char="§"/>
            </a:pPr>
            <a:r>
              <a:rPr lang="en-GB" b="1" dirty="0">
                <a:solidFill>
                  <a:schemeClr val="tx1"/>
                </a:solidFill>
              </a:rPr>
              <a:t>Level 3, Hartley Library</a:t>
            </a:r>
            <a:r>
              <a:rPr lang="en-GB" dirty="0">
                <a:solidFill>
                  <a:schemeClr val="tx1"/>
                </a:solidFill>
              </a:rPr>
              <a:t> </a:t>
            </a:r>
          </a:p>
          <a:p>
            <a:pPr marL="1316038" lvl="2" indent="-342900" algn="l" eaLnBrk="1" hangingPunct="1">
              <a:lnSpc>
                <a:spcPct val="90000"/>
              </a:lnSpc>
              <a:spcBef>
                <a:spcPct val="30000"/>
              </a:spcBef>
              <a:buClr>
                <a:schemeClr val="tx1"/>
              </a:buClr>
              <a:buFont typeface="Wingdings" pitchFamily="2" charset="2"/>
              <a:buChar char="§"/>
            </a:pPr>
            <a:endParaRPr lang="en-GB" dirty="0">
              <a:solidFill>
                <a:schemeClr val="tx1"/>
              </a:solidFill>
            </a:endParaRPr>
          </a:p>
          <a:p>
            <a:pPr marL="908050" lvl="1" indent="-457200" algn="l" eaLnBrk="1" hangingPunct="1">
              <a:lnSpc>
                <a:spcPct val="90000"/>
              </a:lnSpc>
              <a:spcBef>
                <a:spcPct val="30000"/>
              </a:spcBef>
              <a:buClr>
                <a:schemeClr val="tx1"/>
              </a:buClr>
              <a:buFont typeface="Wingdings" pitchFamily="2" charset="2"/>
              <a:buChar char="§"/>
            </a:pPr>
            <a:r>
              <a:rPr lang="en-GB" sz="2800" b="1" dirty="0">
                <a:solidFill>
                  <a:schemeClr val="tx1"/>
                </a:solidFill>
              </a:rPr>
              <a:t>Or contact</a:t>
            </a:r>
          </a:p>
          <a:p>
            <a:pPr marL="809625" lvl="1" indent="-358775" algn="l" eaLnBrk="1" hangingPunct="1">
              <a:lnSpc>
                <a:spcPct val="90000"/>
              </a:lnSpc>
              <a:spcBef>
                <a:spcPct val="30000"/>
              </a:spcBef>
              <a:buClr>
                <a:schemeClr val="tx1"/>
              </a:buClr>
              <a:buFontTx/>
              <a:buChar char="•"/>
            </a:pPr>
            <a:endParaRPr lang="en-GB" sz="1200" b="1" dirty="0">
              <a:solidFill>
                <a:schemeClr val="tx1"/>
              </a:solidFill>
            </a:endParaRPr>
          </a:p>
          <a:p>
            <a:pPr marL="1316038" lvl="2" indent="-342900" algn="l" eaLnBrk="1" hangingPunct="1">
              <a:lnSpc>
                <a:spcPct val="90000"/>
              </a:lnSpc>
              <a:spcBef>
                <a:spcPct val="30000"/>
              </a:spcBef>
              <a:buClr>
                <a:schemeClr val="tx1"/>
              </a:buClr>
              <a:buFont typeface="Wingdings" pitchFamily="2" charset="2"/>
              <a:buChar char="§"/>
            </a:pPr>
            <a:r>
              <a:rPr lang="en-GB" b="1" dirty="0" smtClean="0">
                <a:solidFill>
                  <a:schemeClr val="tx1"/>
                </a:solidFill>
              </a:rPr>
              <a:t>libenqs@soton.ac.uk</a:t>
            </a:r>
            <a:r>
              <a:rPr lang="en-GB" b="1" dirty="0">
                <a:solidFill>
                  <a:schemeClr val="tx1"/>
                </a:solidFill>
              </a:rPr>
              <a:t> </a:t>
            </a:r>
            <a:r>
              <a:rPr lang="en-GB" sz="3000" dirty="0">
                <a:solidFill>
                  <a:schemeClr val="tx1"/>
                </a:solidFill>
              </a:rPr>
              <a:t> </a:t>
            </a:r>
            <a:r>
              <a:rPr lang="en-GB" b="1" dirty="0">
                <a:solidFill>
                  <a:schemeClr val="tx1"/>
                </a:solidFill>
              </a:rPr>
              <a:t>	</a:t>
            </a:r>
          </a:p>
        </p:txBody>
      </p:sp>
    </p:spTree>
    <p:extLst>
      <p:ext uri="{BB962C8B-B14F-4D97-AF65-F5344CB8AC3E}">
        <p14:creationId xmlns:p14="http://schemas.microsoft.com/office/powerpoint/2010/main" val="30871620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323528" y="4581128"/>
            <a:ext cx="8426450" cy="1981200"/>
          </a:xfrm>
        </p:spPr>
        <p:txBody>
          <a:bodyPr/>
          <a:lstStyle/>
          <a:p>
            <a:pPr marL="0" indent="0">
              <a:buNone/>
            </a:pPr>
            <a:r>
              <a:rPr lang="en-GB" dirty="0" smtClean="0"/>
              <a:t>Updated 23.09.13 by </a:t>
            </a:r>
            <a:r>
              <a:rPr lang="en-GB" dirty="0" err="1" smtClean="0"/>
              <a:t>smd</a:t>
            </a:r>
            <a:endParaRPr lang="en-GB" dirty="0"/>
          </a:p>
        </p:txBody>
      </p:sp>
    </p:spTree>
    <p:extLst>
      <p:ext uri="{BB962C8B-B14F-4D97-AF65-F5344CB8AC3E}">
        <p14:creationId xmlns:p14="http://schemas.microsoft.com/office/powerpoint/2010/main" val="1044990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426450" cy="1341438"/>
          </a:xfrm>
        </p:spPr>
        <p:txBody>
          <a:bodyPr/>
          <a:lstStyle/>
          <a:p>
            <a:r>
              <a:rPr lang="en-GB" sz="4800" dirty="0" smtClean="0"/>
              <a:t>But….</a:t>
            </a:r>
            <a:endParaRPr lang="en-GB" sz="4800" dirty="0"/>
          </a:p>
        </p:txBody>
      </p:sp>
      <p:sp>
        <p:nvSpPr>
          <p:cNvPr id="282627" name="Rectangle 3"/>
          <p:cNvSpPr>
            <a:spLocks noGrp="1" noChangeArrowheads="1"/>
          </p:cNvSpPr>
          <p:nvPr>
            <p:ph idx="1"/>
          </p:nvPr>
        </p:nvSpPr>
        <p:spPr>
          <a:xfrm>
            <a:off x="323528" y="2060848"/>
            <a:ext cx="8426450" cy="4502150"/>
          </a:xfrm>
        </p:spPr>
        <p:txBody>
          <a:bodyPr/>
          <a:lstStyle/>
          <a:p>
            <a:pPr>
              <a:lnSpc>
                <a:spcPct val="105000"/>
              </a:lnSpc>
              <a:buClr>
                <a:schemeClr val="tx1"/>
              </a:buClr>
              <a:buSzPct val="150000"/>
              <a:buFontTx/>
              <a:buNone/>
            </a:pPr>
            <a:r>
              <a:rPr lang="en-US" sz="3600" b="0" dirty="0"/>
              <a:t>  …..subject headings are not infallible so to make sure you retrieve all relevant articles a combination of subject headings and free text is sometimes required.</a:t>
            </a:r>
            <a:endParaRPr lang="en-GB" sz="3600" b="0" dirty="0"/>
          </a:p>
          <a:p>
            <a:endParaRPr lang="en-GB" dirty="0"/>
          </a:p>
        </p:txBody>
      </p:sp>
    </p:spTree>
    <p:extLst>
      <p:ext uri="{BB962C8B-B14F-4D97-AF65-F5344CB8AC3E}">
        <p14:creationId xmlns:p14="http://schemas.microsoft.com/office/powerpoint/2010/main" val="3702652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887413" y="47625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buClr>
                <a:schemeClr val="accent2"/>
              </a:buClr>
              <a:buFontTx/>
              <a:buChar char="•"/>
            </a:pPr>
            <a:endParaRPr lang="en-US" sz="3600" b="1">
              <a:solidFill>
                <a:schemeClr val="tx1"/>
              </a:solidFill>
            </a:endParaRPr>
          </a:p>
        </p:txBody>
      </p:sp>
      <p:sp>
        <p:nvSpPr>
          <p:cNvPr id="193539" name="Rectangle 3"/>
          <p:cNvSpPr>
            <a:spLocks noChangeArrowheads="1"/>
          </p:cNvSpPr>
          <p:nvPr/>
        </p:nvSpPr>
        <p:spPr bwMode="auto">
          <a:xfrm>
            <a:off x="755650" y="21336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457200" indent="-457200" algn="l" eaLnBrk="1" hangingPunct="1">
              <a:spcBef>
                <a:spcPct val="70000"/>
              </a:spcBef>
              <a:buClr>
                <a:schemeClr val="tx1"/>
              </a:buClr>
              <a:buSzPct val="100000"/>
              <a:buFont typeface="Wingdings" pitchFamily="2" charset="2"/>
              <a:buChar char="§"/>
            </a:pPr>
            <a:r>
              <a:rPr lang="en-GB" sz="2600" dirty="0">
                <a:solidFill>
                  <a:schemeClr val="tx1"/>
                </a:solidFill>
              </a:rPr>
              <a:t>Comprehensive database covering </a:t>
            </a:r>
            <a:r>
              <a:rPr lang="en-GB" sz="2600" dirty="0" smtClean="0">
                <a:solidFill>
                  <a:schemeClr val="tx1"/>
                </a:solidFill>
              </a:rPr>
              <a:t>Nursing, Midwifery and Allied Health subjects </a:t>
            </a:r>
          </a:p>
          <a:p>
            <a:pPr marL="457200" indent="-457200" algn="l" eaLnBrk="1" hangingPunct="1">
              <a:spcBef>
                <a:spcPct val="70000"/>
              </a:spcBef>
              <a:buClr>
                <a:schemeClr val="tx1"/>
              </a:buClr>
              <a:buSzPct val="100000"/>
              <a:buFont typeface="Wingdings" pitchFamily="2" charset="2"/>
              <a:buChar char="§"/>
            </a:pPr>
            <a:r>
              <a:rPr lang="en-GB" sz="2600" dirty="0" smtClean="0">
                <a:solidFill>
                  <a:schemeClr val="tx1"/>
                </a:solidFill>
              </a:rPr>
              <a:t>Lists </a:t>
            </a:r>
            <a:r>
              <a:rPr lang="en-GB" sz="2600" dirty="0">
                <a:solidFill>
                  <a:schemeClr val="tx1"/>
                </a:solidFill>
              </a:rPr>
              <a:t>articles in over 900 English language journals</a:t>
            </a:r>
          </a:p>
          <a:p>
            <a:pPr marL="457200" indent="-457200" algn="l" eaLnBrk="1" hangingPunct="1">
              <a:spcBef>
                <a:spcPct val="70000"/>
              </a:spcBef>
              <a:buClr>
                <a:schemeClr val="tx1"/>
              </a:buClr>
              <a:buSzPct val="100000"/>
              <a:buFont typeface="Wingdings" pitchFamily="2" charset="2"/>
              <a:buChar char="§"/>
            </a:pPr>
            <a:r>
              <a:rPr lang="en-GB" sz="2600" dirty="0">
                <a:solidFill>
                  <a:schemeClr val="tx1"/>
                </a:solidFill>
              </a:rPr>
              <a:t>Over 3 million </a:t>
            </a:r>
            <a:r>
              <a:rPr lang="en-GB" sz="2600" dirty="0" smtClean="0">
                <a:solidFill>
                  <a:schemeClr val="tx1"/>
                </a:solidFill>
              </a:rPr>
              <a:t>records</a:t>
            </a:r>
          </a:p>
          <a:p>
            <a:pPr marL="457200" indent="-457200" algn="l" eaLnBrk="1" hangingPunct="1">
              <a:spcBef>
                <a:spcPct val="70000"/>
              </a:spcBef>
              <a:buClr>
                <a:schemeClr val="tx1"/>
              </a:buClr>
              <a:buSzPct val="100000"/>
              <a:buFont typeface="Wingdings" pitchFamily="2" charset="2"/>
              <a:buChar char="§"/>
            </a:pPr>
            <a:r>
              <a:rPr lang="en-GB" sz="2600" dirty="0" smtClean="0">
                <a:solidFill>
                  <a:schemeClr val="tx1"/>
                </a:solidFill>
              </a:rPr>
              <a:t>Data since 1982</a:t>
            </a:r>
          </a:p>
          <a:p>
            <a:pPr marL="457200" indent="-457200" algn="l" eaLnBrk="1" hangingPunct="1">
              <a:spcBef>
                <a:spcPct val="70000"/>
              </a:spcBef>
              <a:buClr>
                <a:schemeClr val="tx1"/>
              </a:buClr>
              <a:buSzPct val="100000"/>
              <a:buFont typeface="Wingdings" pitchFamily="2" charset="2"/>
              <a:buChar char="§"/>
            </a:pPr>
            <a:r>
              <a:rPr lang="en-GB" sz="2600" dirty="0" smtClean="0">
                <a:solidFill>
                  <a:schemeClr val="tx1"/>
                </a:solidFill>
              </a:rPr>
              <a:t>Available </a:t>
            </a:r>
            <a:r>
              <a:rPr lang="en-GB" sz="2600" dirty="0">
                <a:solidFill>
                  <a:schemeClr val="tx1"/>
                </a:solidFill>
              </a:rPr>
              <a:t>via the Library Web pages using your iSolutions username</a:t>
            </a:r>
            <a:r>
              <a:rPr lang="en-GB" sz="2600" b="1" dirty="0">
                <a:solidFill>
                  <a:schemeClr val="tx1"/>
                </a:solidFill>
              </a:rPr>
              <a:t> </a:t>
            </a:r>
            <a:r>
              <a:rPr lang="en-GB" sz="2600" dirty="0">
                <a:solidFill>
                  <a:schemeClr val="tx1"/>
                </a:solidFill>
              </a:rPr>
              <a:t>and password</a:t>
            </a:r>
            <a:endParaRPr lang="en-GB" sz="3000" dirty="0">
              <a:solidFill>
                <a:schemeClr val="tx1"/>
              </a:solidFill>
            </a:endParaRPr>
          </a:p>
        </p:txBody>
      </p:sp>
      <p:sp>
        <p:nvSpPr>
          <p:cNvPr id="193540" name="Rectangle 4"/>
          <p:cNvSpPr>
            <a:spLocks noChangeArrowheads="1"/>
          </p:cNvSpPr>
          <p:nvPr/>
        </p:nvSpPr>
        <p:spPr bwMode="auto">
          <a:xfrm>
            <a:off x="900113" y="476250"/>
            <a:ext cx="7900987"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Clr>
                <a:schemeClr val="accent2"/>
              </a:buClr>
            </a:pPr>
            <a:r>
              <a:rPr lang="en-GB" sz="3600" b="1" dirty="0">
                <a:solidFill>
                  <a:schemeClr val="hlink"/>
                </a:solidFill>
              </a:rPr>
              <a:t>CINAHL</a:t>
            </a:r>
            <a:r>
              <a:rPr lang="en-GB" sz="3600" dirty="0">
                <a:solidFill>
                  <a:schemeClr val="hlink"/>
                </a:solidFill>
              </a:rPr>
              <a:t> </a:t>
            </a:r>
            <a:r>
              <a:rPr lang="en-GB" sz="3200" dirty="0">
                <a:solidFill>
                  <a:schemeClr val="hlink"/>
                </a:solidFill>
              </a:rPr>
              <a:t>(Cumulative Index to Nursing</a:t>
            </a:r>
          </a:p>
          <a:p>
            <a:pPr algn="l">
              <a:buClr>
                <a:schemeClr val="accent2"/>
              </a:buClr>
            </a:pPr>
            <a:r>
              <a:rPr lang="en-GB" sz="3200" dirty="0">
                <a:solidFill>
                  <a:schemeClr val="hlink"/>
                </a:solidFill>
              </a:rPr>
              <a:t>and Allied Health Literature)</a:t>
            </a:r>
          </a:p>
        </p:txBody>
      </p:sp>
    </p:spTree>
    <p:extLst>
      <p:ext uri="{BB962C8B-B14F-4D97-AF65-F5344CB8AC3E}">
        <p14:creationId xmlns:p14="http://schemas.microsoft.com/office/powerpoint/2010/main" val="440627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468313" y="3333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Clr>
                <a:schemeClr val="accent2"/>
              </a:buClr>
            </a:pPr>
            <a:r>
              <a:rPr lang="en-GB" sz="3600" b="1" dirty="0">
                <a:solidFill>
                  <a:schemeClr val="hlink"/>
                </a:solidFill>
              </a:rPr>
              <a:t>Bibliographic databases -</a:t>
            </a:r>
            <a:br>
              <a:rPr lang="en-GB" sz="3600" b="1" dirty="0">
                <a:solidFill>
                  <a:schemeClr val="hlink"/>
                </a:solidFill>
              </a:rPr>
            </a:br>
            <a:r>
              <a:rPr lang="en-GB" sz="3600" b="1" dirty="0">
                <a:solidFill>
                  <a:schemeClr val="hlink"/>
                </a:solidFill>
              </a:rPr>
              <a:t>what do they do?</a:t>
            </a:r>
          </a:p>
        </p:txBody>
      </p:sp>
      <p:sp>
        <p:nvSpPr>
          <p:cNvPr id="196611" name="Rectangle 3"/>
          <p:cNvSpPr>
            <a:spLocks noChangeArrowheads="1"/>
          </p:cNvSpPr>
          <p:nvPr/>
        </p:nvSpPr>
        <p:spPr bwMode="auto">
          <a:xfrm>
            <a:off x="395288" y="1916113"/>
            <a:ext cx="8507412"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l" eaLnBrk="1" hangingPunct="1">
              <a:lnSpc>
                <a:spcPct val="90000"/>
              </a:lnSpc>
              <a:spcBef>
                <a:spcPct val="70000"/>
              </a:spcBef>
              <a:buClr>
                <a:schemeClr val="tx1"/>
              </a:buClr>
              <a:buSzPct val="100000"/>
              <a:buFont typeface="Wingdings" pitchFamily="2" charset="2"/>
              <a:buChar char="§"/>
            </a:pPr>
            <a:r>
              <a:rPr lang="en-GB" sz="2600" dirty="0">
                <a:solidFill>
                  <a:schemeClr val="tx1"/>
                </a:solidFill>
              </a:rPr>
              <a:t>List the “bibliographic” details of journal articles – author and title of the article;  journal title, volume, issue and pages.</a:t>
            </a:r>
          </a:p>
          <a:p>
            <a:pPr marL="457200" indent="-457200" algn="l" eaLnBrk="1" hangingPunct="1">
              <a:lnSpc>
                <a:spcPct val="90000"/>
              </a:lnSpc>
              <a:spcBef>
                <a:spcPct val="70000"/>
              </a:spcBef>
              <a:buClr>
                <a:schemeClr val="tx1"/>
              </a:buClr>
              <a:buSzPct val="100000"/>
              <a:buFont typeface="Wingdings" pitchFamily="2" charset="2"/>
              <a:buChar char="§"/>
            </a:pPr>
            <a:r>
              <a:rPr lang="en-GB" sz="2600" dirty="0">
                <a:solidFill>
                  <a:schemeClr val="tx1"/>
                </a:solidFill>
              </a:rPr>
              <a:t>Mostly refer to journal articles, but some refer to newspapers, conference papers, book chapters  or videos.</a:t>
            </a:r>
          </a:p>
          <a:p>
            <a:pPr marL="457200" indent="-457200" algn="l" eaLnBrk="1" hangingPunct="1">
              <a:lnSpc>
                <a:spcPct val="90000"/>
              </a:lnSpc>
              <a:spcBef>
                <a:spcPct val="70000"/>
              </a:spcBef>
              <a:buClr>
                <a:schemeClr val="tx1"/>
              </a:buClr>
              <a:buSzPct val="100000"/>
              <a:buFont typeface="Wingdings" pitchFamily="2" charset="2"/>
              <a:buChar char="§"/>
            </a:pPr>
            <a:r>
              <a:rPr lang="en-GB" sz="2600" dirty="0">
                <a:solidFill>
                  <a:schemeClr val="tx1"/>
                </a:solidFill>
              </a:rPr>
              <a:t>They can be searched – much like </a:t>
            </a:r>
            <a:r>
              <a:rPr lang="en-GB" sz="2600" dirty="0" err="1">
                <a:solidFill>
                  <a:schemeClr val="tx1"/>
                </a:solidFill>
              </a:rPr>
              <a:t>WebCat</a:t>
            </a:r>
            <a:r>
              <a:rPr lang="en-GB" sz="2600" dirty="0" smtClean="0">
                <a:solidFill>
                  <a:schemeClr val="tx1"/>
                </a:solidFill>
              </a:rPr>
              <a:t>.</a:t>
            </a:r>
          </a:p>
          <a:p>
            <a:pPr marL="457200" indent="-457200" algn="l" eaLnBrk="1" hangingPunct="1">
              <a:lnSpc>
                <a:spcPct val="90000"/>
              </a:lnSpc>
              <a:spcBef>
                <a:spcPct val="70000"/>
              </a:spcBef>
              <a:buClr>
                <a:schemeClr val="tx1"/>
              </a:buClr>
              <a:buSzPct val="100000"/>
              <a:buFont typeface="Wingdings" pitchFamily="2" charset="2"/>
              <a:buChar char="§"/>
            </a:pPr>
            <a:endParaRPr lang="en-GB" sz="2600" dirty="0">
              <a:solidFill>
                <a:schemeClr val="tx1"/>
              </a:solidFill>
            </a:endParaRPr>
          </a:p>
          <a:p>
            <a:pPr algn="l" eaLnBrk="1" hangingPunct="1">
              <a:lnSpc>
                <a:spcPct val="90000"/>
              </a:lnSpc>
              <a:spcBef>
                <a:spcPct val="70000"/>
              </a:spcBef>
              <a:buClr>
                <a:schemeClr val="tx1"/>
              </a:buClr>
              <a:buSzPct val="100000"/>
            </a:pPr>
            <a:r>
              <a:rPr lang="en-GB" sz="2200" b="1" dirty="0" smtClean="0">
                <a:solidFill>
                  <a:schemeClr val="tx1"/>
                </a:solidFill>
              </a:rPr>
              <a:t>But</a:t>
            </a:r>
            <a:r>
              <a:rPr lang="en-GB" sz="2200" dirty="0" smtClean="0">
                <a:solidFill>
                  <a:schemeClr val="tx1"/>
                </a:solidFill>
              </a:rPr>
              <a:t> </a:t>
            </a:r>
            <a:r>
              <a:rPr lang="en-GB" sz="2200" dirty="0">
                <a:solidFill>
                  <a:schemeClr val="tx1"/>
                </a:solidFill>
              </a:rPr>
              <a:t>they are nationally or internationally produced so…..</a:t>
            </a:r>
          </a:p>
        </p:txBody>
      </p:sp>
    </p:spTree>
    <p:extLst>
      <p:ext uri="{BB962C8B-B14F-4D97-AF65-F5344CB8AC3E}">
        <p14:creationId xmlns:p14="http://schemas.microsoft.com/office/powerpoint/2010/main" val="2610669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fade">
                                      <p:cBhvr>
                                        <p:cTn id="7" dur="1000"/>
                                        <p:tgtEl>
                                          <p:spTgt spid="196611">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96611">
                                            <p:txEl>
                                              <p:pRg st="1" end="1"/>
                                            </p:txEl>
                                          </p:spTgt>
                                        </p:tgtEl>
                                        <p:attrNameLst>
                                          <p:attrName>style.visibility</p:attrName>
                                        </p:attrNameLst>
                                      </p:cBhvr>
                                      <p:to>
                                        <p:strVal val="visible"/>
                                      </p:to>
                                    </p:set>
                                    <p:animEffect transition="in" filter="fade">
                                      <p:cBhvr>
                                        <p:cTn id="11" dur="1000"/>
                                        <p:tgtEl>
                                          <p:spTgt spid="196611">
                                            <p:txEl>
                                              <p:pRg st="1" end="1"/>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96611">
                                            <p:txEl>
                                              <p:pRg st="2" end="2"/>
                                            </p:txEl>
                                          </p:spTgt>
                                        </p:tgtEl>
                                        <p:attrNameLst>
                                          <p:attrName>style.visibility</p:attrName>
                                        </p:attrNameLst>
                                      </p:cBhvr>
                                      <p:to>
                                        <p:strVal val="visible"/>
                                      </p:to>
                                    </p:set>
                                    <p:animEffect transition="in" filter="fade">
                                      <p:cBhvr>
                                        <p:cTn id="15" dur="1000"/>
                                        <p:tgtEl>
                                          <p:spTgt spid="196611">
                                            <p:txEl>
                                              <p:pRg st="2" end="2"/>
                                            </p:txEl>
                                          </p:spTgt>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96611">
                                            <p:txEl>
                                              <p:pRg st="4" end="4"/>
                                            </p:txEl>
                                          </p:spTgt>
                                        </p:tgtEl>
                                        <p:attrNameLst>
                                          <p:attrName>style.visibility</p:attrName>
                                        </p:attrNameLst>
                                      </p:cBhvr>
                                      <p:to>
                                        <p:strVal val="visible"/>
                                      </p:to>
                                    </p:set>
                                    <p:animEffect transition="in" filter="fade">
                                      <p:cBhvr>
                                        <p:cTn id="19" dur="1000"/>
                                        <p:tgtEl>
                                          <p:spTgt spid="196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ChangeArrowheads="1"/>
          </p:cNvSpPr>
          <p:nvPr/>
        </p:nvSpPr>
        <p:spPr bwMode="auto">
          <a:xfrm>
            <a:off x="386274" y="280351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r>
              <a:rPr lang="en-GB" sz="4400" dirty="0" smtClean="0">
                <a:solidFill>
                  <a:schemeClr val="tx1"/>
                </a:solidFill>
              </a:rPr>
              <a:t>…we do not have access to the full-text of all of the journal references on CINAHL</a:t>
            </a:r>
            <a:endParaRPr lang="en-GB" sz="4400" dirty="0">
              <a:solidFill>
                <a:schemeClr val="tx1"/>
              </a:solidFill>
            </a:endParaRPr>
          </a:p>
        </p:txBody>
      </p:sp>
      <p:sp>
        <p:nvSpPr>
          <p:cNvPr id="195589" name="Rectangle 5"/>
          <p:cNvSpPr>
            <a:spLocks noChangeArrowheads="1"/>
          </p:cNvSpPr>
          <p:nvPr/>
        </p:nvSpPr>
        <p:spPr bwMode="auto">
          <a:xfrm>
            <a:off x="755650" y="21336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71500" indent="-571500" eaLnBrk="1" hangingPunct="1">
              <a:spcBef>
                <a:spcPct val="70000"/>
              </a:spcBef>
              <a:buClr>
                <a:schemeClr val="tx1"/>
              </a:buClr>
              <a:buSzPct val="100000"/>
              <a:buFont typeface="Wingdings" pitchFamily="2" charset="2"/>
              <a:buChar char="§"/>
            </a:pPr>
            <a:endParaRPr lang="en-GB" sz="3900" b="1" dirty="0">
              <a:solidFill>
                <a:schemeClr val="tx1"/>
              </a:solidFill>
            </a:endParaRPr>
          </a:p>
        </p:txBody>
      </p:sp>
    </p:spTree>
    <p:extLst>
      <p:ext uri="{BB962C8B-B14F-4D97-AF65-F5344CB8AC3E}">
        <p14:creationId xmlns:p14="http://schemas.microsoft.com/office/powerpoint/2010/main" val="1496101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195589">
                                            <p:txEl>
                                              <p:pRg st="0" end="0"/>
                                            </p:txEl>
                                          </p:spTgt>
                                        </p:tgtEl>
                                        <p:attrNameLst>
                                          <p:attrName>style.visibility</p:attrName>
                                        </p:attrNameLst>
                                      </p:cBhvr>
                                      <p:to>
                                        <p:strVal val="visible"/>
                                      </p:to>
                                    </p:set>
                                    <p:animEffect transition="in" filter="fade">
                                      <p:cBhvr>
                                        <p:cTn id="7" dur="1000"/>
                                        <p:tgtEl>
                                          <p:spTgt spid="1955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
  <p:tag name="FIBDISPLAYRESULTS" val="True"/>
  <p:tag name="SHOWBARVISIBLE" val="True"/>
  <p:tag name="COUNTDOWNSECONDS" val="10"/>
  <p:tag name="AUTOUPDATEALIASES" val="True"/>
  <p:tag name="CUSTOMGRIDBACKCOLOR" val="-2830136"/>
  <p:tag name="DISPLAYDEVICENUMBER" val="True"/>
  <p:tag name="RESETCHARTS" val="True"/>
  <p:tag name="ZEROBASED" val="False"/>
  <p:tag name="POWERPOINTVERSION" val="11.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OUNTDOWNSTYLE" val="-1"/>
  <p:tag name="INCLUDEPPT" val="True"/>
  <p:tag name="CUSTOMCELLFORECOLOR" val="-16777216"/>
  <p:tag name="PARTICIPANTSINLEADERBOARD" val="5"/>
  <p:tag name="AUTOSIZEGRID" val="True"/>
  <p:tag name="BULLETTYPE" val="3"/>
  <p:tag name="FIBINCLUDEOTHER" val="True"/>
  <p:tag name="DELIMITERS" val="3.1"/>
  <p:tag name="INCLUDESESSION" val="True"/>
  <p:tag name="ADVANCEDSETTINGSVIEW" val="True"/>
  <p:tag name="CHARTCOLORS" val="1"/>
  <p:tag name="MMPROD_NEXTUNIQUEID" val="10010"/>
  <p:tag name="MMPROD_UIDATA" val="&lt;database version=&quot;7.0&quot;&gt;&lt;object type=&quot;1&quot; unique_id=&quot;10001&quot;&gt;&lt;object type=&quot;8&quot; unique_id=&quot;10038&quot;&gt;&lt;/object&gt;&lt;object type=&quot;2&quot; unique_id=&quot;10039&quot;&gt;&lt;object type=&quot;3&quot; unique_id=&quot;10040&quot;&gt;&lt;property id=&quot;20148&quot; value=&quot;5&quot;/&gt;&lt;property id=&quot;20300&quot; value=&quot;Slide 1 - &amp;quot;Title&amp;quot;&quot;/&gt;&lt;property id=&quot;20307&quot; value=&quot;256&quot;/&gt;&lt;/object&gt;&lt;object type=&quot;3&quot; unique_id=&quot;11907&quot;&gt;&lt;property id=&quot;20148&quot; value=&quot;5&quot;/&gt;&lt;property id=&quot;20300&quot; value=&quot;Slide 2 - &amp;quot;Title&amp;quot;&quot;/&gt;&lt;property id=&quot;20307&quot; value=&quot;257&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3,728347093,J:\Library\MHLS\Faculty_of_Health_Sciences\Guides(print)_PowerPoints\PowerPoints\cinahl_advanced_May_11_pptx\Media.ppcx"/>
</p:tagLst>
</file>

<file path=ppt/theme/theme1.xml><?xml version="1.0" encoding="utf-8"?>
<a:theme xmlns:a="http://schemas.openxmlformats.org/drawingml/2006/main" name="UoS_blue_flat_template">
  <a:themeElements>
    <a:clrScheme name="UoSnew3 2">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fontScheme name="UoSnew3">
      <a:majorFont>
        <a:latin typeface="Lucida Sans"/>
        <a:ea typeface="ＭＳ Ｐゴシック"/>
        <a:cs typeface=""/>
      </a:majorFont>
      <a:minorFont>
        <a:latin typeface="Lucida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3399"/>
          </a:solidFill>
          <a:prstDash val="solid"/>
          <a:round/>
          <a:headEnd type="none" w="med" len="med"/>
          <a:tailEnd type="none" w="med" len="med"/>
        </a:ln>
        <a:effectLst/>
        <a:extLst/>
      </a:spPr>
      <a:bodyPr vert="horz" wrap="square" lIns="91440" tIns="45720" rIns="91440" bIns="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rgbClr val="000000"/>
            </a:solidFill>
            <a:effectLst/>
            <a:latin typeface="Lucida Sans" pitchFamily="34" charset="0"/>
            <a:ea typeface="ＭＳ Ｐゴシック" pitchFamily="16" charset="-128"/>
            <a:cs typeface="Arial" charset="0"/>
          </a:defRPr>
        </a:defPPr>
      </a:lstStyle>
    </a:spDef>
    <a:lnDef>
      <a:spPr bwMode="auto">
        <a:solidFill>
          <a:schemeClr val="accent1"/>
        </a:solidFill>
        <a:ln w="57150" cap="flat" cmpd="sng" algn="ctr">
          <a:solidFill>
            <a:srgbClr val="FF3399"/>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solidFill>
          <a:srgbClr val="FFFF99"/>
        </a:solidFill>
        <a:ln w="12700">
          <a:solidFill>
            <a:srgbClr val="000000"/>
          </a:solidFill>
          <a:miter lim="800000"/>
        </a:ln>
      </a:spPr>
      <a:bodyPr wrap="none" rtlCol="0">
        <a:spAutoFit/>
      </a:bodyPr>
      <a:lstStyle>
        <a:defPPr>
          <a:defRPr b="1" dirty="0" err="1" smtClean="0"/>
        </a:defPPr>
      </a:lstStyle>
    </a:txDef>
  </a:objectDefaults>
  <a:extraClrSchemeLst>
    <a:extraClrScheme>
      <a:clrScheme name="UoSnew3 1">
        <a:dk1>
          <a:srgbClr val="A4AEB5"/>
        </a:dk1>
        <a:lt1>
          <a:srgbClr val="FFFFFF"/>
        </a:lt1>
        <a:dk2>
          <a:srgbClr val="005C84"/>
        </a:dk2>
        <a:lt2>
          <a:srgbClr val="CCE5E9"/>
        </a:lt2>
        <a:accent1>
          <a:srgbClr val="FCEECC"/>
        </a:accent1>
        <a:accent2>
          <a:srgbClr val="F8DAD0"/>
        </a:accent2>
        <a:accent3>
          <a:srgbClr val="AAB5C2"/>
        </a:accent3>
        <a:accent4>
          <a:srgbClr val="DADADA"/>
        </a:accent4>
        <a:accent5>
          <a:srgbClr val="FDF5E2"/>
        </a:accent5>
        <a:accent6>
          <a:srgbClr val="E1C5BC"/>
        </a:accent6>
        <a:hlink>
          <a:srgbClr val="CCE5E9"/>
        </a:hlink>
        <a:folHlink>
          <a:srgbClr val="E1D9DF"/>
        </a:folHlink>
      </a:clrScheme>
      <a:clrMap bg1="dk2" tx1="lt1" bg2="dk1" tx2="lt2" accent1="accent1" accent2="accent2" accent3="accent3" accent4="accent4" accent5="accent5" accent6="accent6" hlink="hlink" folHlink="folHlink"/>
    </a:extraClrScheme>
    <a:extraClrScheme>
      <a:clrScheme name="UoSnew3 2">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966</TotalTime>
  <Words>1358</Words>
  <Application>Microsoft Office PowerPoint</Application>
  <PresentationFormat>On-screen Show (4:3)</PresentationFormat>
  <Paragraphs>234</Paragraphs>
  <Slides>55</Slides>
  <Notes>52</Notes>
  <HiddenSlides>1</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UoS_blue_flat_template</vt:lpstr>
      <vt:lpstr>CINAHL  (Cumulative Index of Nursing and Allied Health Literature)   Subject Heading Searching</vt:lpstr>
      <vt:lpstr>Why use Subject Headings rather than Keyword searching? - 1</vt:lpstr>
      <vt:lpstr>Why use Subject Heading rather than Keyword searching? - 2</vt:lpstr>
      <vt:lpstr>      We can see this when we look at a reference in CINAHL</vt:lpstr>
      <vt:lpstr>Why use Subject Heading rather than Keyword searching? - 3 </vt:lpstr>
      <vt:lpstr>But….</vt:lpstr>
      <vt:lpstr>PowerPoint Presentation</vt:lpstr>
      <vt:lpstr>PowerPoint Presentation</vt:lpstr>
      <vt:lpstr>PowerPoint Presentation</vt:lpstr>
      <vt:lpstr>Section 1</vt:lpstr>
      <vt:lpstr>PowerPoint Presentation</vt:lpstr>
      <vt:lpstr>  But before you start searching you need to spend some time thinking about your search…..</vt:lpstr>
      <vt:lpstr>PowerPoint Presentation</vt:lpstr>
      <vt:lpstr>PowerPoint Presentation</vt:lpstr>
      <vt:lpstr>PowerPoint Presentation</vt:lpstr>
      <vt:lpstr>PowerPoint Presentation</vt:lpstr>
      <vt:lpstr>Join these terms together using: </vt:lpstr>
      <vt:lpstr>Boolean Logic….</vt:lpstr>
      <vt:lpstr>    Truncation</vt:lpstr>
      <vt:lpstr>Section 2</vt:lpstr>
      <vt:lpstr> Library home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Subheadings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we don’t have access to a reference which is really important then use our Inter-Library Loans service:</vt:lpstr>
      <vt:lpstr>PowerPoint Presentation</vt:lpstr>
      <vt:lpstr>Saving the details of the references and your search history</vt:lpstr>
      <vt:lpstr>PowerPoint Presentation</vt:lpstr>
      <vt:lpstr>PowerPoint Presentation</vt:lpstr>
      <vt:lpstr>PowerPoint Presentation</vt:lpstr>
      <vt:lpstr>  Warning!</vt:lpstr>
      <vt:lpstr>PowerPoint Presentation</vt:lpstr>
      <vt:lpstr>PowerPoint Presentation</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Stark I.A.</dc:creator>
  <cp:lastModifiedBy>Dawson</cp:lastModifiedBy>
  <cp:revision>88</cp:revision>
  <cp:lastPrinted>2013-09-17T13:14:51Z</cp:lastPrinted>
  <dcterms:created xsi:type="dcterms:W3CDTF">2011-06-30T14:33:58Z</dcterms:created>
  <dcterms:modified xsi:type="dcterms:W3CDTF">2013-09-30T10:36:28Z</dcterms:modified>
</cp:coreProperties>
</file>