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79" r:id="rId12"/>
    <p:sldId id="267" r:id="rId13"/>
    <p:sldId id="268" r:id="rId14"/>
    <p:sldId id="269" r:id="rId15"/>
    <p:sldId id="270" r:id="rId16"/>
    <p:sldId id="271" r:id="rId17"/>
    <p:sldId id="272" r:id="rId18"/>
    <p:sldId id="273" r:id="rId19"/>
    <p:sldId id="274" r:id="rId20"/>
    <p:sldId id="280" r:id="rId21"/>
    <p:sldId id="275" r:id="rId22"/>
    <p:sldId id="276" r:id="rId23"/>
    <p:sldId id="277" r:id="rId24"/>
    <p:sldId id="278" r:id="rId25"/>
  </p:sldIdLst>
  <p:sldSz cx="9144000" cy="6858000" type="screen4x3"/>
  <p:notesSz cx="6858000" cy="9144000"/>
  <p:custDataLst>
    <p:tags r:id="rId27"/>
  </p:custDataLst>
  <p:defaultTextStyle>
    <a:defPPr>
      <a:defRPr lang="en-GB"/>
    </a:defPPr>
    <a:lvl1pPr algn="ctr" rtl="0" eaLnBrk="0" fontAlgn="base" hangingPunct="0">
      <a:spcBef>
        <a:spcPct val="0"/>
      </a:spcBef>
      <a:spcAft>
        <a:spcPct val="0"/>
      </a:spcAft>
      <a:defRPr sz="2400" kern="1200">
        <a:solidFill>
          <a:srgbClr val="000000"/>
        </a:solidFill>
        <a:latin typeface="Lucida Sans" pitchFamily="34" charset="0"/>
        <a:ea typeface="ＭＳ Ｐゴシック" pitchFamily="16" charset="-128"/>
        <a:cs typeface="Arial" charset="0"/>
      </a:defRPr>
    </a:lvl1pPr>
    <a:lvl2pPr marL="457200" algn="ctr" rtl="0" eaLnBrk="0" fontAlgn="base" hangingPunct="0">
      <a:spcBef>
        <a:spcPct val="0"/>
      </a:spcBef>
      <a:spcAft>
        <a:spcPct val="0"/>
      </a:spcAft>
      <a:defRPr sz="2400" kern="1200">
        <a:solidFill>
          <a:srgbClr val="000000"/>
        </a:solidFill>
        <a:latin typeface="Lucida Sans" pitchFamily="34" charset="0"/>
        <a:ea typeface="ＭＳ Ｐゴシック" pitchFamily="16" charset="-128"/>
        <a:cs typeface="Arial" charset="0"/>
      </a:defRPr>
    </a:lvl2pPr>
    <a:lvl3pPr marL="914400" algn="ctr" rtl="0" eaLnBrk="0" fontAlgn="base" hangingPunct="0">
      <a:spcBef>
        <a:spcPct val="0"/>
      </a:spcBef>
      <a:spcAft>
        <a:spcPct val="0"/>
      </a:spcAft>
      <a:defRPr sz="2400" kern="1200">
        <a:solidFill>
          <a:srgbClr val="000000"/>
        </a:solidFill>
        <a:latin typeface="Lucida Sans" pitchFamily="34" charset="0"/>
        <a:ea typeface="ＭＳ Ｐゴシック" pitchFamily="16" charset="-128"/>
        <a:cs typeface="Arial" charset="0"/>
      </a:defRPr>
    </a:lvl3pPr>
    <a:lvl4pPr marL="1371600" algn="ctr" rtl="0" eaLnBrk="0" fontAlgn="base" hangingPunct="0">
      <a:spcBef>
        <a:spcPct val="0"/>
      </a:spcBef>
      <a:spcAft>
        <a:spcPct val="0"/>
      </a:spcAft>
      <a:defRPr sz="2400" kern="1200">
        <a:solidFill>
          <a:srgbClr val="000000"/>
        </a:solidFill>
        <a:latin typeface="Lucida Sans" pitchFamily="34" charset="0"/>
        <a:ea typeface="ＭＳ Ｐゴシック" pitchFamily="16" charset="-128"/>
        <a:cs typeface="Arial" charset="0"/>
      </a:defRPr>
    </a:lvl4pPr>
    <a:lvl5pPr marL="1828800" algn="ctr" rtl="0" eaLnBrk="0" fontAlgn="base" hangingPunct="0">
      <a:spcBef>
        <a:spcPct val="0"/>
      </a:spcBef>
      <a:spcAft>
        <a:spcPct val="0"/>
      </a:spcAft>
      <a:defRPr sz="2400" kern="1200">
        <a:solidFill>
          <a:srgbClr val="000000"/>
        </a:solidFill>
        <a:latin typeface="Lucida Sans" pitchFamily="34" charset="0"/>
        <a:ea typeface="ＭＳ Ｐゴシック" pitchFamily="16" charset="-128"/>
        <a:cs typeface="Arial" charset="0"/>
      </a:defRPr>
    </a:lvl5pPr>
    <a:lvl6pPr marL="2286000" algn="l" defTabSz="914400" rtl="0" eaLnBrk="1" latinLnBrk="0" hangingPunct="1">
      <a:defRPr sz="2400" kern="1200">
        <a:solidFill>
          <a:srgbClr val="000000"/>
        </a:solidFill>
        <a:latin typeface="Lucida Sans" pitchFamily="34" charset="0"/>
        <a:ea typeface="ＭＳ Ｐゴシック" pitchFamily="16" charset="-128"/>
        <a:cs typeface="Arial" charset="0"/>
      </a:defRPr>
    </a:lvl6pPr>
    <a:lvl7pPr marL="2743200" algn="l" defTabSz="914400" rtl="0" eaLnBrk="1" latinLnBrk="0" hangingPunct="1">
      <a:defRPr sz="2400" kern="1200">
        <a:solidFill>
          <a:srgbClr val="000000"/>
        </a:solidFill>
        <a:latin typeface="Lucida Sans" pitchFamily="34" charset="0"/>
        <a:ea typeface="ＭＳ Ｐゴシック" pitchFamily="16" charset="-128"/>
        <a:cs typeface="Arial" charset="0"/>
      </a:defRPr>
    </a:lvl7pPr>
    <a:lvl8pPr marL="3200400" algn="l" defTabSz="914400" rtl="0" eaLnBrk="1" latinLnBrk="0" hangingPunct="1">
      <a:defRPr sz="2400" kern="1200">
        <a:solidFill>
          <a:srgbClr val="000000"/>
        </a:solidFill>
        <a:latin typeface="Lucida Sans" pitchFamily="34" charset="0"/>
        <a:ea typeface="ＭＳ Ｐゴシック" pitchFamily="16" charset="-128"/>
        <a:cs typeface="Arial" charset="0"/>
      </a:defRPr>
    </a:lvl8pPr>
    <a:lvl9pPr marL="3657600" algn="l" defTabSz="914400" rtl="0" eaLnBrk="1" latinLnBrk="0" hangingPunct="1">
      <a:defRPr sz="2400" kern="1200">
        <a:solidFill>
          <a:srgbClr val="000000"/>
        </a:solidFill>
        <a:latin typeface="Lucida Sans" pitchFamily="34" charset="0"/>
        <a:ea typeface="ＭＳ Ｐゴシック" pitchFamily="16"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5CA"/>
    <a:srgbClr val="FCEECC"/>
    <a:srgbClr val="000000"/>
    <a:srgbClr val="EAEBEC"/>
    <a:srgbClr val="BFC4C5"/>
    <a:srgbClr val="F2F1ED"/>
    <a:srgbClr val="E5E3DB"/>
    <a:srgbClr val="007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autoAdjust="0"/>
    <p:restoredTop sz="94660"/>
  </p:normalViewPr>
  <p:slideViewPr>
    <p:cSldViewPr>
      <p:cViewPr varScale="1">
        <p:scale>
          <a:sx n="104" d="100"/>
          <a:sy n="104" d="100"/>
        </p:scale>
        <p:origin x="-90" y="-240"/>
      </p:cViewPr>
      <p:guideLst>
        <p:guide orient="horz" pos="799"/>
        <p:guide orient="horz" pos="4088"/>
        <p:guide orient="horz" pos="1071"/>
        <p:guide orient="horz" pos="2840"/>
        <p:guide pos="2880"/>
        <p:guide pos="226"/>
        <p:guide pos="553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884"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defRPr>
            </a:lvl1pPr>
          </a:lstStyle>
          <a:p>
            <a:endParaRPr lang="en-GB"/>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endParaRPr lang="en-GB"/>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endParaRPr lang="en-GB"/>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fld id="{33520F20-B7A2-42EE-A95C-B2052C84C17E}" type="slidenum">
              <a:rPr lang="en-GB"/>
              <a:pPr/>
              <a:t>‹#›</a:t>
            </a:fld>
            <a:endParaRPr lang="en-GB"/>
          </a:p>
        </p:txBody>
      </p:sp>
    </p:spTree>
    <p:extLst>
      <p:ext uri="{BB962C8B-B14F-4D97-AF65-F5344CB8AC3E}">
        <p14:creationId xmlns:p14="http://schemas.microsoft.com/office/powerpoint/2010/main" val="13992102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520F20-B7A2-42EE-A95C-B2052C84C17E}" type="slidenum">
              <a:rPr lang="en-GB" smtClean="0"/>
              <a:pPr/>
              <a:t>1</a:t>
            </a:fld>
            <a:endParaRPr lang="en-GB"/>
          </a:p>
        </p:txBody>
      </p:sp>
    </p:spTree>
    <p:extLst>
      <p:ext uri="{BB962C8B-B14F-4D97-AF65-F5344CB8AC3E}">
        <p14:creationId xmlns:p14="http://schemas.microsoft.com/office/powerpoint/2010/main" val="2171803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 presentation was created using an older version of Turning Point, a dialog box warns you that the file will be automatically converted. If you save the file, it can no longer be opened by older versions. Make sure you upgrade  your office PC or laptop to version 5 to avoid this being a problem.</a:t>
            </a:r>
          </a:p>
          <a:p>
            <a:endParaRPr lang="en-GB" dirty="0"/>
          </a:p>
          <a:p>
            <a:r>
              <a:rPr lang="en-GB" dirty="0" smtClean="0"/>
              <a:t>The automatic conversion does not always work perfectly, especially for presentations created in Turning Point 2. We recommend that you convert your presentations on your office PC or laptop and check they work as expected before using them with students.</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10</a:t>
            </a:fld>
            <a:endParaRPr lang="en-GB"/>
          </a:p>
        </p:txBody>
      </p:sp>
    </p:spTree>
    <p:extLst>
      <p:ext uri="{BB962C8B-B14F-4D97-AF65-F5344CB8AC3E}">
        <p14:creationId xmlns:p14="http://schemas.microsoft.com/office/powerpoint/2010/main" val="203234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 presentation was created using an older version of Turning Point, a dialog box warns you that the file will be automatically converted. If you save the file, it can no longer be opened by older versions. Make sure you upgrade  your office PC or laptop to version 5 to avoid this being a problem.</a:t>
            </a:r>
          </a:p>
          <a:p>
            <a:endParaRPr lang="en-GB" dirty="0"/>
          </a:p>
          <a:p>
            <a:r>
              <a:rPr lang="en-GB" dirty="0" smtClean="0"/>
              <a:t>The automatic conversion does not always work perfectly, especially for presentations created in Turning Point 2. We recommend that you convert your presentations on your office PC or laptop and check they work as expected before using them with students.</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11</a:t>
            </a:fld>
            <a:endParaRPr lang="en-GB"/>
          </a:p>
        </p:txBody>
      </p:sp>
    </p:spTree>
    <p:extLst>
      <p:ext uri="{BB962C8B-B14F-4D97-AF65-F5344CB8AC3E}">
        <p14:creationId xmlns:p14="http://schemas.microsoft.com/office/powerpoint/2010/main" val="203234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the new-look Turning Point ribbon, which organises and displays the controls using a clearer layout.</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12</a:t>
            </a:fld>
            <a:endParaRPr lang="en-GB"/>
          </a:p>
        </p:txBody>
      </p:sp>
    </p:spTree>
    <p:extLst>
      <p:ext uri="{BB962C8B-B14F-4D97-AF65-F5344CB8AC3E}">
        <p14:creationId xmlns:p14="http://schemas.microsoft.com/office/powerpoint/2010/main" val="1389054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Reset button should always be used at the start of a session to make sure that any previous voting data is cleared before your students vote.</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13</a:t>
            </a:fld>
            <a:endParaRPr lang="en-GB"/>
          </a:p>
        </p:txBody>
      </p:sp>
    </p:spTree>
    <p:extLst>
      <p:ext uri="{BB962C8B-B14F-4D97-AF65-F5344CB8AC3E}">
        <p14:creationId xmlns:p14="http://schemas.microsoft.com/office/powerpoint/2010/main" val="1820476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should always include a test question so your students can check that their zapper is working.</a:t>
            </a:r>
          </a:p>
          <a:p>
            <a:endParaRPr lang="en-GB" dirty="0"/>
          </a:p>
          <a:p>
            <a:r>
              <a:rPr lang="en-GB" dirty="0" smtClean="0"/>
              <a:t>Note the showbar at the top of the screen which shows information about the voting. The green area shows that polling is open and students can vote.</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14</a:t>
            </a:fld>
            <a:endParaRPr lang="en-GB"/>
          </a:p>
        </p:txBody>
      </p:sp>
    </p:spTree>
    <p:extLst>
      <p:ext uri="{BB962C8B-B14F-4D97-AF65-F5344CB8AC3E}">
        <p14:creationId xmlns:p14="http://schemas.microsoft.com/office/powerpoint/2010/main" val="299716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the mouse to close polling – note the green area turns red.</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15</a:t>
            </a:fld>
            <a:endParaRPr lang="en-GB"/>
          </a:p>
        </p:txBody>
      </p:sp>
    </p:spTree>
    <p:extLst>
      <p:ext uri="{BB962C8B-B14F-4D97-AF65-F5344CB8AC3E}">
        <p14:creationId xmlns:p14="http://schemas.microsoft.com/office/powerpoint/2010/main" val="173152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again to display the results of the vote.</a:t>
            </a:r>
          </a:p>
          <a:p>
            <a:endParaRPr lang="en-GB" dirty="0"/>
          </a:p>
          <a:p>
            <a:r>
              <a:rPr lang="en-GB" dirty="0" smtClean="0"/>
              <a:t>The #/% button on the showbar can be used to display the number of votes  or the percentage for each answer.</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16</a:t>
            </a:fld>
            <a:endParaRPr lang="en-GB"/>
          </a:p>
        </p:txBody>
      </p:sp>
    </p:spTree>
    <p:extLst>
      <p:ext uri="{BB962C8B-B14F-4D97-AF65-F5344CB8AC3E}">
        <p14:creationId xmlns:p14="http://schemas.microsoft.com/office/powerpoint/2010/main" val="249947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r>
              <a:rPr lang="en-GB" dirty="0" smtClean="0"/>
              <a:t>hen you close PowerPoint</a:t>
            </a:r>
            <a:r>
              <a:rPr lang="en-GB" dirty="0"/>
              <a:t> </a:t>
            </a:r>
            <a:r>
              <a:rPr lang="en-GB" dirty="0" smtClean="0"/>
              <a:t>at the end of the session, a dialog asks if you want to save the changes. In most cases, you can safely choose Don’t Save; only click Save if you want to save the voting charts as they appear. </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17</a:t>
            </a:fld>
            <a:endParaRPr lang="en-GB"/>
          </a:p>
        </p:txBody>
      </p:sp>
    </p:spTree>
    <p:extLst>
      <p:ext uri="{BB962C8B-B14F-4D97-AF65-F5344CB8AC3E}">
        <p14:creationId xmlns:p14="http://schemas.microsoft.com/office/powerpoint/2010/main" val="1027556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second dialog asks if you want to save the response data. In most cases, click Save so you can review and analyse the voting data. </a:t>
            </a:r>
          </a:p>
          <a:p>
            <a:endParaRPr lang="en-GB" dirty="0"/>
          </a:p>
          <a:p>
            <a:r>
              <a:rPr lang="en-GB" dirty="0" smtClean="0"/>
              <a:t>If you click Don’t Save, the voting data will be discarded and cannot be recovered later.</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18</a:t>
            </a:fld>
            <a:endParaRPr lang="en-GB"/>
          </a:p>
        </p:txBody>
      </p:sp>
    </p:spTree>
    <p:extLst>
      <p:ext uri="{BB962C8B-B14F-4D97-AF65-F5344CB8AC3E}">
        <p14:creationId xmlns:p14="http://schemas.microsoft.com/office/powerpoint/2010/main" val="260554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voting data is saved by default to the Turning Point folder in My Documents. You should edit its name to make it easy to identify the session later.</a:t>
            </a:r>
          </a:p>
          <a:p>
            <a:endParaRPr lang="en-GB" dirty="0"/>
          </a:p>
          <a:p>
            <a:r>
              <a:rPr lang="en-GB" dirty="0" smtClean="0"/>
              <a:t>You can save the data file to a USB drive instead if you prefer, but will need to import it into Turning Point before you can view or analyse it.</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19</a:t>
            </a:fld>
            <a:endParaRPr lang="en-GB"/>
          </a:p>
        </p:txBody>
      </p:sp>
    </p:spTree>
    <p:extLst>
      <p:ext uri="{BB962C8B-B14F-4D97-AF65-F5344CB8AC3E}">
        <p14:creationId xmlns:p14="http://schemas.microsoft.com/office/powerpoint/2010/main" val="199504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guide shows you how to use Turning Point in Common Learning Spaces.</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2</a:t>
            </a:fld>
            <a:endParaRPr lang="en-GB"/>
          </a:p>
        </p:txBody>
      </p:sp>
    </p:spTree>
    <p:extLst>
      <p:ext uri="{BB962C8B-B14F-4D97-AF65-F5344CB8AC3E}">
        <p14:creationId xmlns:p14="http://schemas.microsoft.com/office/powerpoint/2010/main" val="2951021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voting data is saved by default to the Turning Point folder in My Documents. You should edit its name to make it easy to identify the session later.</a:t>
            </a:r>
          </a:p>
          <a:p>
            <a:endParaRPr lang="en-GB" dirty="0"/>
          </a:p>
          <a:p>
            <a:r>
              <a:rPr lang="en-GB" dirty="0" smtClean="0"/>
              <a:t>You can save the data file to a USB drive instead if you prefer, but will need to import it into Turning Point before you can view or analyse it.</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20</a:t>
            </a:fld>
            <a:endParaRPr lang="en-GB"/>
          </a:p>
        </p:txBody>
      </p:sp>
    </p:spTree>
    <p:extLst>
      <p:ext uri="{BB962C8B-B14F-4D97-AF65-F5344CB8AC3E}">
        <p14:creationId xmlns:p14="http://schemas.microsoft.com/office/powerpoint/2010/main" val="1995045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the Manage tab to see a list of the data files you have saved. Select a file and click the Reports button to review the data.</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21</a:t>
            </a:fld>
            <a:endParaRPr lang="en-GB"/>
          </a:p>
        </p:txBody>
      </p:sp>
    </p:spTree>
    <p:extLst>
      <p:ext uri="{BB962C8B-B14F-4D97-AF65-F5344CB8AC3E}">
        <p14:creationId xmlns:p14="http://schemas.microsoft.com/office/powerpoint/2010/main" val="295664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default report is Results by Question. Use the dropdown list to select a different report.</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22</a:t>
            </a:fld>
            <a:endParaRPr lang="en-GB"/>
          </a:p>
        </p:txBody>
      </p:sp>
    </p:spTree>
    <p:extLst>
      <p:ext uri="{BB962C8B-B14F-4D97-AF65-F5344CB8AC3E}">
        <p14:creationId xmlns:p14="http://schemas.microsoft.com/office/powerpoint/2010/main" val="1965773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Results Detail report, which shows how each zapper voted. Use the Export button to save this as an Excel file for further analysis.</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23</a:t>
            </a:fld>
            <a:endParaRPr lang="en-GB"/>
          </a:p>
        </p:txBody>
      </p:sp>
    </p:spTree>
    <p:extLst>
      <p:ext uri="{BB962C8B-B14F-4D97-AF65-F5344CB8AC3E}">
        <p14:creationId xmlns:p14="http://schemas.microsoft.com/office/powerpoint/2010/main" val="2434779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forget to remove the receiver at the end of the session and replace it in the zapper case. These receivers are expensive to lose!</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24</a:t>
            </a:fld>
            <a:endParaRPr lang="en-GB"/>
          </a:p>
        </p:txBody>
      </p:sp>
    </p:spTree>
    <p:extLst>
      <p:ext uri="{BB962C8B-B14F-4D97-AF65-F5344CB8AC3E}">
        <p14:creationId xmlns:p14="http://schemas.microsoft.com/office/powerpoint/2010/main" val="81463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Insert the receiver into on of the PC’s USB ports.</a:t>
            </a:r>
          </a:p>
        </p:txBody>
      </p:sp>
      <p:sp>
        <p:nvSpPr>
          <p:cNvPr id="4" name="Slide Number Placeholder 3"/>
          <p:cNvSpPr>
            <a:spLocks noGrp="1"/>
          </p:cNvSpPr>
          <p:nvPr>
            <p:ph type="sldNum" sz="quarter" idx="10"/>
          </p:nvPr>
        </p:nvSpPr>
        <p:spPr/>
        <p:txBody>
          <a:bodyPr/>
          <a:lstStyle/>
          <a:p>
            <a:fld id="{08FD82A9-D3A1-444D-9177-985E8D77B236}" type="slidenum">
              <a:rPr lang="en-GB" smtClean="0"/>
              <a:t>3</a:t>
            </a:fld>
            <a:endParaRPr lang="en-GB"/>
          </a:p>
        </p:txBody>
      </p:sp>
    </p:spTree>
    <p:extLst>
      <p:ext uri="{BB962C8B-B14F-4D97-AF65-F5344CB8AC3E}">
        <p14:creationId xmlns:p14="http://schemas.microsoft.com/office/powerpoint/2010/main" val="56739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Log on to the bench PC and start Turning Point. You can find it on the Start menu under All Programs &gt; Teaching Tools</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4</a:t>
            </a:fld>
            <a:endParaRPr lang="en-GB"/>
          </a:p>
        </p:txBody>
      </p:sp>
    </p:spTree>
    <p:extLst>
      <p:ext uri="{BB962C8B-B14F-4D97-AF65-F5344CB8AC3E}">
        <p14:creationId xmlns:p14="http://schemas.microsoft.com/office/powerpoint/2010/main" val="294019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Alternatively, just type ‘turn’ into the Start menu’s Search box and click on Turning Point in the list of results.</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5</a:t>
            </a:fld>
            <a:endParaRPr lang="en-GB"/>
          </a:p>
        </p:txBody>
      </p:sp>
    </p:spTree>
    <p:extLst>
      <p:ext uri="{BB962C8B-B14F-4D97-AF65-F5344CB8AC3E}">
        <p14:creationId xmlns:p14="http://schemas.microsoft.com/office/powerpoint/2010/main" val="291809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 significant change from the previous version, Turning Point 5 now provides a unified interface to all of the program’s features. For example Anywhere Polling enables you to ask on-the-fly questions with any application, not just PowerPoint.</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6</a:t>
            </a:fld>
            <a:endParaRPr lang="en-GB"/>
          </a:p>
        </p:txBody>
      </p:sp>
    </p:spTree>
    <p:extLst>
      <p:ext uri="{BB962C8B-B14F-4D97-AF65-F5344CB8AC3E}">
        <p14:creationId xmlns:p14="http://schemas.microsoft.com/office/powerpoint/2010/main" val="398985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use a PowerPoint presentation that includes question slides, click on PowerPoint Polling.</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7</a:t>
            </a:fld>
            <a:endParaRPr lang="en-GB"/>
          </a:p>
        </p:txBody>
      </p:sp>
    </p:spTree>
    <p:extLst>
      <p:ext uri="{BB962C8B-B14F-4D97-AF65-F5344CB8AC3E}">
        <p14:creationId xmlns:p14="http://schemas.microsoft.com/office/powerpoint/2010/main" val="233579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Office 2013 also has some significant interface changes to the previous version. Click on Open Office Presentations to locate and load your slides.</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8</a:t>
            </a:fld>
            <a:endParaRPr lang="en-GB"/>
          </a:p>
        </p:txBody>
      </p:sp>
    </p:spTree>
    <p:extLst>
      <p:ext uri="{BB962C8B-B14F-4D97-AF65-F5344CB8AC3E}">
        <p14:creationId xmlns:p14="http://schemas.microsoft.com/office/powerpoint/2010/main" val="47690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Computer and then browse to locate and open the PowerPoint  file.</a:t>
            </a:r>
            <a:endParaRPr lang="en-GB" dirty="0"/>
          </a:p>
        </p:txBody>
      </p:sp>
      <p:sp>
        <p:nvSpPr>
          <p:cNvPr id="4" name="Slide Number Placeholder 3"/>
          <p:cNvSpPr>
            <a:spLocks noGrp="1"/>
          </p:cNvSpPr>
          <p:nvPr>
            <p:ph type="sldNum" sz="quarter" idx="10"/>
          </p:nvPr>
        </p:nvSpPr>
        <p:spPr/>
        <p:txBody>
          <a:bodyPr/>
          <a:lstStyle/>
          <a:p>
            <a:fld id="{08FD82A9-D3A1-444D-9177-985E8D77B236}" type="slidenum">
              <a:rPr lang="en-GB" smtClean="0"/>
              <a:t>9</a:t>
            </a:fld>
            <a:endParaRPr lang="en-GB"/>
          </a:p>
        </p:txBody>
      </p:sp>
    </p:spTree>
    <p:extLst>
      <p:ext uri="{BB962C8B-B14F-4D97-AF65-F5344CB8AC3E}">
        <p14:creationId xmlns:p14="http://schemas.microsoft.com/office/powerpoint/2010/main" val="290540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358775" y="1700213"/>
            <a:ext cx="8426450" cy="1873250"/>
          </a:xfrm>
        </p:spPr>
        <p:txBody>
          <a:bodyPr anchor="t"/>
          <a:lstStyle>
            <a:lvl1pPr>
              <a:lnSpc>
                <a:spcPct val="90000"/>
              </a:lnSpc>
              <a:defRPr sz="6000" b="0">
                <a:solidFill>
                  <a:schemeClr val="tx1"/>
                </a:solidFill>
              </a:defRPr>
            </a:lvl1pPr>
          </a:lstStyle>
          <a:p>
            <a:pPr lvl="0"/>
            <a:r>
              <a:rPr lang="en-US" noProof="0" smtClean="0"/>
              <a:t>Click to edit Master title style</a:t>
            </a:r>
            <a:endParaRPr lang="en-GB" noProof="0" smtClean="0"/>
          </a:p>
        </p:txBody>
      </p:sp>
      <p:sp>
        <p:nvSpPr>
          <p:cNvPr id="5125" name="Rectangle 5"/>
          <p:cNvSpPr>
            <a:spLocks noGrp="1" noChangeArrowheads="1"/>
          </p:cNvSpPr>
          <p:nvPr>
            <p:ph type="subTitle" idx="1"/>
          </p:nvPr>
        </p:nvSpPr>
        <p:spPr>
          <a:xfrm>
            <a:off x="358775" y="4508500"/>
            <a:ext cx="8426450" cy="1981200"/>
          </a:xfrm>
        </p:spPr>
        <p:txBody>
          <a:bodyPr/>
          <a:lstStyle>
            <a:lvl1pPr marL="0" indent="0">
              <a:lnSpc>
                <a:spcPct val="90000"/>
              </a:lnSpc>
              <a:spcBef>
                <a:spcPct val="0"/>
              </a:spcBef>
              <a:spcAft>
                <a:spcPct val="45000"/>
              </a:spcAft>
              <a:buFont typeface="Wingdings" pitchFamily="2" charset="2"/>
              <a:buNone/>
              <a:defRPr sz="3600">
                <a:solidFill>
                  <a:schemeClr val="tx2"/>
                </a:solidFill>
              </a:defRPr>
            </a:lvl1pPr>
          </a:lstStyle>
          <a:p>
            <a:pPr lvl="0"/>
            <a:r>
              <a:rPr lang="en-US" noProof="0" smtClean="0"/>
              <a:t>Click to edit Master subtitle style</a:t>
            </a:r>
            <a:endParaRPr lang="en-GB" noProof="0" smtClean="0"/>
          </a:p>
        </p:txBody>
      </p:sp>
      <p:grpSp>
        <p:nvGrpSpPr>
          <p:cNvPr id="29351" name="Group 1703"/>
          <p:cNvGrpSpPr>
            <a:grpSpLocks/>
          </p:cNvGrpSpPr>
          <p:nvPr userDrawn="1"/>
        </p:nvGrpSpPr>
        <p:grpSpPr bwMode="auto">
          <a:xfrm>
            <a:off x="6051550" y="368300"/>
            <a:ext cx="2697163" cy="585788"/>
            <a:chOff x="1610" y="2863"/>
            <a:chExt cx="3221" cy="699"/>
          </a:xfrm>
        </p:grpSpPr>
        <p:sp>
          <p:nvSpPr>
            <p:cNvPr id="29352"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4" h="449">
                  <a:moveTo>
                    <a:pt x="142" y="179"/>
                  </a:moveTo>
                  <a:lnTo>
                    <a:pt x="142" y="179"/>
                  </a:lnTo>
                  <a:lnTo>
                    <a:pt x="210" y="216"/>
                  </a:lnTo>
                  <a:lnTo>
                    <a:pt x="210" y="216"/>
                  </a:lnTo>
                  <a:lnTo>
                    <a:pt x="230" y="233"/>
                  </a:lnTo>
                  <a:lnTo>
                    <a:pt x="247" y="253"/>
                  </a:lnTo>
                  <a:lnTo>
                    <a:pt x="247" y="253"/>
                  </a:lnTo>
                  <a:lnTo>
                    <a:pt x="256" y="267"/>
                  </a:lnTo>
                  <a:lnTo>
                    <a:pt x="261" y="281"/>
                  </a:lnTo>
                  <a:lnTo>
                    <a:pt x="264" y="298"/>
                  </a:lnTo>
                  <a:lnTo>
                    <a:pt x="264" y="318"/>
                  </a:lnTo>
                  <a:lnTo>
                    <a:pt x="264" y="318"/>
                  </a:lnTo>
                  <a:lnTo>
                    <a:pt x="261" y="347"/>
                  </a:lnTo>
                  <a:lnTo>
                    <a:pt x="253" y="369"/>
                  </a:lnTo>
                  <a:lnTo>
                    <a:pt x="239" y="392"/>
                  </a:lnTo>
                  <a:lnTo>
                    <a:pt x="222" y="412"/>
                  </a:lnTo>
                  <a:lnTo>
                    <a:pt x="222" y="412"/>
                  </a:lnTo>
                  <a:lnTo>
                    <a:pt x="199" y="429"/>
                  </a:lnTo>
                  <a:lnTo>
                    <a:pt x="173" y="440"/>
                  </a:lnTo>
                  <a:lnTo>
                    <a:pt x="148" y="446"/>
                  </a:lnTo>
                  <a:lnTo>
                    <a:pt x="122" y="449"/>
                  </a:lnTo>
                  <a:lnTo>
                    <a:pt x="122" y="449"/>
                  </a:lnTo>
                  <a:lnTo>
                    <a:pt x="88" y="446"/>
                  </a:lnTo>
                  <a:lnTo>
                    <a:pt x="60" y="440"/>
                  </a:lnTo>
                  <a:lnTo>
                    <a:pt x="60" y="440"/>
                  </a:lnTo>
                  <a:lnTo>
                    <a:pt x="34" y="429"/>
                  </a:lnTo>
                  <a:lnTo>
                    <a:pt x="3" y="415"/>
                  </a:lnTo>
                  <a:lnTo>
                    <a:pt x="0" y="318"/>
                  </a:lnTo>
                  <a:lnTo>
                    <a:pt x="0" y="318"/>
                  </a:lnTo>
                  <a:lnTo>
                    <a:pt x="9" y="338"/>
                  </a:lnTo>
                  <a:lnTo>
                    <a:pt x="17" y="358"/>
                  </a:lnTo>
                  <a:lnTo>
                    <a:pt x="28" y="375"/>
                  </a:lnTo>
                  <a:lnTo>
                    <a:pt x="43" y="392"/>
                  </a:lnTo>
                  <a:lnTo>
                    <a:pt x="43" y="392"/>
                  </a:lnTo>
                  <a:lnTo>
                    <a:pt x="57" y="406"/>
                  </a:lnTo>
                  <a:lnTo>
                    <a:pt x="74" y="415"/>
                  </a:lnTo>
                  <a:lnTo>
                    <a:pt x="94" y="421"/>
                  </a:lnTo>
                  <a:lnTo>
                    <a:pt x="116" y="423"/>
                  </a:lnTo>
                  <a:lnTo>
                    <a:pt x="116" y="423"/>
                  </a:lnTo>
                  <a:lnTo>
                    <a:pt x="139" y="421"/>
                  </a:lnTo>
                  <a:lnTo>
                    <a:pt x="156" y="415"/>
                  </a:lnTo>
                  <a:lnTo>
                    <a:pt x="173" y="406"/>
                  </a:lnTo>
                  <a:lnTo>
                    <a:pt x="185" y="395"/>
                  </a:lnTo>
                  <a:lnTo>
                    <a:pt x="185" y="395"/>
                  </a:lnTo>
                  <a:lnTo>
                    <a:pt x="193" y="381"/>
                  </a:lnTo>
                  <a:lnTo>
                    <a:pt x="199" y="367"/>
                  </a:lnTo>
                  <a:lnTo>
                    <a:pt x="205" y="352"/>
                  </a:lnTo>
                  <a:lnTo>
                    <a:pt x="205" y="335"/>
                  </a:lnTo>
                  <a:lnTo>
                    <a:pt x="205" y="335"/>
                  </a:lnTo>
                  <a:lnTo>
                    <a:pt x="205" y="318"/>
                  </a:lnTo>
                  <a:lnTo>
                    <a:pt x="199" y="301"/>
                  </a:lnTo>
                  <a:lnTo>
                    <a:pt x="193" y="290"/>
                  </a:lnTo>
                  <a:lnTo>
                    <a:pt x="185" y="278"/>
                  </a:lnTo>
                  <a:lnTo>
                    <a:pt x="185" y="278"/>
                  </a:lnTo>
                  <a:lnTo>
                    <a:pt x="153" y="259"/>
                  </a:lnTo>
                  <a:lnTo>
                    <a:pt x="97" y="230"/>
                  </a:lnTo>
                  <a:lnTo>
                    <a:pt x="97" y="230"/>
                  </a:lnTo>
                  <a:lnTo>
                    <a:pt x="74" y="219"/>
                  </a:lnTo>
                  <a:lnTo>
                    <a:pt x="54" y="205"/>
                  </a:lnTo>
                  <a:lnTo>
                    <a:pt x="37" y="193"/>
                  </a:lnTo>
                  <a:lnTo>
                    <a:pt x="26" y="179"/>
                  </a:lnTo>
                  <a:lnTo>
                    <a:pt x="26" y="179"/>
                  </a:lnTo>
                  <a:lnTo>
                    <a:pt x="14" y="165"/>
                  </a:lnTo>
                  <a:lnTo>
                    <a:pt x="9" y="148"/>
                  </a:lnTo>
                  <a:lnTo>
                    <a:pt x="3" y="131"/>
                  </a:lnTo>
                  <a:lnTo>
                    <a:pt x="3" y="114"/>
                  </a:lnTo>
                  <a:lnTo>
                    <a:pt x="3" y="114"/>
                  </a:lnTo>
                  <a:lnTo>
                    <a:pt x="6" y="88"/>
                  </a:lnTo>
                  <a:lnTo>
                    <a:pt x="11" y="65"/>
                  </a:lnTo>
                  <a:lnTo>
                    <a:pt x="26" y="45"/>
                  </a:lnTo>
                  <a:lnTo>
                    <a:pt x="43" y="28"/>
                  </a:lnTo>
                  <a:lnTo>
                    <a:pt x="43" y="28"/>
                  </a:lnTo>
                  <a:lnTo>
                    <a:pt x="65" y="17"/>
                  </a:lnTo>
                  <a:lnTo>
                    <a:pt x="85" y="6"/>
                  </a:lnTo>
                  <a:lnTo>
                    <a:pt x="111" y="0"/>
                  </a:lnTo>
                  <a:lnTo>
                    <a:pt x="136" y="0"/>
                  </a:lnTo>
                  <a:lnTo>
                    <a:pt x="136" y="0"/>
                  </a:lnTo>
                  <a:lnTo>
                    <a:pt x="162" y="0"/>
                  </a:lnTo>
                  <a:lnTo>
                    <a:pt x="185" y="6"/>
                  </a:lnTo>
                  <a:lnTo>
                    <a:pt x="207" y="14"/>
                  </a:lnTo>
                  <a:lnTo>
                    <a:pt x="227" y="23"/>
                  </a:lnTo>
                  <a:lnTo>
                    <a:pt x="230" y="108"/>
                  </a:lnTo>
                  <a:lnTo>
                    <a:pt x="230" y="108"/>
                  </a:lnTo>
                  <a:lnTo>
                    <a:pt x="227" y="94"/>
                  </a:lnTo>
                  <a:lnTo>
                    <a:pt x="219" y="80"/>
                  </a:lnTo>
                  <a:lnTo>
                    <a:pt x="207" y="65"/>
                  </a:lnTo>
                  <a:lnTo>
                    <a:pt x="196" y="51"/>
                  </a:lnTo>
                  <a:lnTo>
                    <a:pt x="196" y="51"/>
                  </a:lnTo>
                  <a:lnTo>
                    <a:pt x="182" y="40"/>
                  </a:lnTo>
                  <a:lnTo>
                    <a:pt x="165" y="31"/>
                  </a:lnTo>
                  <a:lnTo>
                    <a:pt x="148" y="28"/>
                  </a:lnTo>
                  <a:lnTo>
                    <a:pt x="128" y="26"/>
                  </a:lnTo>
                  <a:lnTo>
                    <a:pt x="128" y="26"/>
                  </a:lnTo>
                  <a:lnTo>
                    <a:pt x="108" y="26"/>
                  </a:lnTo>
                  <a:lnTo>
                    <a:pt x="94" y="31"/>
                  </a:lnTo>
                  <a:lnTo>
                    <a:pt x="82" y="37"/>
                  </a:lnTo>
                  <a:lnTo>
                    <a:pt x="71" y="48"/>
                  </a:lnTo>
                  <a:lnTo>
                    <a:pt x="71" y="48"/>
                  </a:lnTo>
                  <a:lnTo>
                    <a:pt x="65" y="57"/>
                  </a:lnTo>
                  <a:lnTo>
                    <a:pt x="60" y="68"/>
                  </a:lnTo>
                  <a:lnTo>
                    <a:pt x="57" y="82"/>
                  </a:lnTo>
                  <a:lnTo>
                    <a:pt x="54" y="94"/>
                  </a:lnTo>
                  <a:lnTo>
                    <a:pt x="54" y="94"/>
                  </a:lnTo>
                  <a:lnTo>
                    <a:pt x="57" y="108"/>
                  </a:lnTo>
                  <a:lnTo>
                    <a:pt x="60" y="119"/>
                  </a:lnTo>
                  <a:lnTo>
                    <a:pt x="65" y="128"/>
                  </a:lnTo>
                  <a:lnTo>
                    <a:pt x="71" y="139"/>
                  </a:lnTo>
                  <a:lnTo>
                    <a:pt x="71" y="139"/>
                  </a:lnTo>
                  <a:lnTo>
                    <a:pt x="99" y="156"/>
                  </a:lnTo>
                  <a:lnTo>
                    <a:pt x="142" y="179"/>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53" name="Freeform 170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1" h="310">
                  <a:moveTo>
                    <a:pt x="142" y="0"/>
                  </a:moveTo>
                  <a:lnTo>
                    <a:pt x="142" y="0"/>
                  </a:lnTo>
                  <a:lnTo>
                    <a:pt x="164" y="0"/>
                  </a:lnTo>
                  <a:lnTo>
                    <a:pt x="184" y="6"/>
                  </a:lnTo>
                  <a:lnTo>
                    <a:pt x="201" y="12"/>
                  </a:lnTo>
                  <a:lnTo>
                    <a:pt x="218" y="23"/>
                  </a:lnTo>
                  <a:lnTo>
                    <a:pt x="218" y="23"/>
                  </a:lnTo>
                  <a:lnTo>
                    <a:pt x="235" y="34"/>
                  </a:lnTo>
                  <a:lnTo>
                    <a:pt x="247" y="49"/>
                  </a:lnTo>
                  <a:lnTo>
                    <a:pt x="258" y="63"/>
                  </a:lnTo>
                  <a:lnTo>
                    <a:pt x="267" y="80"/>
                  </a:lnTo>
                  <a:lnTo>
                    <a:pt x="267" y="80"/>
                  </a:lnTo>
                  <a:lnTo>
                    <a:pt x="272" y="100"/>
                  </a:lnTo>
                  <a:lnTo>
                    <a:pt x="278" y="117"/>
                  </a:lnTo>
                  <a:lnTo>
                    <a:pt x="281" y="137"/>
                  </a:lnTo>
                  <a:lnTo>
                    <a:pt x="281" y="156"/>
                  </a:lnTo>
                  <a:lnTo>
                    <a:pt x="281" y="156"/>
                  </a:lnTo>
                  <a:lnTo>
                    <a:pt x="281" y="174"/>
                  </a:lnTo>
                  <a:lnTo>
                    <a:pt x="278" y="193"/>
                  </a:lnTo>
                  <a:lnTo>
                    <a:pt x="272" y="210"/>
                  </a:lnTo>
                  <a:lnTo>
                    <a:pt x="264" y="230"/>
                  </a:lnTo>
                  <a:lnTo>
                    <a:pt x="264" y="230"/>
                  </a:lnTo>
                  <a:lnTo>
                    <a:pt x="253" y="247"/>
                  </a:lnTo>
                  <a:lnTo>
                    <a:pt x="241" y="262"/>
                  </a:lnTo>
                  <a:lnTo>
                    <a:pt x="230" y="276"/>
                  </a:lnTo>
                  <a:lnTo>
                    <a:pt x="213" y="290"/>
                  </a:lnTo>
                  <a:lnTo>
                    <a:pt x="213" y="290"/>
                  </a:lnTo>
                  <a:lnTo>
                    <a:pt x="196" y="299"/>
                  </a:lnTo>
                  <a:lnTo>
                    <a:pt x="179" y="304"/>
                  </a:lnTo>
                  <a:lnTo>
                    <a:pt x="159" y="310"/>
                  </a:lnTo>
                  <a:lnTo>
                    <a:pt x="139" y="310"/>
                  </a:lnTo>
                  <a:lnTo>
                    <a:pt x="139" y="310"/>
                  </a:lnTo>
                  <a:lnTo>
                    <a:pt x="108" y="307"/>
                  </a:lnTo>
                  <a:lnTo>
                    <a:pt x="93" y="304"/>
                  </a:lnTo>
                  <a:lnTo>
                    <a:pt x="79" y="299"/>
                  </a:lnTo>
                  <a:lnTo>
                    <a:pt x="65" y="293"/>
                  </a:lnTo>
                  <a:lnTo>
                    <a:pt x="54" y="284"/>
                  </a:lnTo>
                  <a:lnTo>
                    <a:pt x="45" y="273"/>
                  </a:lnTo>
                  <a:lnTo>
                    <a:pt x="34" y="264"/>
                  </a:lnTo>
                  <a:lnTo>
                    <a:pt x="34" y="264"/>
                  </a:lnTo>
                  <a:lnTo>
                    <a:pt x="20" y="239"/>
                  </a:lnTo>
                  <a:lnTo>
                    <a:pt x="8" y="213"/>
                  </a:lnTo>
                  <a:lnTo>
                    <a:pt x="0" y="185"/>
                  </a:lnTo>
                  <a:lnTo>
                    <a:pt x="0" y="156"/>
                  </a:lnTo>
                  <a:lnTo>
                    <a:pt x="0" y="156"/>
                  </a:lnTo>
                  <a:lnTo>
                    <a:pt x="0" y="137"/>
                  </a:lnTo>
                  <a:lnTo>
                    <a:pt x="3" y="117"/>
                  </a:lnTo>
                  <a:lnTo>
                    <a:pt x="8" y="100"/>
                  </a:lnTo>
                  <a:lnTo>
                    <a:pt x="17" y="80"/>
                  </a:lnTo>
                  <a:lnTo>
                    <a:pt x="17" y="80"/>
                  </a:lnTo>
                  <a:lnTo>
                    <a:pt x="25" y="63"/>
                  </a:lnTo>
                  <a:lnTo>
                    <a:pt x="37" y="49"/>
                  </a:lnTo>
                  <a:lnTo>
                    <a:pt x="51" y="34"/>
                  </a:lnTo>
                  <a:lnTo>
                    <a:pt x="68" y="23"/>
                  </a:lnTo>
                  <a:lnTo>
                    <a:pt x="68" y="23"/>
                  </a:lnTo>
                  <a:lnTo>
                    <a:pt x="82" y="12"/>
                  </a:lnTo>
                  <a:lnTo>
                    <a:pt x="102" y="6"/>
                  </a:lnTo>
                  <a:lnTo>
                    <a:pt x="122" y="0"/>
                  </a:lnTo>
                  <a:lnTo>
                    <a:pt x="142" y="0"/>
                  </a:lnTo>
                  <a:lnTo>
                    <a:pt x="142" y="0"/>
                  </a:lnTo>
                  <a:close/>
                  <a:moveTo>
                    <a:pt x="136" y="23"/>
                  </a:moveTo>
                  <a:lnTo>
                    <a:pt x="136" y="23"/>
                  </a:lnTo>
                  <a:lnTo>
                    <a:pt x="116" y="26"/>
                  </a:lnTo>
                  <a:lnTo>
                    <a:pt x="99" y="34"/>
                  </a:lnTo>
                  <a:lnTo>
                    <a:pt x="88" y="49"/>
                  </a:lnTo>
                  <a:lnTo>
                    <a:pt x="76" y="66"/>
                  </a:lnTo>
                  <a:lnTo>
                    <a:pt x="76" y="66"/>
                  </a:lnTo>
                  <a:lnTo>
                    <a:pt x="68" y="85"/>
                  </a:lnTo>
                  <a:lnTo>
                    <a:pt x="62" y="108"/>
                  </a:lnTo>
                  <a:lnTo>
                    <a:pt x="57" y="131"/>
                  </a:lnTo>
                  <a:lnTo>
                    <a:pt x="57" y="159"/>
                  </a:lnTo>
                  <a:lnTo>
                    <a:pt x="57" y="159"/>
                  </a:lnTo>
                  <a:lnTo>
                    <a:pt x="59" y="185"/>
                  </a:lnTo>
                  <a:lnTo>
                    <a:pt x="65" y="210"/>
                  </a:lnTo>
                  <a:lnTo>
                    <a:pt x="74" y="230"/>
                  </a:lnTo>
                  <a:lnTo>
                    <a:pt x="82" y="250"/>
                  </a:lnTo>
                  <a:lnTo>
                    <a:pt x="82" y="250"/>
                  </a:lnTo>
                  <a:lnTo>
                    <a:pt x="96" y="267"/>
                  </a:lnTo>
                  <a:lnTo>
                    <a:pt x="110" y="279"/>
                  </a:lnTo>
                  <a:lnTo>
                    <a:pt x="128" y="284"/>
                  </a:lnTo>
                  <a:lnTo>
                    <a:pt x="145" y="284"/>
                  </a:lnTo>
                  <a:lnTo>
                    <a:pt x="145" y="284"/>
                  </a:lnTo>
                  <a:lnTo>
                    <a:pt x="164" y="282"/>
                  </a:lnTo>
                  <a:lnTo>
                    <a:pt x="179" y="273"/>
                  </a:lnTo>
                  <a:lnTo>
                    <a:pt x="193" y="262"/>
                  </a:lnTo>
                  <a:lnTo>
                    <a:pt x="204" y="245"/>
                  </a:lnTo>
                  <a:lnTo>
                    <a:pt x="204" y="245"/>
                  </a:lnTo>
                  <a:lnTo>
                    <a:pt x="213" y="225"/>
                  </a:lnTo>
                  <a:lnTo>
                    <a:pt x="218" y="202"/>
                  </a:lnTo>
                  <a:lnTo>
                    <a:pt x="224" y="179"/>
                  </a:lnTo>
                  <a:lnTo>
                    <a:pt x="224" y="151"/>
                  </a:lnTo>
                  <a:lnTo>
                    <a:pt x="224" y="151"/>
                  </a:lnTo>
                  <a:lnTo>
                    <a:pt x="218" y="117"/>
                  </a:lnTo>
                  <a:lnTo>
                    <a:pt x="210" y="85"/>
                  </a:lnTo>
                  <a:lnTo>
                    <a:pt x="210" y="85"/>
                  </a:lnTo>
                  <a:lnTo>
                    <a:pt x="199" y="60"/>
                  </a:lnTo>
                  <a:lnTo>
                    <a:pt x="182" y="40"/>
                  </a:lnTo>
                  <a:lnTo>
                    <a:pt x="182" y="40"/>
                  </a:lnTo>
                  <a:lnTo>
                    <a:pt x="173" y="31"/>
                  </a:lnTo>
                  <a:lnTo>
                    <a:pt x="162" y="29"/>
                  </a:lnTo>
                  <a:lnTo>
                    <a:pt x="150" y="23"/>
                  </a:lnTo>
                  <a:lnTo>
                    <a:pt x="136"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54" name="Freeform 170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2" h="361">
                  <a:moveTo>
                    <a:pt x="86" y="0"/>
                  </a:moveTo>
                  <a:lnTo>
                    <a:pt x="86" y="60"/>
                  </a:lnTo>
                  <a:lnTo>
                    <a:pt x="174" y="60"/>
                  </a:lnTo>
                  <a:lnTo>
                    <a:pt x="151" y="85"/>
                  </a:lnTo>
                  <a:lnTo>
                    <a:pt x="83" y="85"/>
                  </a:lnTo>
                  <a:lnTo>
                    <a:pt x="83" y="267"/>
                  </a:lnTo>
                  <a:lnTo>
                    <a:pt x="83" y="267"/>
                  </a:lnTo>
                  <a:lnTo>
                    <a:pt x="83" y="284"/>
                  </a:lnTo>
                  <a:lnTo>
                    <a:pt x="86" y="296"/>
                  </a:lnTo>
                  <a:lnTo>
                    <a:pt x="91" y="307"/>
                  </a:lnTo>
                  <a:lnTo>
                    <a:pt x="97" y="318"/>
                  </a:lnTo>
                  <a:lnTo>
                    <a:pt x="105" y="324"/>
                  </a:lnTo>
                  <a:lnTo>
                    <a:pt x="117" y="330"/>
                  </a:lnTo>
                  <a:lnTo>
                    <a:pt x="128" y="333"/>
                  </a:lnTo>
                  <a:lnTo>
                    <a:pt x="142" y="335"/>
                  </a:lnTo>
                  <a:lnTo>
                    <a:pt x="142" y="335"/>
                  </a:lnTo>
                  <a:lnTo>
                    <a:pt x="157" y="333"/>
                  </a:lnTo>
                  <a:lnTo>
                    <a:pt x="165" y="330"/>
                  </a:lnTo>
                  <a:lnTo>
                    <a:pt x="165" y="330"/>
                  </a:lnTo>
                  <a:lnTo>
                    <a:pt x="182" y="318"/>
                  </a:lnTo>
                  <a:lnTo>
                    <a:pt x="182" y="318"/>
                  </a:lnTo>
                  <a:lnTo>
                    <a:pt x="182" y="324"/>
                  </a:lnTo>
                  <a:lnTo>
                    <a:pt x="179" y="333"/>
                  </a:lnTo>
                  <a:lnTo>
                    <a:pt x="162" y="347"/>
                  </a:lnTo>
                  <a:lnTo>
                    <a:pt x="162" y="347"/>
                  </a:lnTo>
                  <a:lnTo>
                    <a:pt x="154" y="352"/>
                  </a:lnTo>
                  <a:lnTo>
                    <a:pt x="142" y="358"/>
                  </a:lnTo>
                  <a:lnTo>
                    <a:pt x="131" y="361"/>
                  </a:lnTo>
                  <a:lnTo>
                    <a:pt x="117" y="361"/>
                  </a:lnTo>
                  <a:lnTo>
                    <a:pt x="117" y="361"/>
                  </a:lnTo>
                  <a:lnTo>
                    <a:pt x="100" y="361"/>
                  </a:lnTo>
                  <a:lnTo>
                    <a:pt x="83" y="355"/>
                  </a:lnTo>
                  <a:lnTo>
                    <a:pt x="66" y="347"/>
                  </a:lnTo>
                  <a:lnTo>
                    <a:pt x="54" y="335"/>
                  </a:lnTo>
                  <a:lnTo>
                    <a:pt x="54" y="335"/>
                  </a:lnTo>
                  <a:lnTo>
                    <a:pt x="43" y="324"/>
                  </a:lnTo>
                  <a:lnTo>
                    <a:pt x="34" y="307"/>
                  </a:lnTo>
                  <a:lnTo>
                    <a:pt x="29" y="290"/>
                  </a:lnTo>
                  <a:lnTo>
                    <a:pt x="29" y="267"/>
                  </a:lnTo>
                  <a:lnTo>
                    <a:pt x="29" y="85"/>
                  </a:lnTo>
                  <a:lnTo>
                    <a:pt x="0" y="85"/>
                  </a:lnTo>
                  <a:lnTo>
                    <a:pt x="86" y="0"/>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55" name="Freeform 170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443">
                  <a:moveTo>
                    <a:pt x="176" y="139"/>
                  </a:moveTo>
                  <a:lnTo>
                    <a:pt x="176" y="139"/>
                  </a:lnTo>
                  <a:lnTo>
                    <a:pt x="193" y="139"/>
                  </a:lnTo>
                  <a:lnTo>
                    <a:pt x="213" y="145"/>
                  </a:lnTo>
                  <a:lnTo>
                    <a:pt x="230" y="153"/>
                  </a:lnTo>
                  <a:lnTo>
                    <a:pt x="244" y="162"/>
                  </a:lnTo>
                  <a:lnTo>
                    <a:pt x="244" y="162"/>
                  </a:lnTo>
                  <a:lnTo>
                    <a:pt x="256" y="176"/>
                  </a:lnTo>
                  <a:lnTo>
                    <a:pt x="264" y="190"/>
                  </a:lnTo>
                  <a:lnTo>
                    <a:pt x="270" y="207"/>
                  </a:lnTo>
                  <a:lnTo>
                    <a:pt x="273" y="227"/>
                  </a:lnTo>
                  <a:lnTo>
                    <a:pt x="273" y="421"/>
                  </a:lnTo>
                  <a:lnTo>
                    <a:pt x="273" y="421"/>
                  </a:lnTo>
                  <a:lnTo>
                    <a:pt x="273" y="429"/>
                  </a:lnTo>
                  <a:lnTo>
                    <a:pt x="276" y="435"/>
                  </a:lnTo>
                  <a:lnTo>
                    <a:pt x="276" y="435"/>
                  </a:lnTo>
                  <a:lnTo>
                    <a:pt x="290" y="443"/>
                  </a:lnTo>
                  <a:lnTo>
                    <a:pt x="199" y="443"/>
                  </a:lnTo>
                  <a:lnTo>
                    <a:pt x="199" y="443"/>
                  </a:lnTo>
                  <a:lnTo>
                    <a:pt x="207" y="438"/>
                  </a:lnTo>
                  <a:lnTo>
                    <a:pt x="213" y="432"/>
                  </a:lnTo>
                  <a:lnTo>
                    <a:pt x="216" y="426"/>
                  </a:lnTo>
                  <a:lnTo>
                    <a:pt x="216" y="421"/>
                  </a:lnTo>
                  <a:lnTo>
                    <a:pt x="216" y="250"/>
                  </a:lnTo>
                  <a:lnTo>
                    <a:pt x="216" y="250"/>
                  </a:lnTo>
                  <a:lnTo>
                    <a:pt x="216" y="233"/>
                  </a:lnTo>
                  <a:lnTo>
                    <a:pt x="213" y="219"/>
                  </a:lnTo>
                  <a:lnTo>
                    <a:pt x="207" y="207"/>
                  </a:lnTo>
                  <a:lnTo>
                    <a:pt x="202" y="196"/>
                  </a:lnTo>
                  <a:lnTo>
                    <a:pt x="202" y="196"/>
                  </a:lnTo>
                  <a:lnTo>
                    <a:pt x="190" y="188"/>
                  </a:lnTo>
                  <a:lnTo>
                    <a:pt x="179" y="182"/>
                  </a:lnTo>
                  <a:lnTo>
                    <a:pt x="165" y="179"/>
                  </a:lnTo>
                  <a:lnTo>
                    <a:pt x="148" y="176"/>
                  </a:lnTo>
                  <a:lnTo>
                    <a:pt x="148" y="176"/>
                  </a:lnTo>
                  <a:lnTo>
                    <a:pt x="128" y="179"/>
                  </a:lnTo>
                  <a:lnTo>
                    <a:pt x="108" y="188"/>
                  </a:lnTo>
                  <a:lnTo>
                    <a:pt x="108" y="188"/>
                  </a:lnTo>
                  <a:lnTo>
                    <a:pt x="91" y="196"/>
                  </a:lnTo>
                  <a:lnTo>
                    <a:pt x="77" y="210"/>
                  </a:lnTo>
                  <a:lnTo>
                    <a:pt x="77" y="421"/>
                  </a:lnTo>
                  <a:lnTo>
                    <a:pt x="77" y="421"/>
                  </a:lnTo>
                  <a:lnTo>
                    <a:pt x="80" y="426"/>
                  </a:lnTo>
                  <a:lnTo>
                    <a:pt x="82" y="432"/>
                  </a:lnTo>
                  <a:lnTo>
                    <a:pt x="82" y="432"/>
                  </a:lnTo>
                  <a:lnTo>
                    <a:pt x="88" y="438"/>
                  </a:lnTo>
                  <a:lnTo>
                    <a:pt x="97" y="443"/>
                  </a:lnTo>
                  <a:lnTo>
                    <a:pt x="6" y="443"/>
                  </a:lnTo>
                  <a:lnTo>
                    <a:pt x="6" y="443"/>
                  </a:lnTo>
                  <a:lnTo>
                    <a:pt x="11" y="438"/>
                  </a:lnTo>
                  <a:lnTo>
                    <a:pt x="17" y="432"/>
                  </a:lnTo>
                  <a:lnTo>
                    <a:pt x="20" y="426"/>
                  </a:lnTo>
                  <a:lnTo>
                    <a:pt x="20" y="421"/>
                  </a:lnTo>
                  <a:lnTo>
                    <a:pt x="20" y="40"/>
                  </a:lnTo>
                  <a:lnTo>
                    <a:pt x="20" y="40"/>
                  </a:lnTo>
                  <a:lnTo>
                    <a:pt x="20" y="31"/>
                  </a:lnTo>
                  <a:lnTo>
                    <a:pt x="17" y="23"/>
                  </a:lnTo>
                  <a:lnTo>
                    <a:pt x="17" y="23"/>
                  </a:lnTo>
                  <a:lnTo>
                    <a:pt x="0" y="14"/>
                  </a:lnTo>
                  <a:lnTo>
                    <a:pt x="77" y="0"/>
                  </a:lnTo>
                  <a:lnTo>
                    <a:pt x="77" y="185"/>
                  </a:lnTo>
                  <a:lnTo>
                    <a:pt x="77" y="185"/>
                  </a:lnTo>
                  <a:lnTo>
                    <a:pt x="102" y="165"/>
                  </a:lnTo>
                  <a:lnTo>
                    <a:pt x="128" y="151"/>
                  </a:lnTo>
                  <a:lnTo>
                    <a:pt x="153" y="142"/>
                  </a:lnTo>
                  <a:lnTo>
                    <a:pt x="176" y="139"/>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56" name="Freeform 170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5" h="304">
                  <a:moveTo>
                    <a:pt x="364" y="0"/>
                  </a:moveTo>
                  <a:lnTo>
                    <a:pt x="364" y="0"/>
                  </a:lnTo>
                  <a:lnTo>
                    <a:pt x="381" y="0"/>
                  </a:lnTo>
                  <a:lnTo>
                    <a:pt x="398" y="6"/>
                  </a:lnTo>
                  <a:lnTo>
                    <a:pt x="415" y="14"/>
                  </a:lnTo>
                  <a:lnTo>
                    <a:pt x="429" y="23"/>
                  </a:lnTo>
                  <a:lnTo>
                    <a:pt x="429" y="23"/>
                  </a:lnTo>
                  <a:lnTo>
                    <a:pt x="444" y="37"/>
                  </a:lnTo>
                  <a:lnTo>
                    <a:pt x="452" y="51"/>
                  </a:lnTo>
                  <a:lnTo>
                    <a:pt x="458" y="68"/>
                  </a:lnTo>
                  <a:lnTo>
                    <a:pt x="458" y="88"/>
                  </a:lnTo>
                  <a:lnTo>
                    <a:pt x="458" y="282"/>
                  </a:lnTo>
                  <a:lnTo>
                    <a:pt x="458" y="282"/>
                  </a:lnTo>
                  <a:lnTo>
                    <a:pt x="461" y="287"/>
                  </a:lnTo>
                  <a:lnTo>
                    <a:pt x="463" y="293"/>
                  </a:lnTo>
                  <a:lnTo>
                    <a:pt x="463" y="293"/>
                  </a:lnTo>
                  <a:lnTo>
                    <a:pt x="475" y="304"/>
                  </a:lnTo>
                  <a:lnTo>
                    <a:pt x="387" y="304"/>
                  </a:lnTo>
                  <a:lnTo>
                    <a:pt x="387" y="304"/>
                  </a:lnTo>
                  <a:lnTo>
                    <a:pt x="392" y="299"/>
                  </a:lnTo>
                  <a:lnTo>
                    <a:pt x="398" y="293"/>
                  </a:lnTo>
                  <a:lnTo>
                    <a:pt x="404" y="287"/>
                  </a:lnTo>
                  <a:lnTo>
                    <a:pt x="404" y="282"/>
                  </a:lnTo>
                  <a:lnTo>
                    <a:pt x="404" y="108"/>
                  </a:lnTo>
                  <a:lnTo>
                    <a:pt x="404" y="108"/>
                  </a:lnTo>
                  <a:lnTo>
                    <a:pt x="404" y="91"/>
                  </a:lnTo>
                  <a:lnTo>
                    <a:pt x="401" y="80"/>
                  </a:lnTo>
                  <a:lnTo>
                    <a:pt x="395" y="66"/>
                  </a:lnTo>
                  <a:lnTo>
                    <a:pt x="387" y="57"/>
                  </a:lnTo>
                  <a:lnTo>
                    <a:pt x="387" y="57"/>
                  </a:lnTo>
                  <a:lnTo>
                    <a:pt x="378" y="49"/>
                  </a:lnTo>
                  <a:lnTo>
                    <a:pt x="367" y="43"/>
                  </a:lnTo>
                  <a:lnTo>
                    <a:pt x="353" y="37"/>
                  </a:lnTo>
                  <a:lnTo>
                    <a:pt x="336" y="37"/>
                  </a:lnTo>
                  <a:lnTo>
                    <a:pt x="336" y="37"/>
                  </a:lnTo>
                  <a:lnTo>
                    <a:pt x="316" y="40"/>
                  </a:lnTo>
                  <a:lnTo>
                    <a:pt x="299" y="46"/>
                  </a:lnTo>
                  <a:lnTo>
                    <a:pt x="282" y="60"/>
                  </a:lnTo>
                  <a:lnTo>
                    <a:pt x="267" y="77"/>
                  </a:lnTo>
                  <a:lnTo>
                    <a:pt x="267" y="77"/>
                  </a:lnTo>
                  <a:lnTo>
                    <a:pt x="267" y="85"/>
                  </a:lnTo>
                  <a:lnTo>
                    <a:pt x="267" y="282"/>
                  </a:lnTo>
                  <a:lnTo>
                    <a:pt x="267" y="282"/>
                  </a:lnTo>
                  <a:lnTo>
                    <a:pt x="270" y="287"/>
                  </a:lnTo>
                  <a:lnTo>
                    <a:pt x="273" y="293"/>
                  </a:lnTo>
                  <a:lnTo>
                    <a:pt x="273" y="293"/>
                  </a:lnTo>
                  <a:lnTo>
                    <a:pt x="285" y="304"/>
                  </a:lnTo>
                  <a:lnTo>
                    <a:pt x="194" y="304"/>
                  </a:lnTo>
                  <a:lnTo>
                    <a:pt x="194" y="304"/>
                  </a:lnTo>
                  <a:lnTo>
                    <a:pt x="202" y="299"/>
                  </a:lnTo>
                  <a:lnTo>
                    <a:pt x="208" y="293"/>
                  </a:lnTo>
                  <a:lnTo>
                    <a:pt x="211" y="287"/>
                  </a:lnTo>
                  <a:lnTo>
                    <a:pt x="211" y="282"/>
                  </a:lnTo>
                  <a:lnTo>
                    <a:pt x="211" y="105"/>
                  </a:lnTo>
                  <a:lnTo>
                    <a:pt x="211" y="105"/>
                  </a:lnTo>
                  <a:lnTo>
                    <a:pt x="211" y="88"/>
                  </a:lnTo>
                  <a:lnTo>
                    <a:pt x="208" y="74"/>
                  </a:lnTo>
                  <a:lnTo>
                    <a:pt x="202" y="63"/>
                  </a:lnTo>
                  <a:lnTo>
                    <a:pt x="194" y="54"/>
                  </a:lnTo>
                  <a:lnTo>
                    <a:pt x="185" y="46"/>
                  </a:lnTo>
                  <a:lnTo>
                    <a:pt x="174" y="40"/>
                  </a:lnTo>
                  <a:lnTo>
                    <a:pt x="160" y="37"/>
                  </a:lnTo>
                  <a:lnTo>
                    <a:pt x="145" y="37"/>
                  </a:lnTo>
                  <a:lnTo>
                    <a:pt x="145" y="37"/>
                  </a:lnTo>
                  <a:lnTo>
                    <a:pt x="125" y="40"/>
                  </a:lnTo>
                  <a:lnTo>
                    <a:pt x="108" y="46"/>
                  </a:lnTo>
                  <a:lnTo>
                    <a:pt x="94" y="54"/>
                  </a:lnTo>
                  <a:lnTo>
                    <a:pt x="80" y="68"/>
                  </a:lnTo>
                  <a:lnTo>
                    <a:pt x="80" y="282"/>
                  </a:lnTo>
                  <a:lnTo>
                    <a:pt x="80" y="282"/>
                  </a:lnTo>
                  <a:lnTo>
                    <a:pt x="80" y="287"/>
                  </a:lnTo>
                  <a:lnTo>
                    <a:pt x="83" y="293"/>
                  </a:lnTo>
                  <a:lnTo>
                    <a:pt x="83" y="293"/>
                  </a:lnTo>
                  <a:lnTo>
                    <a:pt x="97" y="304"/>
                  </a:lnTo>
                  <a:lnTo>
                    <a:pt x="6" y="304"/>
                  </a:lnTo>
                  <a:lnTo>
                    <a:pt x="6" y="304"/>
                  </a:lnTo>
                  <a:lnTo>
                    <a:pt x="15" y="299"/>
                  </a:lnTo>
                  <a:lnTo>
                    <a:pt x="20" y="293"/>
                  </a:lnTo>
                  <a:lnTo>
                    <a:pt x="23" y="287"/>
                  </a:lnTo>
                  <a:lnTo>
                    <a:pt x="23" y="282"/>
                  </a:lnTo>
                  <a:lnTo>
                    <a:pt x="23" y="40"/>
                  </a:lnTo>
                  <a:lnTo>
                    <a:pt x="23" y="40"/>
                  </a:lnTo>
                  <a:lnTo>
                    <a:pt x="23" y="31"/>
                  </a:lnTo>
                  <a:lnTo>
                    <a:pt x="18" y="23"/>
                  </a:lnTo>
                  <a:lnTo>
                    <a:pt x="18" y="23"/>
                  </a:lnTo>
                  <a:lnTo>
                    <a:pt x="9" y="17"/>
                  </a:lnTo>
                  <a:lnTo>
                    <a:pt x="0" y="14"/>
                  </a:lnTo>
                  <a:lnTo>
                    <a:pt x="80" y="0"/>
                  </a:lnTo>
                  <a:lnTo>
                    <a:pt x="80" y="43"/>
                  </a:lnTo>
                  <a:lnTo>
                    <a:pt x="80" y="43"/>
                  </a:lnTo>
                  <a:lnTo>
                    <a:pt x="100" y="29"/>
                  </a:lnTo>
                  <a:lnTo>
                    <a:pt x="123" y="14"/>
                  </a:lnTo>
                  <a:lnTo>
                    <a:pt x="123" y="14"/>
                  </a:lnTo>
                  <a:lnTo>
                    <a:pt x="134" y="9"/>
                  </a:lnTo>
                  <a:lnTo>
                    <a:pt x="145" y="3"/>
                  </a:lnTo>
                  <a:lnTo>
                    <a:pt x="160" y="0"/>
                  </a:lnTo>
                  <a:lnTo>
                    <a:pt x="174" y="0"/>
                  </a:lnTo>
                  <a:lnTo>
                    <a:pt x="174" y="0"/>
                  </a:lnTo>
                  <a:lnTo>
                    <a:pt x="188" y="0"/>
                  </a:lnTo>
                  <a:lnTo>
                    <a:pt x="202" y="3"/>
                  </a:lnTo>
                  <a:lnTo>
                    <a:pt x="213" y="9"/>
                  </a:lnTo>
                  <a:lnTo>
                    <a:pt x="228" y="14"/>
                  </a:lnTo>
                  <a:lnTo>
                    <a:pt x="228" y="14"/>
                  </a:lnTo>
                  <a:lnTo>
                    <a:pt x="239" y="23"/>
                  </a:lnTo>
                  <a:lnTo>
                    <a:pt x="248" y="31"/>
                  </a:lnTo>
                  <a:lnTo>
                    <a:pt x="256" y="43"/>
                  </a:lnTo>
                  <a:lnTo>
                    <a:pt x="262" y="57"/>
                  </a:lnTo>
                  <a:lnTo>
                    <a:pt x="262" y="57"/>
                  </a:lnTo>
                  <a:lnTo>
                    <a:pt x="282" y="34"/>
                  </a:lnTo>
                  <a:lnTo>
                    <a:pt x="307" y="17"/>
                  </a:lnTo>
                  <a:lnTo>
                    <a:pt x="307" y="17"/>
                  </a:lnTo>
                  <a:lnTo>
                    <a:pt x="321" y="9"/>
                  </a:lnTo>
                  <a:lnTo>
                    <a:pt x="336" y="3"/>
                  </a:lnTo>
                  <a:lnTo>
                    <a:pt x="350" y="0"/>
                  </a:lnTo>
                  <a:lnTo>
                    <a:pt x="364"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57" name="Freeform 170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361">
                  <a:moveTo>
                    <a:pt x="85" y="0"/>
                  </a:moveTo>
                  <a:lnTo>
                    <a:pt x="85" y="60"/>
                  </a:lnTo>
                  <a:lnTo>
                    <a:pt x="173" y="60"/>
                  </a:lnTo>
                  <a:lnTo>
                    <a:pt x="150" y="85"/>
                  </a:lnTo>
                  <a:lnTo>
                    <a:pt x="82" y="85"/>
                  </a:lnTo>
                  <a:lnTo>
                    <a:pt x="82" y="267"/>
                  </a:lnTo>
                  <a:lnTo>
                    <a:pt x="82" y="267"/>
                  </a:lnTo>
                  <a:lnTo>
                    <a:pt x="85" y="284"/>
                  </a:lnTo>
                  <a:lnTo>
                    <a:pt x="88" y="296"/>
                  </a:lnTo>
                  <a:lnTo>
                    <a:pt x="91" y="307"/>
                  </a:lnTo>
                  <a:lnTo>
                    <a:pt x="99" y="318"/>
                  </a:lnTo>
                  <a:lnTo>
                    <a:pt x="105" y="324"/>
                  </a:lnTo>
                  <a:lnTo>
                    <a:pt x="116" y="330"/>
                  </a:lnTo>
                  <a:lnTo>
                    <a:pt x="128" y="333"/>
                  </a:lnTo>
                  <a:lnTo>
                    <a:pt x="142" y="335"/>
                  </a:lnTo>
                  <a:lnTo>
                    <a:pt x="142" y="335"/>
                  </a:lnTo>
                  <a:lnTo>
                    <a:pt x="156" y="333"/>
                  </a:lnTo>
                  <a:lnTo>
                    <a:pt x="165" y="330"/>
                  </a:lnTo>
                  <a:lnTo>
                    <a:pt x="165" y="330"/>
                  </a:lnTo>
                  <a:lnTo>
                    <a:pt x="184" y="318"/>
                  </a:lnTo>
                  <a:lnTo>
                    <a:pt x="184" y="318"/>
                  </a:lnTo>
                  <a:lnTo>
                    <a:pt x="182" y="324"/>
                  </a:lnTo>
                  <a:lnTo>
                    <a:pt x="179" y="333"/>
                  </a:lnTo>
                  <a:lnTo>
                    <a:pt x="162" y="347"/>
                  </a:lnTo>
                  <a:lnTo>
                    <a:pt x="162" y="347"/>
                  </a:lnTo>
                  <a:lnTo>
                    <a:pt x="153" y="352"/>
                  </a:lnTo>
                  <a:lnTo>
                    <a:pt x="142" y="358"/>
                  </a:lnTo>
                  <a:lnTo>
                    <a:pt x="130" y="361"/>
                  </a:lnTo>
                  <a:lnTo>
                    <a:pt x="119" y="361"/>
                  </a:lnTo>
                  <a:lnTo>
                    <a:pt x="119" y="361"/>
                  </a:lnTo>
                  <a:lnTo>
                    <a:pt x="99" y="361"/>
                  </a:lnTo>
                  <a:lnTo>
                    <a:pt x="82" y="355"/>
                  </a:lnTo>
                  <a:lnTo>
                    <a:pt x="65" y="347"/>
                  </a:lnTo>
                  <a:lnTo>
                    <a:pt x="54" y="335"/>
                  </a:lnTo>
                  <a:lnTo>
                    <a:pt x="54" y="335"/>
                  </a:lnTo>
                  <a:lnTo>
                    <a:pt x="42" y="324"/>
                  </a:lnTo>
                  <a:lnTo>
                    <a:pt x="34" y="307"/>
                  </a:lnTo>
                  <a:lnTo>
                    <a:pt x="31" y="290"/>
                  </a:lnTo>
                  <a:lnTo>
                    <a:pt x="28" y="267"/>
                  </a:lnTo>
                  <a:lnTo>
                    <a:pt x="28" y="85"/>
                  </a:lnTo>
                  <a:lnTo>
                    <a:pt x="0" y="85"/>
                  </a:lnTo>
                  <a:lnTo>
                    <a:pt x="85" y="0"/>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58" name="Freeform 17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310">
                  <a:moveTo>
                    <a:pt x="144" y="0"/>
                  </a:moveTo>
                  <a:lnTo>
                    <a:pt x="144" y="0"/>
                  </a:lnTo>
                  <a:lnTo>
                    <a:pt x="164" y="0"/>
                  </a:lnTo>
                  <a:lnTo>
                    <a:pt x="184" y="6"/>
                  </a:lnTo>
                  <a:lnTo>
                    <a:pt x="204" y="12"/>
                  </a:lnTo>
                  <a:lnTo>
                    <a:pt x="221" y="23"/>
                  </a:lnTo>
                  <a:lnTo>
                    <a:pt x="221" y="23"/>
                  </a:lnTo>
                  <a:lnTo>
                    <a:pt x="235" y="34"/>
                  </a:lnTo>
                  <a:lnTo>
                    <a:pt x="250" y="49"/>
                  </a:lnTo>
                  <a:lnTo>
                    <a:pt x="261" y="63"/>
                  </a:lnTo>
                  <a:lnTo>
                    <a:pt x="269" y="80"/>
                  </a:lnTo>
                  <a:lnTo>
                    <a:pt x="269" y="80"/>
                  </a:lnTo>
                  <a:lnTo>
                    <a:pt x="275" y="100"/>
                  </a:lnTo>
                  <a:lnTo>
                    <a:pt x="281" y="117"/>
                  </a:lnTo>
                  <a:lnTo>
                    <a:pt x="284" y="137"/>
                  </a:lnTo>
                  <a:lnTo>
                    <a:pt x="284" y="156"/>
                  </a:lnTo>
                  <a:lnTo>
                    <a:pt x="284" y="156"/>
                  </a:lnTo>
                  <a:lnTo>
                    <a:pt x="284" y="174"/>
                  </a:lnTo>
                  <a:lnTo>
                    <a:pt x="278" y="193"/>
                  </a:lnTo>
                  <a:lnTo>
                    <a:pt x="272" y="210"/>
                  </a:lnTo>
                  <a:lnTo>
                    <a:pt x="267" y="230"/>
                  </a:lnTo>
                  <a:lnTo>
                    <a:pt x="267" y="230"/>
                  </a:lnTo>
                  <a:lnTo>
                    <a:pt x="255" y="247"/>
                  </a:lnTo>
                  <a:lnTo>
                    <a:pt x="244" y="262"/>
                  </a:lnTo>
                  <a:lnTo>
                    <a:pt x="230" y="276"/>
                  </a:lnTo>
                  <a:lnTo>
                    <a:pt x="215" y="290"/>
                  </a:lnTo>
                  <a:lnTo>
                    <a:pt x="215" y="290"/>
                  </a:lnTo>
                  <a:lnTo>
                    <a:pt x="198" y="299"/>
                  </a:lnTo>
                  <a:lnTo>
                    <a:pt x="181" y="304"/>
                  </a:lnTo>
                  <a:lnTo>
                    <a:pt x="161" y="310"/>
                  </a:lnTo>
                  <a:lnTo>
                    <a:pt x="142" y="310"/>
                  </a:lnTo>
                  <a:lnTo>
                    <a:pt x="142" y="310"/>
                  </a:lnTo>
                  <a:lnTo>
                    <a:pt x="110" y="307"/>
                  </a:lnTo>
                  <a:lnTo>
                    <a:pt x="93" y="304"/>
                  </a:lnTo>
                  <a:lnTo>
                    <a:pt x="82" y="299"/>
                  </a:lnTo>
                  <a:lnTo>
                    <a:pt x="68" y="293"/>
                  </a:lnTo>
                  <a:lnTo>
                    <a:pt x="56" y="284"/>
                  </a:lnTo>
                  <a:lnTo>
                    <a:pt x="45" y="273"/>
                  </a:lnTo>
                  <a:lnTo>
                    <a:pt x="36" y="264"/>
                  </a:lnTo>
                  <a:lnTo>
                    <a:pt x="36" y="264"/>
                  </a:lnTo>
                  <a:lnTo>
                    <a:pt x="19" y="239"/>
                  </a:lnTo>
                  <a:lnTo>
                    <a:pt x="11" y="213"/>
                  </a:lnTo>
                  <a:lnTo>
                    <a:pt x="2" y="185"/>
                  </a:lnTo>
                  <a:lnTo>
                    <a:pt x="0" y="156"/>
                  </a:lnTo>
                  <a:lnTo>
                    <a:pt x="0" y="156"/>
                  </a:lnTo>
                  <a:lnTo>
                    <a:pt x="2" y="137"/>
                  </a:lnTo>
                  <a:lnTo>
                    <a:pt x="5" y="117"/>
                  </a:lnTo>
                  <a:lnTo>
                    <a:pt x="11" y="100"/>
                  </a:lnTo>
                  <a:lnTo>
                    <a:pt x="19" y="80"/>
                  </a:lnTo>
                  <a:lnTo>
                    <a:pt x="19" y="80"/>
                  </a:lnTo>
                  <a:lnTo>
                    <a:pt x="28" y="63"/>
                  </a:lnTo>
                  <a:lnTo>
                    <a:pt x="39" y="49"/>
                  </a:lnTo>
                  <a:lnTo>
                    <a:pt x="54" y="34"/>
                  </a:lnTo>
                  <a:lnTo>
                    <a:pt x="68" y="23"/>
                  </a:lnTo>
                  <a:lnTo>
                    <a:pt x="68" y="23"/>
                  </a:lnTo>
                  <a:lnTo>
                    <a:pt x="85" y="12"/>
                  </a:lnTo>
                  <a:lnTo>
                    <a:pt x="105" y="6"/>
                  </a:lnTo>
                  <a:lnTo>
                    <a:pt x="122" y="0"/>
                  </a:lnTo>
                  <a:lnTo>
                    <a:pt x="144" y="0"/>
                  </a:lnTo>
                  <a:lnTo>
                    <a:pt x="144" y="0"/>
                  </a:lnTo>
                  <a:close/>
                  <a:moveTo>
                    <a:pt x="139" y="23"/>
                  </a:moveTo>
                  <a:lnTo>
                    <a:pt x="139" y="23"/>
                  </a:lnTo>
                  <a:lnTo>
                    <a:pt x="119" y="26"/>
                  </a:lnTo>
                  <a:lnTo>
                    <a:pt x="102" y="34"/>
                  </a:lnTo>
                  <a:lnTo>
                    <a:pt x="88" y="49"/>
                  </a:lnTo>
                  <a:lnTo>
                    <a:pt x="76" y="66"/>
                  </a:lnTo>
                  <a:lnTo>
                    <a:pt x="76" y="66"/>
                  </a:lnTo>
                  <a:lnTo>
                    <a:pt x="68" y="85"/>
                  </a:lnTo>
                  <a:lnTo>
                    <a:pt x="62" y="108"/>
                  </a:lnTo>
                  <a:lnTo>
                    <a:pt x="59" y="131"/>
                  </a:lnTo>
                  <a:lnTo>
                    <a:pt x="59" y="159"/>
                  </a:lnTo>
                  <a:lnTo>
                    <a:pt x="59" y="159"/>
                  </a:lnTo>
                  <a:lnTo>
                    <a:pt x="62" y="185"/>
                  </a:lnTo>
                  <a:lnTo>
                    <a:pt x="68" y="210"/>
                  </a:lnTo>
                  <a:lnTo>
                    <a:pt x="73" y="230"/>
                  </a:lnTo>
                  <a:lnTo>
                    <a:pt x="85" y="250"/>
                  </a:lnTo>
                  <a:lnTo>
                    <a:pt x="85" y="250"/>
                  </a:lnTo>
                  <a:lnTo>
                    <a:pt x="96" y="267"/>
                  </a:lnTo>
                  <a:lnTo>
                    <a:pt x="113" y="279"/>
                  </a:lnTo>
                  <a:lnTo>
                    <a:pt x="127" y="284"/>
                  </a:lnTo>
                  <a:lnTo>
                    <a:pt x="147" y="284"/>
                  </a:lnTo>
                  <a:lnTo>
                    <a:pt x="147" y="284"/>
                  </a:lnTo>
                  <a:lnTo>
                    <a:pt x="164" y="282"/>
                  </a:lnTo>
                  <a:lnTo>
                    <a:pt x="181" y="273"/>
                  </a:lnTo>
                  <a:lnTo>
                    <a:pt x="196" y="262"/>
                  </a:lnTo>
                  <a:lnTo>
                    <a:pt x="207" y="245"/>
                  </a:lnTo>
                  <a:lnTo>
                    <a:pt x="207" y="245"/>
                  </a:lnTo>
                  <a:lnTo>
                    <a:pt x="215" y="225"/>
                  </a:lnTo>
                  <a:lnTo>
                    <a:pt x="221" y="202"/>
                  </a:lnTo>
                  <a:lnTo>
                    <a:pt x="224" y="179"/>
                  </a:lnTo>
                  <a:lnTo>
                    <a:pt x="224" y="151"/>
                  </a:lnTo>
                  <a:lnTo>
                    <a:pt x="224" y="151"/>
                  </a:lnTo>
                  <a:lnTo>
                    <a:pt x="221" y="117"/>
                  </a:lnTo>
                  <a:lnTo>
                    <a:pt x="213" y="85"/>
                  </a:lnTo>
                  <a:lnTo>
                    <a:pt x="213" y="85"/>
                  </a:lnTo>
                  <a:lnTo>
                    <a:pt x="201" y="60"/>
                  </a:lnTo>
                  <a:lnTo>
                    <a:pt x="184" y="40"/>
                  </a:lnTo>
                  <a:lnTo>
                    <a:pt x="184" y="40"/>
                  </a:lnTo>
                  <a:lnTo>
                    <a:pt x="176" y="31"/>
                  </a:lnTo>
                  <a:lnTo>
                    <a:pt x="164" y="29"/>
                  </a:lnTo>
                  <a:lnTo>
                    <a:pt x="150" y="23"/>
                  </a:lnTo>
                  <a:lnTo>
                    <a:pt x="139"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59" name="Freeform 17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4" h="304">
                  <a:moveTo>
                    <a:pt x="170" y="0"/>
                  </a:moveTo>
                  <a:lnTo>
                    <a:pt x="170" y="0"/>
                  </a:lnTo>
                  <a:lnTo>
                    <a:pt x="196" y="3"/>
                  </a:lnTo>
                  <a:lnTo>
                    <a:pt x="219" y="12"/>
                  </a:lnTo>
                  <a:lnTo>
                    <a:pt x="219" y="12"/>
                  </a:lnTo>
                  <a:lnTo>
                    <a:pt x="239" y="23"/>
                  </a:lnTo>
                  <a:lnTo>
                    <a:pt x="253" y="43"/>
                  </a:lnTo>
                  <a:lnTo>
                    <a:pt x="253" y="43"/>
                  </a:lnTo>
                  <a:lnTo>
                    <a:pt x="258" y="51"/>
                  </a:lnTo>
                  <a:lnTo>
                    <a:pt x="264" y="63"/>
                  </a:lnTo>
                  <a:lnTo>
                    <a:pt x="267" y="77"/>
                  </a:lnTo>
                  <a:lnTo>
                    <a:pt x="267" y="88"/>
                  </a:lnTo>
                  <a:lnTo>
                    <a:pt x="267" y="282"/>
                  </a:lnTo>
                  <a:lnTo>
                    <a:pt x="267" y="282"/>
                  </a:lnTo>
                  <a:lnTo>
                    <a:pt x="267" y="287"/>
                  </a:lnTo>
                  <a:lnTo>
                    <a:pt x="270" y="293"/>
                  </a:lnTo>
                  <a:lnTo>
                    <a:pt x="270" y="293"/>
                  </a:lnTo>
                  <a:lnTo>
                    <a:pt x="284" y="304"/>
                  </a:lnTo>
                  <a:lnTo>
                    <a:pt x="196" y="304"/>
                  </a:lnTo>
                  <a:lnTo>
                    <a:pt x="196" y="304"/>
                  </a:lnTo>
                  <a:lnTo>
                    <a:pt x="202" y="301"/>
                  </a:lnTo>
                  <a:lnTo>
                    <a:pt x="207" y="293"/>
                  </a:lnTo>
                  <a:lnTo>
                    <a:pt x="210" y="287"/>
                  </a:lnTo>
                  <a:lnTo>
                    <a:pt x="213" y="282"/>
                  </a:lnTo>
                  <a:lnTo>
                    <a:pt x="213" y="111"/>
                  </a:lnTo>
                  <a:lnTo>
                    <a:pt x="213" y="111"/>
                  </a:lnTo>
                  <a:lnTo>
                    <a:pt x="210" y="94"/>
                  </a:lnTo>
                  <a:lnTo>
                    <a:pt x="207" y="80"/>
                  </a:lnTo>
                  <a:lnTo>
                    <a:pt x="202" y="66"/>
                  </a:lnTo>
                  <a:lnTo>
                    <a:pt x="196" y="57"/>
                  </a:lnTo>
                  <a:lnTo>
                    <a:pt x="185" y="49"/>
                  </a:lnTo>
                  <a:lnTo>
                    <a:pt x="173" y="43"/>
                  </a:lnTo>
                  <a:lnTo>
                    <a:pt x="159" y="40"/>
                  </a:lnTo>
                  <a:lnTo>
                    <a:pt x="145" y="37"/>
                  </a:lnTo>
                  <a:lnTo>
                    <a:pt x="145" y="37"/>
                  </a:lnTo>
                  <a:lnTo>
                    <a:pt x="125" y="40"/>
                  </a:lnTo>
                  <a:lnTo>
                    <a:pt x="108" y="49"/>
                  </a:lnTo>
                  <a:lnTo>
                    <a:pt x="108" y="49"/>
                  </a:lnTo>
                  <a:lnTo>
                    <a:pt x="91" y="57"/>
                  </a:lnTo>
                  <a:lnTo>
                    <a:pt x="79" y="71"/>
                  </a:lnTo>
                  <a:lnTo>
                    <a:pt x="79" y="282"/>
                  </a:lnTo>
                  <a:lnTo>
                    <a:pt x="79" y="282"/>
                  </a:lnTo>
                  <a:lnTo>
                    <a:pt x="79" y="287"/>
                  </a:lnTo>
                  <a:lnTo>
                    <a:pt x="82" y="293"/>
                  </a:lnTo>
                  <a:lnTo>
                    <a:pt x="82" y="293"/>
                  </a:lnTo>
                  <a:lnTo>
                    <a:pt x="97" y="304"/>
                  </a:lnTo>
                  <a:lnTo>
                    <a:pt x="6" y="304"/>
                  </a:lnTo>
                  <a:lnTo>
                    <a:pt x="6" y="304"/>
                  </a:lnTo>
                  <a:lnTo>
                    <a:pt x="14" y="301"/>
                  </a:lnTo>
                  <a:lnTo>
                    <a:pt x="17" y="293"/>
                  </a:lnTo>
                  <a:lnTo>
                    <a:pt x="20" y="287"/>
                  </a:lnTo>
                  <a:lnTo>
                    <a:pt x="23" y="282"/>
                  </a:lnTo>
                  <a:lnTo>
                    <a:pt x="23" y="40"/>
                  </a:lnTo>
                  <a:lnTo>
                    <a:pt x="23" y="40"/>
                  </a:lnTo>
                  <a:lnTo>
                    <a:pt x="20" y="31"/>
                  </a:lnTo>
                  <a:lnTo>
                    <a:pt x="17" y="26"/>
                  </a:lnTo>
                  <a:lnTo>
                    <a:pt x="11" y="20"/>
                  </a:lnTo>
                  <a:lnTo>
                    <a:pt x="0" y="14"/>
                  </a:lnTo>
                  <a:lnTo>
                    <a:pt x="79" y="0"/>
                  </a:lnTo>
                  <a:lnTo>
                    <a:pt x="79" y="46"/>
                  </a:lnTo>
                  <a:lnTo>
                    <a:pt x="79" y="46"/>
                  </a:lnTo>
                  <a:lnTo>
                    <a:pt x="97" y="29"/>
                  </a:lnTo>
                  <a:lnTo>
                    <a:pt x="119" y="14"/>
                  </a:lnTo>
                  <a:lnTo>
                    <a:pt x="119" y="14"/>
                  </a:lnTo>
                  <a:lnTo>
                    <a:pt x="133" y="9"/>
                  </a:lnTo>
                  <a:lnTo>
                    <a:pt x="145" y="3"/>
                  </a:lnTo>
                  <a:lnTo>
                    <a:pt x="159" y="0"/>
                  </a:lnTo>
                  <a:lnTo>
                    <a:pt x="170"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60" name="Freeform 17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3" h="452">
                  <a:moveTo>
                    <a:pt x="281" y="85"/>
                  </a:moveTo>
                  <a:lnTo>
                    <a:pt x="281" y="85"/>
                  </a:lnTo>
                  <a:lnTo>
                    <a:pt x="267" y="57"/>
                  </a:lnTo>
                  <a:lnTo>
                    <a:pt x="250" y="37"/>
                  </a:lnTo>
                  <a:lnTo>
                    <a:pt x="250" y="37"/>
                  </a:lnTo>
                  <a:lnTo>
                    <a:pt x="230" y="20"/>
                  </a:lnTo>
                  <a:lnTo>
                    <a:pt x="210" y="9"/>
                  </a:lnTo>
                  <a:lnTo>
                    <a:pt x="210" y="9"/>
                  </a:lnTo>
                  <a:lnTo>
                    <a:pt x="187" y="3"/>
                  </a:lnTo>
                  <a:lnTo>
                    <a:pt x="165" y="0"/>
                  </a:lnTo>
                  <a:lnTo>
                    <a:pt x="165" y="0"/>
                  </a:lnTo>
                  <a:lnTo>
                    <a:pt x="139" y="3"/>
                  </a:lnTo>
                  <a:lnTo>
                    <a:pt x="114" y="12"/>
                  </a:lnTo>
                  <a:lnTo>
                    <a:pt x="114" y="12"/>
                  </a:lnTo>
                  <a:lnTo>
                    <a:pt x="94" y="26"/>
                  </a:lnTo>
                  <a:lnTo>
                    <a:pt x="77" y="40"/>
                  </a:lnTo>
                  <a:lnTo>
                    <a:pt x="77" y="0"/>
                  </a:lnTo>
                  <a:lnTo>
                    <a:pt x="0" y="17"/>
                  </a:lnTo>
                  <a:lnTo>
                    <a:pt x="0" y="17"/>
                  </a:lnTo>
                  <a:lnTo>
                    <a:pt x="9" y="20"/>
                  </a:lnTo>
                  <a:lnTo>
                    <a:pt x="17" y="26"/>
                  </a:lnTo>
                  <a:lnTo>
                    <a:pt x="20" y="34"/>
                  </a:lnTo>
                  <a:lnTo>
                    <a:pt x="23" y="43"/>
                  </a:lnTo>
                  <a:lnTo>
                    <a:pt x="23" y="426"/>
                  </a:lnTo>
                  <a:lnTo>
                    <a:pt x="23" y="426"/>
                  </a:lnTo>
                  <a:lnTo>
                    <a:pt x="20" y="435"/>
                  </a:lnTo>
                  <a:lnTo>
                    <a:pt x="17" y="443"/>
                  </a:lnTo>
                  <a:lnTo>
                    <a:pt x="11" y="449"/>
                  </a:lnTo>
                  <a:lnTo>
                    <a:pt x="6" y="452"/>
                  </a:lnTo>
                  <a:lnTo>
                    <a:pt x="94" y="452"/>
                  </a:lnTo>
                  <a:lnTo>
                    <a:pt x="94" y="452"/>
                  </a:lnTo>
                  <a:lnTo>
                    <a:pt x="88" y="449"/>
                  </a:lnTo>
                  <a:lnTo>
                    <a:pt x="82" y="443"/>
                  </a:lnTo>
                  <a:lnTo>
                    <a:pt x="80" y="435"/>
                  </a:lnTo>
                  <a:lnTo>
                    <a:pt x="77" y="426"/>
                  </a:lnTo>
                  <a:lnTo>
                    <a:pt x="77" y="68"/>
                  </a:lnTo>
                  <a:lnTo>
                    <a:pt x="77" y="68"/>
                  </a:lnTo>
                  <a:lnTo>
                    <a:pt x="91" y="54"/>
                  </a:lnTo>
                  <a:lnTo>
                    <a:pt x="105" y="46"/>
                  </a:lnTo>
                  <a:lnTo>
                    <a:pt x="105" y="46"/>
                  </a:lnTo>
                  <a:lnTo>
                    <a:pt x="122" y="37"/>
                  </a:lnTo>
                  <a:lnTo>
                    <a:pt x="142" y="34"/>
                  </a:lnTo>
                  <a:lnTo>
                    <a:pt x="142" y="34"/>
                  </a:lnTo>
                  <a:lnTo>
                    <a:pt x="159" y="37"/>
                  </a:lnTo>
                  <a:lnTo>
                    <a:pt x="173" y="43"/>
                  </a:lnTo>
                  <a:lnTo>
                    <a:pt x="190" y="51"/>
                  </a:lnTo>
                  <a:lnTo>
                    <a:pt x="205" y="63"/>
                  </a:lnTo>
                  <a:lnTo>
                    <a:pt x="205" y="63"/>
                  </a:lnTo>
                  <a:lnTo>
                    <a:pt x="216" y="80"/>
                  </a:lnTo>
                  <a:lnTo>
                    <a:pt x="224" y="100"/>
                  </a:lnTo>
                  <a:lnTo>
                    <a:pt x="230" y="125"/>
                  </a:lnTo>
                  <a:lnTo>
                    <a:pt x="230" y="156"/>
                  </a:lnTo>
                  <a:lnTo>
                    <a:pt x="230" y="156"/>
                  </a:lnTo>
                  <a:lnTo>
                    <a:pt x="230" y="185"/>
                  </a:lnTo>
                  <a:lnTo>
                    <a:pt x="224" y="210"/>
                  </a:lnTo>
                  <a:lnTo>
                    <a:pt x="216" y="233"/>
                  </a:lnTo>
                  <a:lnTo>
                    <a:pt x="205" y="250"/>
                  </a:lnTo>
                  <a:lnTo>
                    <a:pt x="205" y="250"/>
                  </a:lnTo>
                  <a:lnTo>
                    <a:pt x="190" y="267"/>
                  </a:lnTo>
                  <a:lnTo>
                    <a:pt x="176" y="276"/>
                  </a:lnTo>
                  <a:lnTo>
                    <a:pt x="156" y="284"/>
                  </a:lnTo>
                  <a:lnTo>
                    <a:pt x="136" y="284"/>
                  </a:lnTo>
                  <a:lnTo>
                    <a:pt x="136" y="284"/>
                  </a:lnTo>
                  <a:lnTo>
                    <a:pt x="122" y="284"/>
                  </a:lnTo>
                  <a:lnTo>
                    <a:pt x="111" y="282"/>
                  </a:lnTo>
                  <a:lnTo>
                    <a:pt x="99" y="276"/>
                  </a:lnTo>
                  <a:lnTo>
                    <a:pt x="88" y="264"/>
                  </a:lnTo>
                  <a:lnTo>
                    <a:pt x="102" y="304"/>
                  </a:lnTo>
                  <a:lnTo>
                    <a:pt x="102" y="304"/>
                  </a:lnTo>
                  <a:lnTo>
                    <a:pt x="122" y="310"/>
                  </a:lnTo>
                  <a:lnTo>
                    <a:pt x="145" y="310"/>
                  </a:lnTo>
                  <a:lnTo>
                    <a:pt x="145" y="310"/>
                  </a:lnTo>
                  <a:lnTo>
                    <a:pt x="176" y="307"/>
                  </a:lnTo>
                  <a:lnTo>
                    <a:pt x="190" y="304"/>
                  </a:lnTo>
                  <a:lnTo>
                    <a:pt x="205" y="299"/>
                  </a:lnTo>
                  <a:lnTo>
                    <a:pt x="219" y="290"/>
                  </a:lnTo>
                  <a:lnTo>
                    <a:pt x="230" y="284"/>
                  </a:lnTo>
                  <a:lnTo>
                    <a:pt x="241" y="273"/>
                  </a:lnTo>
                  <a:lnTo>
                    <a:pt x="253" y="262"/>
                  </a:lnTo>
                  <a:lnTo>
                    <a:pt x="253" y="262"/>
                  </a:lnTo>
                  <a:lnTo>
                    <a:pt x="270" y="236"/>
                  </a:lnTo>
                  <a:lnTo>
                    <a:pt x="281" y="210"/>
                  </a:lnTo>
                  <a:lnTo>
                    <a:pt x="290" y="182"/>
                  </a:lnTo>
                  <a:lnTo>
                    <a:pt x="293" y="154"/>
                  </a:lnTo>
                  <a:lnTo>
                    <a:pt x="293" y="154"/>
                  </a:lnTo>
                  <a:lnTo>
                    <a:pt x="290" y="117"/>
                  </a:lnTo>
                  <a:lnTo>
                    <a:pt x="281" y="85"/>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61" name="Freeform 17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310">
                  <a:moveTo>
                    <a:pt x="182" y="264"/>
                  </a:moveTo>
                  <a:lnTo>
                    <a:pt x="182" y="264"/>
                  </a:lnTo>
                  <a:lnTo>
                    <a:pt x="165" y="270"/>
                  </a:lnTo>
                  <a:lnTo>
                    <a:pt x="145" y="273"/>
                  </a:lnTo>
                  <a:lnTo>
                    <a:pt x="145" y="273"/>
                  </a:lnTo>
                  <a:lnTo>
                    <a:pt x="131" y="273"/>
                  </a:lnTo>
                  <a:lnTo>
                    <a:pt x="120" y="267"/>
                  </a:lnTo>
                  <a:lnTo>
                    <a:pt x="108" y="262"/>
                  </a:lnTo>
                  <a:lnTo>
                    <a:pt x="100" y="250"/>
                  </a:lnTo>
                  <a:lnTo>
                    <a:pt x="100" y="250"/>
                  </a:lnTo>
                  <a:lnTo>
                    <a:pt x="91" y="239"/>
                  </a:lnTo>
                  <a:lnTo>
                    <a:pt x="83" y="225"/>
                  </a:lnTo>
                  <a:lnTo>
                    <a:pt x="80" y="208"/>
                  </a:lnTo>
                  <a:lnTo>
                    <a:pt x="80" y="191"/>
                  </a:lnTo>
                  <a:lnTo>
                    <a:pt x="80" y="0"/>
                  </a:lnTo>
                  <a:lnTo>
                    <a:pt x="0" y="14"/>
                  </a:lnTo>
                  <a:lnTo>
                    <a:pt x="0" y="14"/>
                  </a:lnTo>
                  <a:lnTo>
                    <a:pt x="12" y="20"/>
                  </a:lnTo>
                  <a:lnTo>
                    <a:pt x="17" y="26"/>
                  </a:lnTo>
                  <a:lnTo>
                    <a:pt x="23" y="31"/>
                  </a:lnTo>
                  <a:lnTo>
                    <a:pt x="23" y="40"/>
                  </a:lnTo>
                  <a:lnTo>
                    <a:pt x="23" y="191"/>
                  </a:lnTo>
                  <a:lnTo>
                    <a:pt x="23" y="191"/>
                  </a:lnTo>
                  <a:lnTo>
                    <a:pt x="26" y="219"/>
                  </a:lnTo>
                  <a:lnTo>
                    <a:pt x="32" y="245"/>
                  </a:lnTo>
                  <a:lnTo>
                    <a:pt x="40" y="264"/>
                  </a:lnTo>
                  <a:lnTo>
                    <a:pt x="54" y="282"/>
                  </a:lnTo>
                  <a:lnTo>
                    <a:pt x="54" y="282"/>
                  </a:lnTo>
                  <a:lnTo>
                    <a:pt x="71" y="296"/>
                  </a:lnTo>
                  <a:lnTo>
                    <a:pt x="85" y="304"/>
                  </a:lnTo>
                  <a:lnTo>
                    <a:pt x="103" y="310"/>
                  </a:lnTo>
                  <a:lnTo>
                    <a:pt x="122" y="310"/>
                  </a:lnTo>
                  <a:lnTo>
                    <a:pt x="122" y="310"/>
                  </a:lnTo>
                  <a:lnTo>
                    <a:pt x="142" y="310"/>
                  </a:lnTo>
                  <a:lnTo>
                    <a:pt x="162" y="304"/>
                  </a:lnTo>
                  <a:lnTo>
                    <a:pt x="179" y="296"/>
                  </a:lnTo>
                  <a:lnTo>
                    <a:pt x="196" y="282"/>
                  </a:lnTo>
                  <a:lnTo>
                    <a:pt x="208" y="245"/>
                  </a:lnTo>
                  <a:lnTo>
                    <a:pt x="208" y="245"/>
                  </a:lnTo>
                  <a:lnTo>
                    <a:pt x="196" y="256"/>
                  </a:lnTo>
                  <a:lnTo>
                    <a:pt x="182" y="264"/>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62" name="Freeform 17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310">
                  <a:moveTo>
                    <a:pt x="79" y="253"/>
                  </a:moveTo>
                  <a:lnTo>
                    <a:pt x="79" y="0"/>
                  </a:lnTo>
                  <a:lnTo>
                    <a:pt x="0" y="14"/>
                  </a:lnTo>
                  <a:lnTo>
                    <a:pt x="0" y="14"/>
                  </a:lnTo>
                  <a:lnTo>
                    <a:pt x="11" y="17"/>
                  </a:lnTo>
                  <a:lnTo>
                    <a:pt x="17" y="23"/>
                  </a:lnTo>
                  <a:lnTo>
                    <a:pt x="17" y="23"/>
                  </a:lnTo>
                  <a:lnTo>
                    <a:pt x="22" y="31"/>
                  </a:lnTo>
                  <a:lnTo>
                    <a:pt x="22" y="40"/>
                  </a:lnTo>
                  <a:lnTo>
                    <a:pt x="22" y="239"/>
                  </a:lnTo>
                  <a:lnTo>
                    <a:pt x="25" y="264"/>
                  </a:lnTo>
                  <a:lnTo>
                    <a:pt x="25" y="264"/>
                  </a:lnTo>
                  <a:lnTo>
                    <a:pt x="25" y="264"/>
                  </a:lnTo>
                  <a:lnTo>
                    <a:pt x="25" y="264"/>
                  </a:lnTo>
                  <a:lnTo>
                    <a:pt x="25" y="282"/>
                  </a:lnTo>
                  <a:lnTo>
                    <a:pt x="31" y="293"/>
                  </a:lnTo>
                  <a:lnTo>
                    <a:pt x="31" y="293"/>
                  </a:lnTo>
                  <a:lnTo>
                    <a:pt x="37" y="301"/>
                  </a:lnTo>
                  <a:lnTo>
                    <a:pt x="48" y="310"/>
                  </a:lnTo>
                  <a:lnTo>
                    <a:pt x="105" y="290"/>
                  </a:lnTo>
                  <a:lnTo>
                    <a:pt x="105" y="290"/>
                  </a:lnTo>
                  <a:lnTo>
                    <a:pt x="93" y="287"/>
                  </a:lnTo>
                  <a:lnTo>
                    <a:pt x="85" y="279"/>
                  </a:lnTo>
                  <a:lnTo>
                    <a:pt x="79" y="267"/>
                  </a:lnTo>
                  <a:lnTo>
                    <a:pt x="79" y="253"/>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63" name="Freeform 17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310">
                  <a:moveTo>
                    <a:pt x="233" y="279"/>
                  </a:moveTo>
                  <a:lnTo>
                    <a:pt x="233" y="279"/>
                  </a:lnTo>
                  <a:lnTo>
                    <a:pt x="230" y="273"/>
                  </a:lnTo>
                  <a:lnTo>
                    <a:pt x="230" y="259"/>
                  </a:lnTo>
                  <a:lnTo>
                    <a:pt x="230" y="85"/>
                  </a:lnTo>
                  <a:lnTo>
                    <a:pt x="230" y="85"/>
                  </a:lnTo>
                  <a:lnTo>
                    <a:pt x="228" y="63"/>
                  </a:lnTo>
                  <a:lnTo>
                    <a:pt x="222" y="46"/>
                  </a:lnTo>
                  <a:lnTo>
                    <a:pt x="213" y="29"/>
                  </a:lnTo>
                  <a:lnTo>
                    <a:pt x="199" y="17"/>
                  </a:lnTo>
                  <a:lnTo>
                    <a:pt x="199" y="17"/>
                  </a:lnTo>
                  <a:lnTo>
                    <a:pt x="185" y="12"/>
                  </a:lnTo>
                  <a:lnTo>
                    <a:pt x="168" y="6"/>
                  </a:lnTo>
                  <a:lnTo>
                    <a:pt x="148" y="0"/>
                  </a:lnTo>
                  <a:lnTo>
                    <a:pt x="128" y="0"/>
                  </a:lnTo>
                  <a:lnTo>
                    <a:pt x="128" y="0"/>
                  </a:lnTo>
                  <a:lnTo>
                    <a:pt x="103" y="3"/>
                  </a:lnTo>
                  <a:lnTo>
                    <a:pt x="77" y="9"/>
                  </a:lnTo>
                  <a:lnTo>
                    <a:pt x="51" y="17"/>
                  </a:lnTo>
                  <a:lnTo>
                    <a:pt x="29" y="31"/>
                  </a:lnTo>
                  <a:lnTo>
                    <a:pt x="29" y="111"/>
                  </a:lnTo>
                  <a:lnTo>
                    <a:pt x="29" y="111"/>
                  </a:lnTo>
                  <a:lnTo>
                    <a:pt x="37" y="91"/>
                  </a:lnTo>
                  <a:lnTo>
                    <a:pt x="43" y="74"/>
                  </a:lnTo>
                  <a:lnTo>
                    <a:pt x="54" y="60"/>
                  </a:lnTo>
                  <a:lnTo>
                    <a:pt x="63" y="49"/>
                  </a:lnTo>
                  <a:lnTo>
                    <a:pt x="63" y="49"/>
                  </a:lnTo>
                  <a:lnTo>
                    <a:pt x="74" y="37"/>
                  </a:lnTo>
                  <a:lnTo>
                    <a:pt x="88" y="31"/>
                  </a:lnTo>
                  <a:lnTo>
                    <a:pt x="105" y="26"/>
                  </a:lnTo>
                  <a:lnTo>
                    <a:pt x="122" y="23"/>
                  </a:lnTo>
                  <a:lnTo>
                    <a:pt x="122" y="23"/>
                  </a:lnTo>
                  <a:lnTo>
                    <a:pt x="134" y="26"/>
                  </a:lnTo>
                  <a:lnTo>
                    <a:pt x="145" y="29"/>
                  </a:lnTo>
                  <a:lnTo>
                    <a:pt x="157" y="34"/>
                  </a:lnTo>
                  <a:lnTo>
                    <a:pt x="162" y="40"/>
                  </a:lnTo>
                  <a:lnTo>
                    <a:pt x="162" y="40"/>
                  </a:lnTo>
                  <a:lnTo>
                    <a:pt x="171" y="49"/>
                  </a:lnTo>
                  <a:lnTo>
                    <a:pt x="174" y="60"/>
                  </a:lnTo>
                  <a:lnTo>
                    <a:pt x="176" y="68"/>
                  </a:lnTo>
                  <a:lnTo>
                    <a:pt x="176" y="80"/>
                  </a:lnTo>
                  <a:lnTo>
                    <a:pt x="176" y="80"/>
                  </a:lnTo>
                  <a:lnTo>
                    <a:pt x="176" y="100"/>
                  </a:lnTo>
                  <a:lnTo>
                    <a:pt x="174" y="108"/>
                  </a:lnTo>
                  <a:lnTo>
                    <a:pt x="174" y="108"/>
                  </a:lnTo>
                  <a:lnTo>
                    <a:pt x="165" y="117"/>
                  </a:lnTo>
                  <a:lnTo>
                    <a:pt x="151" y="122"/>
                  </a:lnTo>
                  <a:lnTo>
                    <a:pt x="151" y="122"/>
                  </a:lnTo>
                  <a:lnTo>
                    <a:pt x="97" y="139"/>
                  </a:lnTo>
                  <a:lnTo>
                    <a:pt x="97" y="139"/>
                  </a:lnTo>
                  <a:lnTo>
                    <a:pt x="63" y="151"/>
                  </a:lnTo>
                  <a:lnTo>
                    <a:pt x="43" y="159"/>
                  </a:lnTo>
                  <a:lnTo>
                    <a:pt x="43" y="159"/>
                  </a:lnTo>
                  <a:lnTo>
                    <a:pt x="23" y="174"/>
                  </a:lnTo>
                  <a:lnTo>
                    <a:pt x="12" y="191"/>
                  </a:lnTo>
                  <a:lnTo>
                    <a:pt x="3" y="210"/>
                  </a:lnTo>
                  <a:lnTo>
                    <a:pt x="0" y="233"/>
                  </a:lnTo>
                  <a:lnTo>
                    <a:pt x="0" y="233"/>
                  </a:lnTo>
                  <a:lnTo>
                    <a:pt x="0" y="245"/>
                  </a:lnTo>
                  <a:lnTo>
                    <a:pt x="6" y="259"/>
                  </a:lnTo>
                  <a:lnTo>
                    <a:pt x="12" y="270"/>
                  </a:lnTo>
                  <a:lnTo>
                    <a:pt x="20" y="284"/>
                  </a:lnTo>
                  <a:lnTo>
                    <a:pt x="20" y="284"/>
                  </a:lnTo>
                  <a:lnTo>
                    <a:pt x="32" y="296"/>
                  </a:lnTo>
                  <a:lnTo>
                    <a:pt x="43" y="304"/>
                  </a:lnTo>
                  <a:lnTo>
                    <a:pt x="60" y="310"/>
                  </a:lnTo>
                  <a:lnTo>
                    <a:pt x="77" y="310"/>
                  </a:lnTo>
                  <a:lnTo>
                    <a:pt x="77" y="310"/>
                  </a:lnTo>
                  <a:lnTo>
                    <a:pt x="100" y="310"/>
                  </a:lnTo>
                  <a:lnTo>
                    <a:pt x="120" y="304"/>
                  </a:lnTo>
                  <a:lnTo>
                    <a:pt x="139" y="293"/>
                  </a:lnTo>
                  <a:lnTo>
                    <a:pt x="159" y="279"/>
                  </a:lnTo>
                  <a:lnTo>
                    <a:pt x="171" y="247"/>
                  </a:lnTo>
                  <a:lnTo>
                    <a:pt x="171" y="247"/>
                  </a:lnTo>
                  <a:lnTo>
                    <a:pt x="157" y="259"/>
                  </a:lnTo>
                  <a:lnTo>
                    <a:pt x="139" y="267"/>
                  </a:lnTo>
                  <a:lnTo>
                    <a:pt x="122" y="273"/>
                  </a:lnTo>
                  <a:lnTo>
                    <a:pt x="103" y="273"/>
                  </a:lnTo>
                  <a:lnTo>
                    <a:pt x="103" y="273"/>
                  </a:lnTo>
                  <a:lnTo>
                    <a:pt x="94" y="273"/>
                  </a:lnTo>
                  <a:lnTo>
                    <a:pt x="83" y="270"/>
                  </a:lnTo>
                  <a:lnTo>
                    <a:pt x="74" y="267"/>
                  </a:lnTo>
                  <a:lnTo>
                    <a:pt x="68" y="259"/>
                  </a:lnTo>
                  <a:lnTo>
                    <a:pt x="68" y="259"/>
                  </a:lnTo>
                  <a:lnTo>
                    <a:pt x="63" y="253"/>
                  </a:lnTo>
                  <a:lnTo>
                    <a:pt x="57" y="242"/>
                  </a:lnTo>
                  <a:lnTo>
                    <a:pt x="54" y="233"/>
                  </a:lnTo>
                  <a:lnTo>
                    <a:pt x="54" y="222"/>
                  </a:lnTo>
                  <a:lnTo>
                    <a:pt x="54" y="222"/>
                  </a:lnTo>
                  <a:lnTo>
                    <a:pt x="54" y="210"/>
                  </a:lnTo>
                  <a:lnTo>
                    <a:pt x="57" y="202"/>
                  </a:lnTo>
                  <a:lnTo>
                    <a:pt x="63" y="193"/>
                  </a:lnTo>
                  <a:lnTo>
                    <a:pt x="68" y="185"/>
                  </a:lnTo>
                  <a:lnTo>
                    <a:pt x="68" y="185"/>
                  </a:lnTo>
                  <a:lnTo>
                    <a:pt x="86" y="174"/>
                  </a:lnTo>
                  <a:lnTo>
                    <a:pt x="108" y="162"/>
                  </a:lnTo>
                  <a:lnTo>
                    <a:pt x="108" y="162"/>
                  </a:lnTo>
                  <a:lnTo>
                    <a:pt x="154" y="148"/>
                  </a:lnTo>
                  <a:lnTo>
                    <a:pt x="176" y="137"/>
                  </a:lnTo>
                  <a:lnTo>
                    <a:pt x="176" y="242"/>
                  </a:lnTo>
                  <a:lnTo>
                    <a:pt x="176" y="242"/>
                  </a:lnTo>
                  <a:lnTo>
                    <a:pt x="176" y="262"/>
                  </a:lnTo>
                  <a:lnTo>
                    <a:pt x="176" y="262"/>
                  </a:lnTo>
                  <a:lnTo>
                    <a:pt x="179" y="282"/>
                  </a:lnTo>
                  <a:lnTo>
                    <a:pt x="182" y="293"/>
                  </a:lnTo>
                  <a:lnTo>
                    <a:pt x="182" y="293"/>
                  </a:lnTo>
                  <a:lnTo>
                    <a:pt x="191" y="301"/>
                  </a:lnTo>
                  <a:lnTo>
                    <a:pt x="199" y="310"/>
                  </a:lnTo>
                  <a:lnTo>
                    <a:pt x="250" y="290"/>
                  </a:lnTo>
                  <a:lnTo>
                    <a:pt x="250" y="290"/>
                  </a:lnTo>
                  <a:lnTo>
                    <a:pt x="239" y="284"/>
                  </a:lnTo>
                  <a:lnTo>
                    <a:pt x="233" y="279"/>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64" name="Freeform 17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170">
                  <a:moveTo>
                    <a:pt x="31" y="11"/>
                  </a:moveTo>
                  <a:lnTo>
                    <a:pt x="31" y="116"/>
                  </a:lnTo>
                  <a:lnTo>
                    <a:pt x="31" y="116"/>
                  </a:lnTo>
                  <a:lnTo>
                    <a:pt x="34" y="131"/>
                  </a:lnTo>
                  <a:lnTo>
                    <a:pt x="40" y="142"/>
                  </a:lnTo>
                  <a:lnTo>
                    <a:pt x="46" y="150"/>
                  </a:lnTo>
                  <a:lnTo>
                    <a:pt x="51" y="153"/>
                  </a:lnTo>
                  <a:lnTo>
                    <a:pt x="63" y="156"/>
                  </a:lnTo>
                  <a:lnTo>
                    <a:pt x="74" y="159"/>
                  </a:lnTo>
                  <a:lnTo>
                    <a:pt x="74" y="159"/>
                  </a:lnTo>
                  <a:lnTo>
                    <a:pt x="85" y="159"/>
                  </a:lnTo>
                  <a:lnTo>
                    <a:pt x="94" y="156"/>
                  </a:lnTo>
                  <a:lnTo>
                    <a:pt x="102" y="150"/>
                  </a:lnTo>
                  <a:lnTo>
                    <a:pt x="108" y="145"/>
                  </a:lnTo>
                  <a:lnTo>
                    <a:pt x="111" y="139"/>
                  </a:lnTo>
                  <a:lnTo>
                    <a:pt x="114" y="131"/>
                  </a:lnTo>
                  <a:lnTo>
                    <a:pt x="117" y="116"/>
                  </a:lnTo>
                  <a:lnTo>
                    <a:pt x="117" y="11"/>
                  </a:lnTo>
                  <a:lnTo>
                    <a:pt x="117" y="11"/>
                  </a:lnTo>
                  <a:lnTo>
                    <a:pt x="114" y="3"/>
                  </a:lnTo>
                  <a:lnTo>
                    <a:pt x="108" y="0"/>
                  </a:lnTo>
                  <a:lnTo>
                    <a:pt x="136" y="0"/>
                  </a:lnTo>
                  <a:lnTo>
                    <a:pt x="136" y="0"/>
                  </a:lnTo>
                  <a:lnTo>
                    <a:pt x="131" y="3"/>
                  </a:lnTo>
                  <a:lnTo>
                    <a:pt x="131" y="11"/>
                  </a:lnTo>
                  <a:lnTo>
                    <a:pt x="128" y="114"/>
                  </a:lnTo>
                  <a:lnTo>
                    <a:pt x="128" y="114"/>
                  </a:lnTo>
                  <a:lnTo>
                    <a:pt x="128" y="128"/>
                  </a:lnTo>
                  <a:lnTo>
                    <a:pt x="125" y="139"/>
                  </a:lnTo>
                  <a:lnTo>
                    <a:pt x="119" y="150"/>
                  </a:lnTo>
                  <a:lnTo>
                    <a:pt x="111" y="156"/>
                  </a:lnTo>
                  <a:lnTo>
                    <a:pt x="102" y="162"/>
                  </a:lnTo>
                  <a:lnTo>
                    <a:pt x="94" y="167"/>
                  </a:lnTo>
                  <a:lnTo>
                    <a:pt x="71" y="170"/>
                  </a:lnTo>
                  <a:lnTo>
                    <a:pt x="71" y="170"/>
                  </a:lnTo>
                  <a:lnTo>
                    <a:pt x="51" y="167"/>
                  </a:lnTo>
                  <a:lnTo>
                    <a:pt x="40" y="165"/>
                  </a:lnTo>
                  <a:lnTo>
                    <a:pt x="31" y="159"/>
                  </a:lnTo>
                  <a:lnTo>
                    <a:pt x="20" y="150"/>
                  </a:lnTo>
                  <a:lnTo>
                    <a:pt x="14" y="142"/>
                  </a:lnTo>
                  <a:lnTo>
                    <a:pt x="9" y="128"/>
                  </a:lnTo>
                  <a:lnTo>
                    <a:pt x="9" y="114"/>
                  </a:lnTo>
                  <a:lnTo>
                    <a:pt x="9" y="11"/>
                  </a:lnTo>
                  <a:lnTo>
                    <a:pt x="9" y="11"/>
                  </a:lnTo>
                  <a:lnTo>
                    <a:pt x="6" y="3"/>
                  </a:lnTo>
                  <a:lnTo>
                    <a:pt x="0" y="0"/>
                  </a:lnTo>
                  <a:lnTo>
                    <a:pt x="40" y="0"/>
                  </a:lnTo>
                  <a:lnTo>
                    <a:pt x="40" y="0"/>
                  </a:lnTo>
                  <a:lnTo>
                    <a:pt x="34" y="3"/>
                  </a:lnTo>
                  <a:lnTo>
                    <a:pt x="31" y="11"/>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65" name="Freeform 17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 h="173">
                  <a:moveTo>
                    <a:pt x="133" y="11"/>
                  </a:moveTo>
                  <a:lnTo>
                    <a:pt x="133" y="11"/>
                  </a:lnTo>
                  <a:lnTo>
                    <a:pt x="133" y="3"/>
                  </a:lnTo>
                  <a:lnTo>
                    <a:pt x="127" y="0"/>
                  </a:lnTo>
                  <a:lnTo>
                    <a:pt x="153" y="0"/>
                  </a:lnTo>
                  <a:lnTo>
                    <a:pt x="153" y="0"/>
                  </a:lnTo>
                  <a:lnTo>
                    <a:pt x="147" y="3"/>
                  </a:lnTo>
                  <a:lnTo>
                    <a:pt x="147" y="11"/>
                  </a:lnTo>
                  <a:lnTo>
                    <a:pt x="147" y="173"/>
                  </a:lnTo>
                  <a:lnTo>
                    <a:pt x="147" y="173"/>
                  </a:lnTo>
                  <a:lnTo>
                    <a:pt x="88" y="99"/>
                  </a:lnTo>
                  <a:lnTo>
                    <a:pt x="28" y="25"/>
                  </a:lnTo>
                  <a:lnTo>
                    <a:pt x="28" y="156"/>
                  </a:lnTo>
                  <a:lnTo>
                    <a:pt x="28" y="156"/>
                  </a:lnTo>
                  <a:lnTo>
                    <a:pt x="31" y="165"/>
                  </a:lnTo>
                  <a:lnTo>
                    <a:pt x="34" y="167"/>
                  </a:lnTo>
                  <a:lnTo>
                    <a:pt x="8" y="167"/>
                  </a:lnTo>
                  <a:lnTo>
                    <a:pt x="8" y="167"/>
                  </a:lnTo>
                  <a:lnTo>
                    <a:pt x="14" y="165"/>
                  </a:lnTo>
                  <a:lnTo>
                    <a:pt x="14" y="156"/>
                  </a:lnTo>
                  <a:lnTo>
                    <a:pt x="14" y="20"/>
                  </a:lnTo>
                  <a:lnTo>
                    <a:pt x="14" y="20"/>
                  </a:lnTo>
                  <a:lnTo>
                    <a:pt x="14" y="14"/>
                  </a:lnTo>
                  <a:lnTo>
                    <a:pt x="11" y="8"/>
                  </a:lnTo>
                  <a:lnTo>
                    <a:pt x="11" y="8"/>
                  </a:lnTo>
                  <a:lnTo>
                    <a:pt x="8" y="3"/>
                  </a:lnTo>
                  <a:lnTo>
                    <a:pt x="0" y="0"/>
                  </a:lnTo>
                  <a:lnTo>
                    <a:pt x="37" y="0"/>
                  </a:lnTo>
                  <a:lnTo>
                    <a:pt x="133" y="119"/>
                  </a:lnTo>
                  <a:lnTo>
                    <a:pt x="133" y="11"/>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66" name="Freeform 17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67">
                  <a:moveTo>
                    <a:pt x="37" y="0"/>
                  </a:moveTo>
                  <a:lnTo>
                    <a:pt x="37" y="0"/>
                  </a:lnTo>
                  <a:lnTo>
                    <a:pt x="31" y="3"/>
                  </a:lnTo>
                  <a:lnTo>
                    <a:pt x="28" y="11"/>
                  </a:lnTo>
                  <a:lnTo>
                    <a:pt x="28" y="156"/>
                  </a:lnTo>
                  <a:lnTo>
                    <a:pt x="28" y="156"/>
                  </a:lnTo>
                  <a:lnTo>
                    <a:pt x="31" y="165"/>
                  </a:lnTo>
                  <a:lnTo>
                    <a:pt x="37" y="167"/>
                  </a:lnTo>
                  <a:lnTo>
                    <a:pt x="0" y="167"/>
                  </a:lnTo>
                  <a:lnTo>
                    <a:pt x="0" y="167"/>
                  </a:lnTo>
                  <a:lnTo>
                    <a:pt x="2" y="165"/>
                  </a:lnTo>
                  <a:lnTo>
                    <a:pt x="5" y="156"/>
                  </a:lnTo>
                  <a:lnTo>
                    <a:pt x="5" y="11"/>
                  </a:lnTo>
                  <a:lnTo>
                    <a:pt x="5" y="11"/>
                  </a:lnTo>
                  <a:lnTo>
                    <a:pt x="2" y="3"/>
                  </a:lnTo>
                  <a:lnTo>
                    <a:pt x="0" y="0"/>
                  </a:lnTo>
                  <a:lnTo>
                    <a:pt x="37"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67" name="Freeform 17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73">
                  <a:moveTo>
                    <a:pt x="131" y="11"/>
                  </a:moveTo>
                  <a:lnTo>
                    <a:pt x="131" y="11"/>
                  </a:lnTo>
                  <a:lnTo>
                    <a:pt x="131" y="3"/>
                  </a:lnTo>
                  <a:lnTo>
                    <a:pt x="125" y="0"/>
                  </a:lnTo>
                  <a:lnTo>
                    <a:pt x="153" y="0"/>
                  </a:lnTo>
                  <a:lnTo>
                    <a:pt x="153" y="0"/>
                  </a:lnTo>
                  <a:lnTo>
                    <a:pt x="148" y="6"/>
                  </a:lnTo>
                  <a:lnTo>
                    <a:pt x="142" y="11"/>
                  </a:lnTo>
                  <a:lnTo>
                    <a:pt x="142" y="11"/>
                  </a:lnTo>
                  <a:lnTo>
                    <a:pt x="82" y="173"/>
                  </a:lnTo>
                  <a:lnTo>
                    <a:pt x="82" y="173"/>
                  </a:lnTo>
                  <a:lnTo>
                    <a:pt x="14" y="11"/>
                  </a:lnTo>
                  <a:lnTo>
                    <a:pt x="14" y="11"/>
                  </a:lnTo>
                  <a:lnTo>
                    <a:pt x="8" y="6"/>
                  </a:lnTo>
                  <a:lnTo>
                    <a:pt x="0" y="0"/>
                  </a:lnTo>
                  <a:lnTo>
                    <a:pt x="45" y="0"/>
                  </a:lnTo>
                  <a:lnTo>
                    <a:pt x="45" y="0"/>
                  </a:lnTo>
                  <a:lnTo>
                    <a:pt x="43" y="3"/>
                  </a:lnTo>
                  <a:lnTo>
                    <a:pt x="40" y="6"/>
                  </a:lnTo>
                  <a:lnTo>
                    <a:pt x="43" y="14"/>
                  </a:lnTo>
                  <a:lnTo>
                    <a:pt x="43" y="14"/>
                  </a:lnTo>
                  <a:lnTo>
                    <a:pt x="85" y="128"/>
                  </a:lnTo>
                  <a:lnTo>
                    <a:pt x="85" y="128"/>
                  </a:lnTo>
                  <a:lnTo>
                    <a:pt x="131" y="11"/>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68" name="Freeform 17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67">
                  <a:moveTo>
                    <a:pt x="94" y="23"/>
                  </a:moveTo>
                  <a:lnTo>
                    <a:pt x="94" y="23"/>
                  </a:lnTo>
                  <a:lnTo>
                    <a:pt x="85" y="14"/>
                  </a:lnTo>
                  <a:lnTo>
                    <a:pt x="74" y="11"/>
                  </a:lnTo>
                  <a:lnTo>
                    <a:pt x="74" y="11"/>
                  </a:lnTo>
                  <a:lnTo>
                    <a:pt x="31" y="11"/>
                  </a:lnTo>
                  <a:lnTo>
                    <a:pt x="31" y="68"/>
                  </a:lnTo>
                  <a:lnTo>
                    <a:pt x="71" y="68"/>
                  </a:lnTo>
                  <a:lnTo>
                    <a:pt x="71" y="68"/>
                  </a:lnTo>
                  <a:lnTo>
                    <a:pt x="76" y="65"/>
                  </a:lnTo>
                  <a:lnTo>
                    <a:pt x="79" y="62"/>
                  </a:lnTo>
                  <a:lnTo>
                    <a:pt x="79" y="88"/>
                  </a:lnTo>
                  <a:lnTo>
                    <a:pt x="79" y="88"/>
                  </a:lnTo>
                  <a:lnTo>
                    <a:pt x="76" y="82"/>
                  </a:lnTo>
                  <a:lnTo>
                    <a:pt x="71" y="82"/>
                  </a:lnTo>
                  <a:lnTo>
                    <a:pt x="31" y="82"/>
                  </a:lnTo>
                  <a:lnTo>
                    <a:pt x="31" y="153"/>
                  </a:lnTo>
                  <a:lnTo>
                    <a:pt x="31" y="153"/>
                  </a:lnTo>
                  <a:lnTo>
                    <a:pt x="59" y="156"/>
                  </a:lnTo>
                  <a:lnTo>
                    <a:pt x="59" y="156"/>
                  </a:lnTo>
                  <a:lnTo>
                    <a:pt x="76" y="156"/>
                  </a:lnTo>
                  <a:lnTo>
                    <a:pt x="88" y="153"/>
                  </a:lnTo>
                  <a:lnTo>
                    <a:pt x="96" y="148"/>
                  </a:lnTo>
                  <a:lnTo>
                    <a:pt x="105" y="139"/>
                  </a:lnTo>
                  <a:lnTo>
                    <a:pt x="99" y="167"/>
                  </a:lnTo>
                  <a:lnTo>
                    <a:pt x="0" y="167"/>
                  </a:lnTo>
                  <a:lnTo>
                    <a:pt x="0" y="167"/>
                  </a:lnTo>
                  <a:lnTo>
                    <a:pt x="5" y="165"/>
                  </a:lnTo>
                  <a:lnTo>
                    <a:pt x="8" y="156"/>
                  </a:lnTo>
                  <a:lnTo>
                    <a:pt x="8" y="11"/>
                  </a:lnTo>
                  <a:lnTo>
                    <a:pt x="8" y="11"/>
                  </a:lnTo>
                  <a:lnTo>
                    <a:pt x="5" y="3"/>
                  </a:lnTo>
                  <a:lnTo>
                    <a:pt x="0" y="0"/>
                  </a:lnTo>
                  <a:lnTo>
                    <a:pt x="94" y="0"/>
                  </a:lnTo>
                  <a:lnTo>
                    <a:pt x="94" y="23"/>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69" name="Freeform 17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67">
                  <a:moveTo>
                    <a:pt x="68" y="82"/>
                  </a:moveTo>
                  <a:lnTo>
                    <a:pt x="68" y="82"/>
                  </a:lnTo>
                  <a:lnTo>
                    <a:pt x="77" y="85"/>
                  </a:lnTo>
                  <a:lnTo>
                    <a:pt x="85" y="91"/>
                  </a:lnTo>
                  <a:lnTo>
                    <a:pt x="94" y="102"/>
                  </a:lnTo>
                  <a:lnTo>
                    <a:pt x="94" y="102"/>
                  </a:lnTo>
                  <a:lnTo>
                    <a:pt x="108" y="125"/>
                  </a:lnTo>
                  <a:lnTo>
                    <a:pt x="120" y="145"/>
                  </a:lnTo>
                  <a:lnTo>
                    <a:pt x="131" y="159"/>
                  </a:lnTo>
                  <a:lnTo>
                    <a:pt x="131" y="159"/>
                  </a:lnTo>
                  <a:lnTo>
                    <a:pt x="139" y="165"/>
                  </a:lnTo>
                  <a:lnTo>
                    <a:pt x="145" y="167"/>
                  </a:lnTo>
                  <a:lnTo>
                    <a:pt x="120" y="167"/>
                  </a:lnTo>
                  <a:lnTo>
                    <a:pt x="120" y="167"/>
                  </a:lnTo>
                  <a:lnTo>
                    <a:pt x="114" y="167"/>
                  </a:lnTo>
                  <a:lnTo>
                    <a:pt x="108" y="165"/>
                  </a:lnTo>
                  <a:lnTo>
                    <a:pt x="100" y="156"/>
                  </a:lnTo>
                  <a:lnTo>
                    <a:pt x="100" y="156"/>
                  </a:lnTo>
                  <a:lnTo>
                    <a:pt x="71" y="111"/>
                  </a:lnTo>
                  <a:lnTo>
                    <a:pt x="71" y="111"/>
                  </a:lnTo>
                  <a:lnTo>
                    <a:pt x="60" y="96"/>
                  </a:lnTo>
                  <a:lnTo>
                    <a:pt x="54" y="91"/>
                  </a:lnTo>
                  <a:lnTo>
                    <a:pt x="46" y="91"/>
                  </a:lnTo>
                  <a:lnTo>
                    <a:pt x="46" y="91"/>
                  </a:lnTo>
                  <a:lnTo>
                    <a:pt x="32" y="91"/>
                  </a:lnTo>
                  <a:lnTo>
                    <a:pt x="32" y="156"/>
                  </a:lnTo>
                  <a:lnTo>
                    <a:pt x="32" y="156"/>
                  </a:lnTo>
                  <a:lnTo>
                    <a:pt x="34" y="165"/>
                  </a:lnTo>
                  <a:lnTo>
                    <a:pt x="37" y="167"/>
                  </a:lnTo>
                  <a:lnTo>
                    <a:pt x="0" y="167"/>
                  </a:lnTo>
                  <a:lnTo>
                    <a:pt x="0" y="167"/>
                  </a:lnTo>
                  <a:lnTo>
                    <a:pt x="6" y="165"/>
                  </a:lnTo>
                  <a:lnTo>
                    <a:pt x="9" y="156"/>
                  </a:lnTo>
                  <a:lnTo>
                    <a:pt x="9" y="11"/>
                  </a:lnTo>
                  <a:lnTo>
                    <a:pt x="9" y="11"/>
                  </a:lnTo>
                  <a:lnTo>
                    <a:pt x="6" y="3"/>
                  </a:lnTo>
                  <a:lnTo>
                    <a:pt x="0" y="0"/>
                  </a:lnTo>
                  <a:lnTo>
                    <a:pt x="49" y="0"/>
                  </a:lnTo>
                  <a:lnTo>
                    <a:pt x="49" y="0"/>
                  </a:lnTo>
                  <a:lnTo>
                    <a:pt x="66" y="0"/>
                  </a:lnTo>
                  <a:lnTo>
                    <a:pt x="77" y="3"/>
                  </a:lnTo>
                  <a:lnTo>
                    <a:pt x="88" y="8"/>
                  </a:lnTo>
                  <a:lnTo>
                    <a:pt x="97" y="14"/>
                  </a:lnTo>
                  <a:lnTo>
                    <a:pt x="103" y="20"/>
                  </a:lnTo>
                  <a:lnTo>
                    <a:pt x="105" y="28"/>
                  </a:lnTo>
                  <a:lnTo>
                    <a:pt x="108" y="40"/>
                  </a:lnTo>
                  <a:lnTo>
                    <a:pt x="108" y="40"/>
                  </a:lnTo>
                  <a:lnTo>
                    <a:pt x="108" y="51"/>
                  </a:lnTo>
                  <a:lnTo>
                    <a:pt x="105" y="60"/>
                  </a:lnTo>
                  <a:lnTo>
                    <a:pt x="100" y="65"/>
                  </a:lnTo>
                  <a:lnTo>
                    <a:pt x="94" y="71"/>
                  </a:lnTo>
                  <a:lnTo>
                    <a:pt x="83" y="79"/>
                  </a:lnTo>
                  <a:lnTo>
                    <a:pt x="68" y="82"/>
                  </a:lnTo>
                  <a:lnTo>
                    <a:pt x="68" y="82"/>
                  </a:lnTo>
                  <a:close/>
                  <a:moveTo>
                    <a:pt x="32" y="11"/>
                  </a:moveTo>
                  <a:lnTo>
                    <a:pt x="32" y="77"/>
                  </a:lnTo>
                  <a:lnTo>
                    <a:pt x="32" y="77"/>
                  </a:lnTo>
                  <a:lnTo>
                    <a:pt x="46" y="77"/>
                  </a:lnTo>
                  <a:lnTo>
                    <a:pt x="46" y="77"/>
                  </a:lnTo>
                  <a:lnTo>
                    <a:pt x="60" y="77"/>
                  </a:lnTo>
                  <a:lnTo>
                    <a:pt x="71" y="68"/>
                  </a:lnTo>
                  <a:lnTo>
                    <a:pt x="77" y="65"/>
                  </a:lnTo>
                  <a:lnTo>
                    <a:pt x="80" y="57"/>
                  </a:lnTo>
                  <a:lnTo>
                    <a:pt x="83" y="51"/>
                  </a:lnTo>
                  <a:lnTo>
                    <a:pt x="83" y="42"/>
                  </a:lnTo>
                  <a:lnTo>
                    <a:pt x="83" y="42"/>
                  </a:lnTo>
                  <a:lnTo>
                    <a:pt x="83" y="31"/>
                  </a:lnTo>
                  <a:lnTo>
                    <a:pt x="77" y="20"/>
                  </a:lnTo>
                  <a:lnTo>
                    <a:pt x="66" y="11"/>
                  </a:lnTo>
                  <a:lnTo>
                    <a:pt x="60" y="11"/>
                  </a:lnTo>
                  <a:lnTo>
                    <a:pt x="49" y="8"/>
                  </a:lnTo>
                  <a:lnTo>
                    <a:pt x="49" y="8"/>
                  </a:lnTo>
                  <a:lnTo>
                    <a:pt x="32" y="11"/>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70" name="Freeform 17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48" y="173"/>
                  </a:lnTo>
                  <a:lnTo>
                    <a:pt x="34" y="170"/>
                  </a:lnTo>
                  <a:lnTo>
                    <a:pt x="20" y="168"/>
                  </a:lnTo>
                  <a:lnTo>
                    <a:pt x="3" y="159"/>
                  </a:lnTo>
                  <a:lnTo>
                    <a:pt x="0" y="122"/>
                  </a:lnTo>
                  <a:lnTo>
                    <a:pt x="0" y="122"/>
                  </a:lnTo>
                  <a:lnTo>
                    <a:pt x="6" y="136"/>
                  </a:lnTo>
                  <a:lnTo>
                    <a:pt x="14" y="148"/>
                  </a:lnTo>
                  <a:lnTo>
                    <a:pt x="29" y="159"/>
                  </a:lnTo>
                  <a:lnTo>
                    <a:pt x="37" y="162"/>
                  </a:lnTo>
                  <a:lnTo>
                    <a:pt x="46" y="162"/>
                  </a:lnTo>
                  <a:lnTo>
                    <a:pt x="46" y="162"/>
                  </a:lnTo>
                  <a:lnTo>
                    <a:pt x="54" y="162"/>
                  </a:lnTo>
                  <a:lnTo>
                    <a:pt x="63" y="159"/>
                  </a:lnTo>
                  <a:lnTo>
                    <a:pt x="68" y="156"/>
                  </a:lnTo>
                  <a:lnTo>
                    <a:pt x="74" y="151"/>
                  </a:lnTo>
                  <a:lnTo>
                    <a:pt x="80" y="139"/>
                  </a:lnTo>
                  <a:lnTo>
                    <a:pt x="80" y="131"/>
                  </a:lnTo>
                  <a:lnTo>
                    <a:pt x="80" y="131"/>
                  </a:lnTo>
                  <a:lnTo>
                    <a:pt x="80" y="122"/>
                  </a:lnTo>
                  <a:lnTo>
                    <a:pt x="77" y="114"/>
                  </a:lnTo>
                  <a:lnTo>
                    <a:pt x="68" y="105"/>
                  </a:lnTo>
                  <a:lnTo>
                    <a:pt x="54" y="97"/>
                  </a:lnTo>
                  <a:lnTo>
                    <a:pt x="37" y="88"/>
                  </a:lnTo>
                  <a:lnTo>
                    <a:pt x="37" y="88"/>
                  </a:lnTo>
                  <a:lnTo>
                    <a:pt x="23" y="80"/>
                  </a:lnTo>
                  <a:lnTo>
                    <a:pt x="11" y="68"/>
                  </a:lnTo>
                  <a:lnTo>
                    <a:pt x="3" y="57"/>
                  </a:lnTo>
                  <a:lnTo>
                    <a:pt x="3" y="43"/>
                  </a:lnTo>
                  <a:lnTo>
                    <a:pt x="3" y="43"/>
                  </a:lnTo>
                  <a:lnTo>
                    <a:pt x="3" y="34"/>
                  </a:lnTo>
                  <a:lnTo>
                    <a:pt x="6" y="26"/>
                  </a:lnTo>
                  <a:lnTo>
                    <a:pt x="11" y="17"/>
                  </a:lnTo>
                  <a:lnTo>
                    <a:pt x="20" y="11"/>
                  </a:lnTo>
                  <a:lnTo>
                    <a:pt x="34" y="3"/>
                  </a:lnTo>
                  <a:lnTo>
                    <a:pt x="54" y="0"/>
                  </a:lnTo>
                  <a:lnTo>
                    <a:pt x="54" y="0"/>
                  </a:lnTo>
                  <a:lnTo>
                    <a:pt x="71" y="3"/>
                  </a:lnTo>
                  <a:lnTo>
                    <a:pt x="80" y="6"/>
                  </a:lnTo>
                  <a:lnTo>
                    <a:pt x="88" y="9"/>
                  </a:lnTo>
                  <a:lnTo>
                    <a:pt x="91" y="43"/>
                  </a:lnTo>
                  <a:lnTo>
                    <a:pt x="91" y="43"/>
                  </a:lnTo>
                  <a:lnTo>
                    <a:pt x="85" y="31"/>
                  </a:lnTo>
                  <a:lnTo>
                    <a:pt x="77" y="23"/>
                  </a:lnTo>
                  <a:lnTo>
                    <a:pt x="65" y="14"/>
                  </a:lnTo>
                  <a:lnTo>
                    <a:pt x="57" y="11"/>
                  </a:lnTo>
                  <a:lnTo>
                    <a:pt x="48" y="11"/>
                  </a:lnTo>
                  <a:lnTo>
                    <a:pt x="48" y="11"/>
                  </a:lnTo>
                  <a:lnTo>
                    <a:pt x="37" y="11"/>
                  </a:lnTo>
                  <a:lnTo>
                    <a:pt x="29" y="20"/>
                  </a:lnTo>
                  <a:lnTo>
                    <a:pt x="23" y="28"/>
                  </a:lnTo>
                  <a:lnTo>
                    <a:pt x="23" y="37"/>
                  </a:lnTo>
                  <a:lnTo>
                    <a:pt x="23" y="37"/>
                  </a:lnTo>
                  <a:lnTo>
                    <a:pt x="23" y="45"/>
                  </a:lnTo>
                  <a:lnTo>
                    <a:pt x="31" y="54"/>
                  </a:lnTo>
                  <a:lnTo>
                    <a:pt x="40" y="63"/>
                  </a:lnTo>
                  <a:lnTo>
                    <a:pt x="57" y="68"/>
                  </a:lnTo>
                  <a:lnTo>
                    <a:pt x="57" y="68"/>
                  </a:lnTo>
                  <a:lnTo>
                    <a:pt x="74" y="77"/>
                  </a:lnTo>
                  <a:lnTo>
                    <a:pt x="88" y="88"/>
                  </a:lnTo>
                  <a:lnTo>
                    <a:pt x="94" y="94"/>
                  </a:lnTo>
                  <a:lnTo>
                    <a:pt x="100" y="102"/>
                  </a:lnTo>
                  <a:lnTo>
                    <a:pt x="102" y="111"/>
                  </a:lnTo>
                  <a:lnTo>
                    <a:pt x="102" y="122"/>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71" name="Freeform 17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67">
                  <a:moveTo>
                    <a:pt x="37" y="0"/>
                  </a:moveTo>
                  <a:lnTo>
                    <a:pt x="37" y="0"/>
                  </a:lnTo>
                  <a:lnTo>
                    <a:pt x="32" y="3"/>
                  </a:lnTo>
                  <a:lnTo>
                    <a:pt x="29" y="11"/>
                  </a:lnTo>
                  <a:lnTo>
                    <a:pt x="29" y="156"/>
                  </a:lnTo>
                  <a:lnTo>
                    <a:pt x="29" y="156"/>
                  </a:lnTo>
                  <a:lnTo>
                    <a:pt x="32" y="165"/>
                  </a:lnTo>
                  <a:lnTo>
                    <a:pt x="37" y="167"/>
                  </a:lnTo>
                  <a:lnTo>
                    <a:pt x="0" y="167"/>
                  </a:lnTo>
                  <a:lnTo>
                    <a:pt x="0" y="167"/>
                  </a:lnTo>
                  <a:lnTo>
                    <a:pt x="3" y="165"/>
                  </a:lnTo>
                  <a:lnTo>
                    <a:pt x="6" y="156"/>
                  </a:lnTo>
                  <a:lnTo>
                    <a:pt x="6" y="11"/>
                  </a:lnTo>
                  <a:lnTo>
                    <a:pt x="6" y="11"/>
                  </a:lnTo>
                  <a:lnTo>
                    <a:pt x="3" y="3"/>
                  </a:lnTo>
                  <a:lnTo>
                    <a:pt x="0" y="0"/>
                  </a:lnTo>
                  <a:lnTo>
                    <a:pt x="37"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72" name="Freeform 17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167">
                  <a:moveTo>
                    <a:pt x="79" y="11"/>
                  </a:moveTo>
                  <a:lnTo>
                    <a:pt x="79" y="156"/>
                  </a:lnTo>
                  <a:lnTo>
                    <a:pt x="79" y="156"/>
                  </a:lnTo>
                  <a:lnTo>
                    <a:pt x="79" y="165"/>
                  </a:lnTo>
                  <a:lnTo>
                    <a:pt x="85" y="167"/>
                  </a:lnTo>
                  <a:lnTo>
                    <a:pt x="48" y="167"/>
                  </a:lnTo>
                  <a:lnTo>
                    <a:pt x="48" y="167"/>
                  </a:lnTo>
                  <a:lnTo>
                    <a:pt x="54" y="165"/>
                  </a:lnTo>
                  <a:lnTo>
                    <a:pt x="54" y="156"/>
                  </a:lnTo>
                  <a:lnTo>
                    <a:pt x="54" y="11"/>
                  </a:lnTo>
                  <a:lnTo>
                    <a:pt x="54" y="11"/>
                  </a:lnTo>
                  <a:lnTo>
                    <a:pt x="14" y="14"/>
                  </a:lnTo>
                  <a:lnTo>
                    <a:pt x="14" y="14"/>
                  </a:lnTo>
                  <a:lnTo>
                    <a:pt x="11" y="14"/>
                  </a:lnTo>
                  <a:lnTo>
                    <a:pt x="5" y="17"/>
                  </a:lnTo>
                  <a:lnTo>
                    <a:pt x="0" y="23"/>
                  </a:lnTo>
                  <a:lnTo>
                    <a:pt x="0" y="0"/>
                  </a:lnTo>
                  <a:lnTo>
                    <a:pt x="130" y="0"/>
                  </a:lnTo>
                  <a:lnTo>
                    <a:pt x="130" y="23"/>
                  </a:lnTo>
                  <a:lnTo>
                    <a:pt x="130" y="23"/>
                  </a:lnTo>
                  <a:lnTo>
                    <a:pt x="128" y="17"/>
                  </a:lnTo>
                  <a:lnTo>
                    <a:pt x="119" y="14"/>
                  </a:lnTo>
                  <a:lnTo>
                    <a:pt x="119" y="14"/>
                  </a:lnTo>
                  <a:lnTo>
                    <a:pt x="79" y="11"/>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73" name="Freeform 17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67">
                  <a:moveTo>
                    <a:pt x="142" y="0"/>
                  </a:moveTo>
                  <a:lnTo>
                    <a:pt x="142" y="0"/>
                  </a:lnTo>
                  <a:lnTo>
                    <a:pt x="131" y="6"/>
                  </a:lnTo>
                  <a:lnTo>
                    <a:pt x="125" y="14"/>
                  </a:lnTo>
                  <a:lnTo>
                    <a:pt x="85" y="88"/>
                  </a:lnTo>
                  <a:lnTo>
                    <a:pt x="85" y="156"/>
                  </a:lnTo>
                  <a:lnTo>
                    <a:pt x="85" y="156"/>
                  </a:lnTo>
                  <a:lnTo>
                    <a:pt x="88" y="165"/>
                  </a:lnTo>
                  <a:lnTo>
                    <a:pt x="97" y="167"/>
                  </a:lnTo>
                  <a:lnTo>
                    <a:pt x="54" y="167"/>
                  </a:lnTo>
                  <a:lnTo>
                    <a:pt x="54" y="167"/>
                  </a:lnTo>
                  <a:lnTo>
                    <a:pt x="60" y="165"/>
                  </a:lnTo>
                  <a:lnTo>
                    <a:pt x="63" y="162"/>
                  </a:lnTo>
                  <a:lnTo>
                    <a:pt x="63" y="156"/>
                  </a:lnTo>
                  <a:lnTo>
                    <a:pt x="63" y="88"/>
                  </a:lnTo>
                  <a:lnTo>
                    <a:pt x="14" y="11"/>
                  </a:lnTo>
                  <a:lnTo>
                    <a:pt x="14" y="11"/>
                  </a:lnTo>
                  <a:lnTo>
                    <a:pt x="9" y="6"/>
                  </a:lnTo>
                  <a:lnTo>
                    <a:pt x="0" y="0"/>
                  </a:lnTo>
                  <a:lnTo>
                    <a:pt x="48" y="0"/>
                  </a:lnTo>
                  <a:lnTo>
                    <a:pt x="48" y="0"/>
                  </a:lnTo>
                  <a:lnTo>
                    <a:pt x="45" y="0"/>
                  </a:lnTo>
                  <a:lnTo>
                    <a:pt x="43" y="3"/>
                  </a:lnTo>
                  <a:lnTo>
                    <a:pt x="43" y="8"/>
                  </a:lnTo>
                  <a:lnTo>
                    <a:pt x="45" y="14"/>
                  </a:lnTo>
                  <a:lnTo>
                    <a:pt x="80" y="77"/>
                  </a:lnTo>
                  <a:lnTo>
                    <a:pt x="114" y="11"/>
                  </a:lnTo>
                  <a:lnTo>
                    <a:pt x="114" y="11"/>
                  </a:lnTo>
                  <a:lnTo>
                    <a:pt x="114" y="6"/>
                  </a:lnTo>
                  <a:lnTo>
                    <a:pt x="114" y="3"/>
                  </a:lnTo>
                  <a:lnTo>
                    <a:pt x="108" y="0"/>
                  </a:lnTo>
                  <a:lnTo>
                    <a:pt x="142"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74" name="Freeform 17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0" y="85"/>
                  </a:lnTo>
                  <a:lnTo>
                    <a:pt x="3" y="68"/>
                  </a:lnTo>
                  <a:lnTo>
                    <a:pt x="6" y="54"/>
                  </a:lnTo>
                  <a:lnTo>
                    <a:pt x="14" y="40"/>
                  </a:lnTo>
                  <a:lnTo>
                    <a:pt x="23" y="26"/>
                  </a:lnTo>
                  <a:lnTo>
                    <a:pt x="34" y="14"/>
                  </a:lnTo>
                  <a:lnTo>
                    <a:pt x="48" y="6"/>
                  </a:lnTo>
                  <a:lnTo>
                    <a:pt x="62" y="3"/>
                  </a:lnTo>
                  <a:lnTo>
                    <a:pt x="82" y="0"/>
                  </a:lnTo>
                  <a:lnTo>
                    <a:pt x="82" y="0"/>
                  </a:lnTo>
                  <a:lnTo>
                    <a:pt x="94" y="3"/>
                  </a:lnTo>
                  <a:lnTo>
                    <a:pt x="108" y="6"/>
                  </a:lnTo>
                  <a:lnTo>
                    <a:pt x="122" y="14"/>
                  </a:lnTo>
                  <a:lnTo>
                    <a:pt x="133" y="23"/>
                  </a:lnTo>
                  <a:lnTo>
                    <a:pt x="142" y="37"/>
                  </a:lnTo>
                  <a:lnTo>
                    <a:pt x="150" y="51"/>
                  </a:lnTo>
                  <a:lnTo>
                    <a:pt x="156" y="68"/>
                  </a:lnTo>
                  <a:lnTo>
                    <a:pt x="156" y="88"/>
                  </a:lnTo>
                  <a:lnTo>
                    <a:pt x="156" y="88"/>
                  </a:lnTo>
                  <a:lnTo>
                    <a:pt x="156" y="108"/>
                  </a:lnTo>
                  <a:lnTo>
                    <a:pt x="150" y="125"/>
                  </a:lnTo>
                  <a:lnTo>
                    <a:pt x="142" y="139"/>
                  </a:lnTo>
                  <a:lnTo>
                    <a:pt x="131" y="153"/>
                  </a:lnTo>
                  <a:lnTo>
                    <a:pt x="119" y="162"/>
                  </a:lnTo>
                  <a:lnTo>
                    <a:pt x="105" y="168"/>
                  </a:lnTo>
                  <a:lnTo>
                    <a:pt x="91" y="173"/>
                  </a:lnTo>
                  <a:lnTo>
                    <a:pt x="77"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79" y="162"/>
                  </a:lnTo>
                  <a:lnTo>
                    <a:pt x="91" y="159"/>
                  </a:lnTo>
                  <a:lnTo>
                    <a:pt x="102" y="156"/>
                  </a:lnTo>
                  <a:lnTo>
                    <a:pt x="111" y="151"/>
                  </a:lnTo>
                  <a:lnTo>
                    <a:pt x="116" y="142"/>
                  </a:lnTo>
                  <a:lnTo>
                    <a:pt x="122" y="131"/>
                  </a:lnTo>
                  <a:lnTo>
                    <a:pt x="128" y="119"/>
                  </a:lnTo>
                  <a:lnTo>
                    <a:pt x="131" y="105"/>
                  </a:lnTo>
                  <a:lnTo>
                    <a:pt x="131" y="88"/>
                  </a:lnTo>
                  <a:lnTo>
                    <a:pt x="131" y="88"/>
                  </a:lnTo>
                  <a:lnTo>
                    <a:pt x="131" y="71"/>
                  </a:lnTo>
                  <a:lnTo>
                    <a:pt x="128" y="57"/>
                  </a:lnTo>
                  <a:lnTo>
                    <a:pt x="122" y="43"/>
                  </a:lnTo>
                  <a:lnTo>
                    <a:pt x="116" y="31"/>
                  </a:lnTo>
                  <a:lnTo>
                    <a:pt x="111" y="23"/>
                  </a:lnTo>
                  <a:lnTo>
                    <a:pt x="102" y="17"/>
                  </a:lnTo>
                  <a:lnTo>
                    <a:pt x="91" y="11"/>
                  </a:lnTo>
                  <a:lnTo>
                    <a:pt x="79" y="11"/>
                  </a:lnTo>
                  <a:lnTo>
                    <a:pt x="79" y="11"/>
                  </a:lnTo>
                  <a:lnTo>
                    <a:pt x="68" y="11"/>
                  </a:lnTo>
                  <a:lnTo>
                    <a:pt x="57" y="14"/>
                  </a:lnTo>
                  <a:lnTo>
                    <a:pt x="48" y="23"/>
                  </a:lnTo>
                  <a:lnTo>
                    <a:pt x="40" y="28"/>
                  </a:lnTo>
                  <a:lnTo>
                    <a:pt x="34" y="40"/>
                  </a:lnTo>
                  <a:lnTo>
                    <a:pt x="31" y="51"/>
                  </a:lnTo>
                  <a:lnTo>
                    <a:pt x="28" y="65"/>
                  </a:lnTo>
                  <a:lnTo>
                    <a:pt x="25" y="82"/>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75" name="Freeform 17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167">
                  <a:moveTo>
                    <a:pt x="37" y="167"/>
                  </a:moveTo>
                  <a:lnTo>
                    <a:pt x="0" y="167"/>
                  </a:lnTo>
                  <a:lnTo>
                    <a:pt x="0" y="167"/>
                  </a:lnTo>
                  <a:lnTo>
                    <a:pt x="6" y="165"/>
                  </a:lnTo>
                  <a:lnTo>
                    <a:pt x="6" y="156"/>
                  </a:lnTo>
                  <a:lnTo>
                    <a:pt x="6" y="11"/>
                  </a:lnTo>
                  <a:lnTo>
                    <a:pt x="6" y="11"/>
                  </a:lnTo>
                  <a:lnTo>
                    <a:pt x="6" y="3"/>
                  </a:lnTo>
                  <a:lnTo>
                    <a:pt x="0" y="0"/>
                  </a:lnTo>
                  <a:lnTo>
                    <a:pt x="100" y="0"/>
                  </a:lnTo>
                  <a:lnTo>
                    <a:pt x="100" y="23"/>
                  </a:lnTo>
                  <a:lnTo>
                    <a:pt x="100" y="23"/>
                  </a:lnTo>
                  <a:lnTo>
                    <a:pt x="91" y="14"/>
                  </a:lnTo>
                  <a:lnTo>
                    <a:pt x="77" y="11"/>
                  </a:lnTo>
                  <a:lnTo>
                    <a:pt x="77" y="11"/>
                  </a:lnTo>
                  <a:lnTo>
                    <a:pt x="31" y="11"/>
                  </a:lnTo>
                  <a:lnTo>
                    <a:pt x="31" y="68"/>
                  </a:lnTo>
                  <a:lnTo>
                    <a:pt x="71" y="68"/>
                  </a:lnTo>
                  <a:lnTo>
                    <a:pt x="71" y="68"/>
                  </a:lnTo>
                  <a:lnTo>
                    <a:pt x="77" y="65"/>
                  </a:lnTo>
                  <a:lnTo>
                    <a:pt x="80" y="62"/>
                  </a:lnTo>
                  <a:lnTo>
                    <a:pt x="80" y="88"/>
                  </a:lnTo>
                  <a:lnTo>
                    <a:pt x="80" y="88"/>
                  </a:lnTo>
                  <a:lnTo>
                    <a:pt x="77" y="82"/>
                  </a:lnTo>
                  <a:lnTo>
                    <a:pt x="71" y="82"/>
                  </a:lnTo>
                  <a:lnTo>
                    <a:pt x="31" y="82"/>
                  </a:lnTo>
                  <a:lnTo>
                    <a:pt x="31" y="156"/>
                  </a:lnTo>
                  <a:lnTo>
                    <a:pt x="31" y="156"/>
                  </a:lnTo>
                  <a:lnTo>
                    <a:pt x="31" y="165"/>
                  </a:lnTo>
                  <a:lnTo>
                    <a:pt x="37" y="167"/>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C63550C-C6EF-4733-B6AF-310D766E1153}" type="slidenum">
              <a:rPr lang="en-GB"/>
              <a:pPr/>
              <a:t>‹#›</a:t>
            </a:fld>
            <a:endParaRPr lang="en-GB"/>
          </a:p>
        </p:txBody>
      </p:sp>
    </p:spTree>
    <p:extLst>
      <p:ext uri="{BB962C8B-B14F-4D97-AF65-F5344CB8AC3E}">
        <p14:creationId xmlns:p14="http://schemas.microsoft.com/office/powerpoint/2010/main" val="253872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0"/>
            <a:ext cx="2106612"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0"/>
            <a:ext cx="6167438"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851860A-579B-4680-93D7-F7A7B358F46A}" type="slidenum">
              <a:rPr lang="en-GB"/>
              <a:pPr/>
              <a:t>‹#›</a:t>
            </a:fld>
            <a:endParaRPr lang="en-GB"/>
          </a:p>
        </p:txBody>
      </p:sp>
    </p:spTree>
    <p:extLst>
      <p:ext uri="{BB962C8B-B14F-4D97-AF65-F5344CB8AC3E}">
        <p14:creationId xmlns:p14="http://schemas.microsoft.com/office/powerpoint/2010/main" val="36011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53427EC-12B6-473D-BDC0-900E35553750}" type="slidenum">
              <a:rPr lang="en-GB"/>
              <a:pPr/>
              <a:t>‹#›</a:t>
            </a:fld>
            <a:endParaRPr lang="en-GB"/>
          </a:p>
        </p:txBody>
      </p:sp>
    </p:spTree>
    <p:extLst>
      <p:ext uri="{BB962C8B-B14F-4D97-AF65-F5344CB8AC3E}">
        <p14:creationId xmlns:p14="http://schemas.microsoft.com/office/powerpoint/2010/main" val="315347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74CF151-D026-48B7-9CEC-3DAF7515DAFD}" type="slidenum">
              <a:rPr lang="en-GB"/>
              <a:pPr/>
              <a:t>‹#›</a:t>
            </a:fld>
            <a:endParaRPr lang="en-GB"/>
          </a:p>
        </p:txBody>
      </p:sp>
    </p:spTree>
    <p:extLst>
      <p:ext uri="{BB962C8B-B14F-4D97-AF65-F5344CB8AC3E}">
        <p14:creationId xmlns:p14="http://schemas.microsoft.com/office/powerpoint/2010/main" val="398981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DB1337B-12B3-4115-9175-018D9BB80981}" type="slidenum">
              <a:rPr lang="en-GB"/>
              <a:pPr/>
              <a:t>‹#›</a:t>
            </a:fld>
            <a:endParaRPr lang="en-GB"/>
          </a:p>
        </p:txBody>
      </p:sp>
    </p:spTree>
    <p:extLst>
      <p:ext uri="{BB962C8B-B14F-4D97-AF65-F5344CB8AC3E}">
        <p14:creationId xmlns:p14="http://schemas.microsoft.com/office/powerpoint/2010/main" val="232232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747F9D37-6E81-4D5A-A2A1-81BD8322DA4A}" type="slidenum">
              <a:rPr lang="en-GB"/>
              <a:pPr/>
              <a:t>‹#›</a:t>
            </a:fld>
            <a:endParaRPr lang="en-GB"/>
          </a:p>
        </p:txBody>
      </p:sp>
    </p:spTree>
    <p:extLst>
      <p:ext uri="{BB962C8B-B14F-4D97-AF65-F5344CB8AC3E}">
        <p14:creationId xmlns:p14="http://schemas.microsoft.com/office/powerpoint/2010/main" val="77483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8F530F8-228F-47BE-9803-B89AACF5D9A1}" type="slidenum">
              <a:rPr lang="en-GB"/>
              <a:pPr/>
              <a:t>‹#›</a:t>
            </a:fld>
            <a:endParaRPr lang="en-GB"/>
          </a:p>
        </p:txBody>
      </p:sp>
    </p:spTree>
    <p:extLst>
      <p:ext uri="{BB962C8B-B14F-4D97-AF65-F5344CB8AC3E}">
        <p14:creationId xmlns:p14="http://schemas.microsoft.com/office/powerpoint/2010/main" val="28145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23466C2-A9B9-4DD7-861F-148ED22776AC}" type="slidenum">
              <a:rPr lang="en-GB"/>
              <a:pPr/>
              <a:t>‹#›</a:t>
            </a:fld>
            <a:endParaRPr lang="en-GB"/>
          </a:p>
        </p:txBody>
      </p:sp>
    </p:spTree>
    <p:extLst>
      <p:ext uri="{BB962C8B-B14F-4D97-AF65-F5344CB8AC3E}">
        <p14:creationId xmlns:p14="http://schemas.microsoft.com/office/powerpoint/2010/main" val="418726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D03993B-0BAB-4AC5-9259-618C899B8656}" type="slidenum">
              <a:rPr lang="en-GB"/>
              <a:pPr/>
              <a:t>‹#›</a:t>
            </a:fld>
            <a:endParaRPr lang="en-GB"/>
          </a:p>
        </p:txBody>
      </p:sp>
    </p:spTree>
    <p:extLst>
      <p:ext uri="{BB962C8B-B14F-4D97-AF65-F5344CB8AC3E}">
        <p14:creationId xmlns:p14="http://schemas.microsoft.com/office/powerpoint/2010/main" val="342572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93E52CD-1424-4A13-8262-5D9B5EB5F1D5}" type="slidenum">
              <a:rPr lang="en-GB"/>
              <a:pPr/>
              <a:t>‹#›</a:t>
            </a:fld>
            <a:endParaRPr lang="en-GB"/>
          </a:p>
        </p:txBody>
      </p:sp>
    </p:spTree>
    <p:extLst>
      <p:ext uri="{BB962C8B-B14F-4D97-AF65-F5344CB8AC3E}">
        <p14:creationId xmlns:p14="http://schemas.microsoft.com/office/powerpoint/2010/main" val="125436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7C92"/>
            </a:gs>
          </a:gsLst>
          <a:lin ang="5400000" scaled="1"/>
        </a:gra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bwMode="auto">
          <a:xfrm>
            <a:off x="358775" y="0"/>
            <a:ext cx="842645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01" name="Rectangle 5"/>
          <p:cNvSpPr>
            <a:spLocks noGrp="1" noChangeArrowheads="1"/>
          </p:cNvSpPr>
          <p:nvPr>
            <p:ph type="body" idx="1"/>
          </p:nvPr>
        </p:nvSpPr>
        <p:spPr bwMode="auto">
          <a:xfrm>
            <a:off x="358775" y="1700213"/>
            <a:ext cx="842645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02" name="Rectangle 6"/>
          <p:cNvSpPr>
            <a:spLocks noGrp="1" noChangeArrowheads="1"/>
          </p:cNvSpPr>
          <p:nvPr>
            <p:ph type="dt" sz="half" idx="2"/>
          </p:nvPr>
        </p:nvSpPr>
        <p:spPr bwMode="auto">
          <a:xfrm>
            <a:off x="358775" y="6308725"/>
            <a:ext cx="1905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a:solidFill>
                  <a:schemeClr val="tx1"/>
                </a:solidFill>
              </a:defRPr>
            </a:lvl1pPr>
          </a:lstStyle>
          <a:p>
            <a:endParaRPr lang="en-GB"/>
          </a:p>
        </p:txBody>
      </p:sp>
      <p:sp>
        <p:nvSpPr>
          <p:cNvPr id="4103" name="Rectangle 7"/>
          <p:cNvSpPr>
            <a:spLocks noGrp="1" noChangeArrowheads="1"/>
          </p:cNvSpPr>
          <p:nvPr>
            <p:ph type="ftr" sz="quarter" idx="3"/>
          </p:nvPr>
        </p:nvSpPr>
        <p:spPr bwMode="auto">
          <a:xfrm>
            <a:off x="2268538" y="6308725"/>
            <a:ext cx="4608512"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defRPr sz="1400">
                <a:solidFill>
                  <a:schemeClr val="tx1"/>
                </a:solidFill>
              </a:defRPr>
            </a:lvl1pPr>
          </a:lstStyle>
          <a:p>
            <a:endParaRPr lang="en-GB"/>
          </a:p>
        </p:txBody>
      </p:sp>
      <p:sp>
        <p:nvSpPr>
          <p:cNvPr id="4104" name="Rectangle 8"/>
          <p:cNvSpPr>
            <a:spLocks noGrp="1" noChangeArrowheads="1"/>
          </p:cNvSpPr>
          <p:nvPr>
            <p:ph type="sldNum" sz="quarter" idx="4"/>
          </p:nvPr>
        </p:nvSpPr>
        <p:spPr bwMode="auto">
          <a:xfrm>
            <a:off x="6877050" y="6308725"/>
            <a:ext cx="1908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a:solidFill>
                  <a:schemeClr val="tx1"/>
                </a:solidFill>
              </a:defRPr>
            </a:lvl1pPr>
          </a:lstStyle>
          <a:p>
            <a:fld id="{6C0A38FE-AC7F-4C67-A3B9-04F439E4B1C4}"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2pPr>
      <a:lvl3pPr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3pPr>
      <a:lvl4pPr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4pPr>
      <a:lvl5pPr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5pPr>
      <a:lvl6pPr marL="4572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6pPr>
      <a:lvl7pPr marL="9144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7pPr>
      <a:lvl8pPr marL="13716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8pPr>
      <a:lvl9pPr marL="18288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9pPr>
    </p:titleStyle>
    <p:bodyStyle>
      <a:lvl1pPr marL="271463" indent="-271463" algn="l" rtl="0" eaLnBrk="1" fontAlgn="base" hangingPunct="1">
        <a:spcBef>
          <a:spcPct val="70000"/>
        </a:spcBef>
        <a:spcAft>
          <a:spcPct val="0"/>
        </a:spcAft>
        <a:buClr>
          <a:schemeClr val="tx2"/>
        </a:buClr>
        <a:buFont typeface="Wingdings" pitchFamily="2" charset="2"/>
        <a:buChar char="§"/>
        <a:defRPr sz="3000">
          <a:solidFill>
            <a:schemeClr val="tx1"/>
          </a:solidFill>
          <a:latin typeface="+mn-lt"/>
          <a:ea typeface="+mn-ea"/>
          <a:cs typeface="+mn-cs"/>
        </a:defRPr>
      </a:lvl1pPr>
      <a:lvl2pPr marL="809625" indent="-358775" algn="l" rtl="0" eaLnBrk="1" fontAlgn="base" hangingPunct="1">
        <a:lnSpc>
          <a:spcPct val="90000"/>
        </a:lnSpc>
        <a:spcBef>
          <a:spcPct val="30000"/>
        </a:spcBef>
        <a:spcAft>
          <a:spcPct val="0"/>
        </a:spcAft>
        <a:buClr>
          <a:schemeClr val="tx2"/>
        </a:buClr>
        <a:buFont typeface="Arial" charset="0"/>
        <a:buChar char="–"/>
        <a:defRPr sz="2800">
          <a:solidFill>
            <a:schemeClr val="tx1"/>
          </a:solidFill>
          <a:latin typeface="+mn-lt"/>
          <a:ea typeface="+mn-ea"/>
        </a:defRPr>
      </a:lvl2pPr>
      <a:lvl3pPr marL="1257300" indent="-268288" algn="l" rtl="0" eaLnBrk="1" fontAlgn="base" hangingPunct="1">
        <a:lnSpc>
          <a:spcPct val="90000"/>
        </a:lnSpc>
        <a:spcBef>
          <a:spcPct val="30000"/>
        </a:spcBef>
        <a:spcAft>
          <a:spcPct val="0"/>
        </a:spcAft>
        <a:buClr>
          <a:schemeClr val="tx2"/>
        </a:buClr>
        <a:buFont typeface="Symbol" pitchFamily="18" charset="2"/>
        <a:buChar char="·"/>
        <a:defRPr sz="2400">
          <a:solidFill>
            <a:schemeClr val="tx1"/>
          </a:solidFill>
          <a:latin typeface="+mn-lt"/>
          <a:ea typeface="+mn-ea"/>
        </a:defRPr>
      </a:lvl3pPr>
      <a:lvl4pPr marL="1704975"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4pPr>
      <a:lvl5pPr marL="21526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5pPr>
      <a:lvl6pPr marL="26098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hyperlink" Target="http://creativecommons.org/licenses/by-sa/3.0/deed.en_G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sz="4800" dirty="0" smtClean="0"/>
              <a:t>How to use Turning Point zappers in a </a:t>
            </a:r>
            <a:br>
              <a:rPr lang="en-GB" sz="4800" dirty="0" smtClean="0"/>
            </a:br>
            <a:r>
              <a:rPr lang="en-GB" sz="4800" dirty="0" smtClean="0"/>
              <a:t>Common Learning Space</a:t>
            </a:r>
            <a:endParaRPr lang="en-GB" sz="4800" dirty="0"/>
          </a:p>
        </p:txBody>
      </p:sp>
      <p:sp>
        <p:nvSpPr>
          <p:cNvPr id="2051" name="Rectangle 3"/>
          <p:cNvSpPr>
            <a:spLocks noGrp="1" noChangeArrowheads="1"/>
          </p:cNvSpPr>
          <p:nvPr>
            <p:ph type="subTitle" idx="1"/>
          </p:nvPr>
        </p:nvSpPr>
        <p:spPr/>
        <p:txBody>
          <a:bodyPr/>
          <a:lstStyle/>
          <a:p>
            <a:r>
              <a:rPr lang="en-GB" dirty="0" smtClean="0"/>
              <a:t>Adam Warren</a:t>
            </a:r>
            <a:endParaRPr lang="en-GB" sz="2800" dirty="0" smtClean="0"/>
          </a:p>
          <a:p>
            <a:r>
              <a:rPr lang="en-GB" sz="2000" dirty="0" smtClean="0"/>
              <a:t>a.j.warren@soton.ac.uk</a:t>
            </a:r>
          </a:p>
          <a:p>
            <a:r>
              <a:rPr lang="en-GB" sz="2000" dirty="0" smtClean="0"/>
              <a:t>Centre for Innovation in Technologies and Education</a:t>
            </a:r>
            <a:endParaRPr lang="en-GB" sz="2000" dirty="0"/>
          </a:p>
        </p:txBody>
      </p:sp>
      <p:pic>
        <p:nvPicPr>
          <p:cNvPr id="1026" name="Picture 2" descr="Creative Commons Licenc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00" y="6453336"/>
            <a:ext cx="838200" cy="2952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179512" y="4367683"/>
            <a:ext cx="8784976" cy="2309415"/>
          </a:xfrm>
          <a:prstGeom prst="wedgeRectCallout">
            <a:avLst>
              <a:gd name="adj1" fmla="val -21258"/>
              <a:gd name="adj2" fmla="val -65455"/>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If your presentation was created using an older version of Turning Point, a dialog box warns you that the file will be automatically converted. If you save the file, it can no longer be opened by older versions. Make sure you upgrade  your office PC or laptop to version 5 to avoid this being a problem.</a:t>
            </a:r>
          </a:p>
        </p:txBody>
      </p:sp>
    </p:spTree>
    <p:extLst>
      <p:ext uri="{BB962C8B-B14F-4D97-AF65-F5344CB8AC3E}">
        <p14:creationId xmlns:p14="http://schemas.microsoft.com/office/powerpoint/2010/main" val="292956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173840" y="4766272"/>
            <a:ext cx="8784976" cy="1940083"/>
          </a:xfrm>
          <a:prstGeom prst="wedgeRectCallout">
            <a:avLst>
              <a:gd name="adj1" fmla="val -21362"/>
              <a:gd name="adj2" fmla="val -49901"/>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The automatic conversion does not always work perfectly, especially for presentations created in Turning Point 2. We recommend that you convert your presentations on your office PC or laptop and check they work as expected before using them with students.</a:t>
            </a:r>
          </a:p>
        </p:txBody>
      </p:sp>
    </p:spTree>
    <p:extLst>
      <p:ext uri="{BB962C8B-B14F-4D97-AF65-F5344CB8AC3E}">
        <p14:creationId xmlns:p14="http://schemas.microsoft.com/office/powerpoint/2010/main" val="1414090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4" name="Rectangular Callout 3"/>
          <p:cNvSpPr/>
          <p:nvPr/>
        </p:nvSpPr>
        <p:spPr bwMode="auto">
          <a:xfrm>
            <a:off x="2123728" y="1628800"/>
            <a:ext cx="6408712" cy="1201419"/>
          </a:xfrm>
          <a:prstGeom prst="wedgeRectCallout">
            <a:avLst>
              <a:gd name="adj1" fmla="val -21832"/>
              <a:gd name="adj2" fmla="val -82711"/>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Note the new-look Turning Point ribbon, which organises and displays the controls using a clearer layout.</a:t>
            </a:r>
          </a:p>
        </p:txBody>
      </p:sp>
    </p:spTree>
    <p:extLst>
      <p:ext uri="{BB962C8B-B14F-4D97-AF65-F5344CB8AC3E}">
        <p14:creationId xmlns:p14="http://schemas.microsoft.com/office/powerpoint/2010/main" val="1054233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228600"/>
            <a:ext cx="9753600" cy="7315200"/>
          </a:xfrm>
          <a:prstGeom prst="rect">
            <a:avLst/>
          </a:prstGeom>
        </p:spPr>
      </p:pic>
      <p:sp>
        <p:nvSpPr>
          <p:cNvPr id="3" name="Rectangular Callout 2"/>
          <p:cNvSpPr/>
          <p:nvPr/>
        </p:nvSpPr>
        <p:spPr bwMode="auto">
          <a:xfrm>
            <a:off x="3275856" y="2564904"/>
            <a:ext cx="4968600" cy="1940083"/>
          </a:xfrm>
          <a:prstGeom prst="wedgeRectCallout">
            <a:avLst>
              <a:gd name="adj1" fmla="val -4886"/>
              <a:gd name="adj2" fmla="val -132330"/>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The </a:t>
            </a:r>
            <a:r>
              <a:rPr lang="en-GB" b="1" dirty="0"/>
              <a:t>Reset</a:t>
            </a:r>
            <a:r>
              <a:rPr lang="en-GB" dirty="0"/>
              <a:t> button should always be used at the start of a session to make sure that any previous voting data is cleared before your students vote.</a:t>
            </a:r>
          </a:p>
        </p:txBody>
      </p:sp>
    </p:spTree>
    <p:extLst>
      <p:ext uri="{BB962C8B-B14F-4D97-AF65-F5344CB8AC3E}">
        <p14:creationId xmlns:p14="http://schemas.microsoft.com/office/powerpoint/2010/main" val="436604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4499992" y="3449568"/>
            <a:ext cx="4176464" cy="1570751"/>
          </a:xfrm>
          <a:prstGeom prst="wedgeRectCallout">
            <a:avLst>
              <a:gd name="adj1" fmla="val -63984"/>
              <a:gd name="adj2" fmla="val 21993"/>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You should always include a test question so your students can check that their zapper is working.</a:t>
            </a:r>
          </a:p>
        </p:txBody>
      </p:sp>
      <p:sp>
        <p:nvSpPr>
          <p:cNvPr id="4" name="Rectangular Callout 3"/>
          <p:cNvSpPr/>
          <p:nvPr/>
        </p:nvSpPr>
        <p:spPr bwMode="auto">
          <a:xfrm>
            <a:off x="4499992" y="908720"/>
            <a:ext cx="4176464" cy="2309415"/>
          </a:xfrm>
          <a:prstGeom prst="wedgeRectCallout">
            <a:avLst>
              <a:gd name="adj1" fmla="val 41546"/>
              <a:gd name="adj2" fmla="val -71450"/>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Note the </a:t>
            </a:r>
            <a:r>
              <a:rPr lang="en-GB" b="1" dirty="0"/>
              <a:t>showbar</a:t>
            </a:r>
            <a:r>
              <a:rPr lang="en-GB" dirty="0"/>
              <a:t> at the top of the screen which shows information about the voting. The green area shows that polling is open and students can vote.</a:t>
            </a:r>
          </a:p>
        </p:txBody>
      </p:sp>
    </p:spTree>
    <p:extLst>
      <p:ext uri="{BB962C8B-B14F-4D97-AF65-F5344CB8AC3E}">
        <p14:creationId xmlns:p14="http://schemas.microsoft.com/office/powerpoint/2010/main" val="3011206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4499992" y="908720"/>
            <a:ext cx="4176464" cy="1201419"/>
          </a:xfrm>
          <a:prstGeom prst="wedgeRectCallout">
            <a:avLst>
              <a:gd name="adj1" fmla="val 41155"/>
              <a:gd name="adj2" fmla="val -93367"/>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Click the mouse to close polling – note the green area turns red.</a:t>
            </a:r>
          </a:p>
        </p:txBody>
      </p:sp>
    </p:spTree>
    <p:extLst>
      <p:ext uri="{BB962C8B-B14F-4D97-AF65-F5344CB8AC3E}">
        <p14:creationId xmlns:p14="http://schemas.microsoft.com/office/powerpoint/2010/main" val="414073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251520" y="804744"/>
            <a:ext cx="6984776" cy="1724639"/>
          </a:xfrm>
          <a:prstGeom prst="wedgeRectCallout">
            <a:avLst>
              <a:gd name="adj1" fmla="val 19559"/>
              <a:gd name="adj2" fmla="val -78718"/>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spcAft>
                <a:spcPts val="1200"/>
              </a:spcAft>
            </a:pPr>
            <a:r>
              <a:rPr lang="en-GB" dirty="0"/>
              <a:t>Click again to display the results of the vote.</a:t>
            </a:r>
          </a:p>
          <a:p>
            <a:pPr algn="l"/>
            <a:r>
              <a:rPr lang="en-GB" dirty="0"/>
              <a:t>The </a:t>
            </a:r>
            <a:r>
              <a:rPr lang="en-GB" b="1" dirty="0" smtClean="0"/>
              <a:t>#|% </a:t>
            </a:r>
            <a:r>
              <a:rPr lang="en-GB" dirty="0"/>
              <a:t>button</a:t>
            </a:r>
            <a:r>
              <a:rPr lang="en-GB" b="1" dirty="0"/>
              <a:t> </a:t>
            </a:r>
            <a:r>
              <a:rPr lang="en-GB" dirty="0"/>
              <a:t>on the showbar can be used to display the number of votes  or the percentage for each answer.</a:t>
            </a:r>
          </a:p>
        </p:txBody>
      </p:sp>
    </p:spTree>
    <p:extLst>
      <p:ext uri="{BB962C8B-B14F-4D97-AF65-F5344CB8AC3E}">
        <p14:creationId xmlns:p14="http://schemas.microsoft.com/office/powerpoint/2010/main" val="1432252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323528" y="260648"/>
            <a:ext cx="8640960" cy="1570751"/>
          </a:xfrm>
          <a:prstGeom prst="wedgeRectCallout">
            <a:avLst>
              <a:gd name="adj1" fmla="val -14697"/>
              <a:gd name="adj2" fmla="val 96421"/>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When you close PowerPoint at the end of the session, a dialog asks if you want to save the changes. In most cases, you can safely choose </a:t>
            </a:r>
            <a:r>
              <a:rPr lang="en-GB" b="1" dirty="0"/>
              <a:t>Don’t Save</a:t>
            </a:r>
            <a:r>
              <a:rPr lang="en-GB" dirty="0"/>
              <a:t>; only click </a:t>
            </a:r>
            <a:r>
              <a:rPr lang="en-GB" b="1" dirty="0"/>
              <a:t>Save</a:t>
            </a:r>
            <a:r>
              <a:rPr lang="en-GB" dirty="0"/>
              <a:t> if you want to save the voting charts as they appear. </a:t>
            </a:r>
          </a:p>
        </p:txBody>
      </p:sp>
    </p:spTree>
    <p:extLst>
      <p:ext uri="{BB962C8B-B14F-4D97-AF65-F5344CB8AC3E}">
        <p14:creationId xmlns:p14="http://schemas.microsoft.com/office/powerpoint/2010/main" val="2405288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4" name="Rectangular Callout 3"/>
          <p:cNvSpPr/>
          <p:nvPr/>
        </p:nvSpPr>
        <p:spPr bwMode="auto">
          <a:xfrm>
            <a:off x="323528" y="260648"/>
            <a:ext cx="8640960" cy="2093971"/>
          </a:xfrm>
          <a:prstGeom prst="wedgeRectCallout">
            <a:avLst>
              <a:gd name="adj1" fmla="val -10464"/>
              <a:gd name="adj2" fmla="val 73277"/>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spcAft>
                <a:spcPts val="1200"/>
              </a:spcAft>
            </a:pPr>
            <a:r>
              <a:rPr lang="en-GB" dirty="0"/>
              <a:t>A second dialog asks if you want to save the response data. In most cases, click </a:t>
            </a:r>
            <a:r>
              <a:rPr lang="en-GB" b="1" dirty="0"/>
              <a:t>Save</a:t>
            </a:r>
            <a:r>
              <a:rPr lang="en-GB" dirty="0"/>
              <a:t> so you can review and analyse the voting data. </a:t>
            </a:r>
          </a:p>
          <a:p>
            <a:pPr algn="l"/>
            <a:r>
              <a:rPr lang="en-GB" dirty="0"/>
              <a:t>If you click </a:t>
            </a:r>
            <a:r>
              <a:rPr lang="en-GB" b="1" dirty="0"/>
              <a:t>Don’t Save</a:t>
            </a:r>
            <a:r>
              <a:rPr lang="en-GB" dirty="0"/>
              <a:t>, the voting data will be discarded and cannot be recovered later.</a:t>
            </a:r>
          </a:p>
        </p:txBody>
      </p:sp>
    </p:spTree>
    <p:extLst>
      <p:ext uri="{BB962C8B-B14F-4D97-AF65-F5344CB8AC3E}">
        <p14:creationId xmlns:p14="http://schemas.microsoft.com/office/powerpoint/2010/main" val="2276024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251520" y="188640"/>
            <a:ext cx="8640960" cy="1201419"/>
          </a:xfrm>
          <a:prstGeom prst="wedgeRectCallout">
            <a:avLst>
              <a:gd name="adj1" fmla="val -16380"/>
              <a:gd name="adj2" fmla="val 49317"/>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spcAft>
                <a:spcPts val="1200"/>
              </a:spcAft>
            </a:pPr>
            <a:r>
              <a:rPr lang="en-GB" dirty="0"/>
              <a:t>The voting data is saved by default to the </a:t>
            </a:r>
            <a:r>
              <a:rPr lang="en-GB" b="1" dirty="0"/>
              <a:t>Turning Point </a:t>
            </a:r>
            <a:r>
              <a:rPr lang="en-GB" dirty="0"/>
              <a:t>folder in </a:t>
            </a:r>
            <a:r>
              <a:rPr lang="en-GB" b="1" dirty="0"/>
              <a:t>My Documents</a:t>
            </a:r>
            <a:r>
              <a:rPr lang="en-GB" dirty="0"/>
              <a:t>. You should edit its name to make it easy to identify the session later</a:t>
            </a:r>
            <a:r>
              <a:rPr lang="en-GB" dirty="0" smtClean="0"/>
              <a:t>.</a:t>
            </a:r>
            <a:endParaRPr lang="en-GB" dirty="0"/>
          </a:p>
        </p:txBody>
      </p:sp>
    </p:spTree>
    <p:extLst>
      <p:ext uri="{BB962C8B-B14F-4D97-AF65-F5344CB8AC3E}">
        <p14:creationId xmlns:p14="http://schemas.microsoft.com/office/powerpoint/2010/main" val="2908863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2" name="Rectangular Callout 1"/>
          <p:cNvSpPr/>
          <p:nvPr/>
        </p:nvSpPr>
        <p:spPr bwMode="auto">
          <a:xfrm>
            <a:off x="2123728" y="260648"/>
            <a:ext cx="6408712" cy="832087"/>
          </a:xfrm>
          <a:prstGeom prst="wedgeRectCallout">
            <a:avLst>
              <a:gd name="adj1" fmla="val -19977"/>
              <a:gd name="adj2" fmla="val 87775"/>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This guide shows you how to use Turning Point in Common Learning Spaces</a:t>
            </a:r>
            <a:endParaRPr kumimoji="0" lang="en-GB" sz="2400" b="0" i="0" u="none" strike="noStrike" cap="none" normalizeH="0" baseline="0" dirty="0" smtClean="0">
              <a:ln>
                <a:noFill/>
              </a:ln>
              <a:solidFill>
                <a:srgbClr val="000000"/>
              </a:solidFill>
              <a:effectLst/>
              <a:latin typeface="Lucida Sans" pitchFamily="34" charset="0"/>
              <a:ea typeface="ＭＳ Ｐゴシック" pitchFamily="16" charset="-128"/>
              <a:cs typeface="Arial" charset="0"/>
            </a:endParaRPr>
          </a:p>
        </p:txBody>
      </p:sp>
    </p:spTree>
    <p:extLst>
      <p:ext uri="{BB962C8B-B14F-4D97-AF65-F5344CB8AC3E}">
        <p14:creationId xmlns:p14="http://schemas.microsoft.com/office/powerpoint/2010/main" val="4028967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245824" y="188640"/>
            <a:ext cx="8640960" cy="1201419"/>
          </a:xfrm>
          <a:prstGeom prst="wedgeRectCallout">
            <a:avLst>
              <a:gd name="adj1" fmla="val -18496"/>
              <a:gd name="adj2" fmla="val 50839"/>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spcAft>
                <a:spcPts val="1200"/>
              </a:spcAft>
            </a:pPr>
            <a:r>
              <a:rPr lang="en-GB" dirty="0" smtClean="0"/>
              <a:t>You </a:t>
            </a:r>
            <a:r>
              <a:rPr lang="en-GB" dirty="0"/>
              <a:t>can save the data file to a USB drive instead if you prefer, but will need to import it into Turning Point before you can view or analyse it.</a:t>
            </a:r>
          </a:p>
        </p:txBody>
      </p:sp>
    </p:spTree>
    <p:extLst>
      <p:ext uri="{BB962C8B-B14F-4D97-AF65-F5344CB8AC3E}">
        <p14:creationId xmlns:p14="http://schemas.microsoft.com/office/powerpoint/2010/main" val="39960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323528" y="2348880"/>
            <a:ext cx="2952328" cy="1570751"/>
          </a:xfrm>
          <a:prstGeom prst="wedgeRectCallout">
            <a:avLst>
              <a:gd name="adj1" fmla="val -23804"/>
              <a:gd name="adj2" fmla="val -72128"/>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Click the </a:t>
            </a:r>
            <a:r>
              <a:rPr lang="en-GB" b="1" dirty="0"/>
              <a:t>Manage</a:t>
            </a:r>
            <a:r>
              <a:rPr lang="en-GB" dirty="0"/>
              <a:t> tab to see a list of the data files you have saved. </a:t>
            </a:r>
          </a:p>
        </p:txBody>
      </p:sp>
      <p:sp>
        <p:nvSpPr>
          <p:cNvPr id="4" name="Rectangular Callout 3"/>
          <p:cNvSpPr/>
          <p:nvPr/>
        </p:nvSpPr>
        <p:spPr bwMode="auto">
          <a:xfrm>
            <a:off x="5220072" y="3647603"/>
            <a:ext cx="3672408" cy="1201419"/>
          </a:xfrm>
          <a:prstGeom prst="wedgeRectCallout">
            <a:avLst>
              <a:gd name="adj1" fmla="val 21512"/>
              <a:gd name="adj2" fmla="val 90747"/>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smtClean="0"/>
              <a:t>Select </a:t>
            </a:r>
            <a:r>
              <a:rPr lang="en-GB" dirty="0"/>
              <a:t>a file and click the </a:t>
            </a:r>
            <a:r>
              <a:rPr lang="en-GB" b="1" dirty="0"/>
              <a:t>Reports</a:t>
            </a:r>
            <a:r>
              <a:rPr lang="en-GB" dirty="0"/>
              <a:t> button to review the data.</a:t>
            </a:r>
          </a:p>
        </p:txBody>
      </p:sp>
    </p:spTree>
    <p:extLst>
      <p:ext uri="{BB962C8B-B14F-4D97-AF65-F5344CB8AC3E}">
        <p14:creationId xmlns:p14="http://schemas.microsoft.com/office/powerpoint/2010/main" val="1363776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5292080" y="2060848"/>
            <a:ext cx="3528392" cy="1940083"/>
          </a:xfrm>
          <a:prstGeom prst="wedgeRectCallout">
            <a:avLst>
              <a:gd name="adj1" fmla="val 18637"/>
              <a:gd name="adj2" fmla="val -84728"/>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The default report is </a:t>
            </a:r>
            <a:r>
              <a:rPr lang="en-GB" b="1" dirty="0"/>
              <a:t>Results by Question</a:t>
            </a:r>
            <a:r>
              <a:rPr lang="en-GB" dirty="0"/>
              <a:t>. Use the dropdown list to select a different report.</a:t>
            </a:r>
          </a:p>
        </p:txBody>
      </p:sp>
    </p:spTree>
    <p:extLst>
      <p:ext uri="{BB962C8B-B14F-4D97-AF65-F5344CB8AC3E}">
        <p14:creationId xmlns:p14="http://schemas.microsoft.com/office/powerpoint/2010/main" val="3787999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1691680" y="404664"/>
            <a:ext cx="7200800" cy="1201419"/>
          </a:xfrm>
          <a:prstGeom prst="wedgeRectCallout">
            <a:avLst>
              <a:gd name="adj1" fmla="val -63325"/>
              <a:gd name="adj2" fmla="val 15229"/>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This is the </a:t>
            </a:r>
            <a:r>
              <a:rPr lang="en-GB" b="1" dirty="0"/>
              <a:t>Results Detail </a:t>
            </a:r>
            <a:r>
              <a:rPr lang="en-GB" dirty="0"/>
              <a:t>report, which shows how each zapper voted. Use the </a:t>
            </a:r>
            <a:r>
              <a:rPr lang="en-GB" b="1" dirty="0"/>
              <a:t>Export</a:t>
            </a:r>
            <a:r>
              <a:rPr lang="en-GB" dirty="0"/>
              <a:t> button to save this as an Excel file for further analysis.</a:t>
            </a:r>
          </a:p>
        </p:txBody>
      </p:sp>
    </p:spTree>
    <p:extLst>
      <p:ext uri="{BB962C8B-B14F-4D97-AF65-F5344CB8AC3E}">
        <p14:creationId xmlns:p14="http://schemas.microsoft.com/office/powerpoint/2010/main" val="3119141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0"/>
            <a:ext cx="9144000" cy="6858001"/>
          </a:xfrm>
          <a:prstGeom prst="rect">
            <a:avLst/>
          </a:prstGeom>
        </p:spPr>
      </p:pic>
      <p:sp>
        <p:nvSpPr>
          <p:cNvPr id="4" name="Rectangular Callout 3"/>
          <p:cNvSpPr/>
          <p:nvPr/>
        </p:nvSpPr>
        <p:spPr bwMode="auto">
          <a:xfrm>
            <a:off x="3275856" y="5013176"/>
            <a:ext cx="5616624" cy="1570751"/>
          </a:xfrm>
          <a:prstGeom prst="wedgeRectCallout">
            <a:avLst>
              <a:gd name="adj1" fmla="val -34955"/>
              <a:gd name="adj2" fmla="val -90360"/>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Don’t forget to remove the receiver at the end of the session and replace it in the zapper case. These receivers are expensive to lose!</a:t>
            </a:r>
          </a:p>
        </p:txBody>
      </p:sp>
    </p:spTree>
    <p:extLst>
      <p:ext uri="{BB962C8B-B14F-4D97-AF65-F5344CB8AC3E}">
        <p14:creationId xmlns:p14="http://schemas.microsoft.com/office/powerpoint/2010/main" val="1937886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0"/>
            <a:ext cx="9144000" cy="6858001"/>
          </a:xfrm>
          <a:prstGeom prst="rect">
            <a:avLst/>
          </a:prstGeom>
        </p:spPr>
      </p:pic>
      <p:sp>
        <p:nvSpPr>
          <p:cNvPr id="5" name="Rectangular Callout 4"/>
          <p:cNvSpPr/>
          <p:nvPr/>
        </p:nvSpPr>
        <p:spPr bwMode="auto">
          <a:xfrm>
            <a:off x="3347864" y="908720"/>
            <a:ext cx="4248472" cy="832087"/>
          </a:xfrm>
          <a:prstGeom prst="wedgeRectCallout">
            <a:avLst>
              <a:gd name="adj1" fmla="val -19977"/>
              <a:gd name="adj2" fmla="val 87775"/>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Insert the receiver into one of the PC’s USB ports.</a:t>
            </a:r>
          </a:p>
        </p:txBody>
      </p:sp>
    </p:spTree>
    <p:extLst>
      <p:ext uri="{BB962C8B-B14F-4D97-AF65-F5344CB8AC3E}">
        <p14:creationId xmlns:p14="http://schemas.microsoft.com/office/powerpoint/2010/main" val="163083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4" name="Rectangular Callout 3"/>
          <p:cNvSpPr/>
          <p:nvPr/>
        </p:nvSpPr>
        <p:spPr bwMode="auto">
          <a:xfrm>
            <a:off x="4512536" y="3861048"/>
            <a:ext cx="4032448" cy="2309415"/>
          </a:xfrm>
          <a:prstGeom prst="wedgeRectCallout">
            <a:avLst>
              <a:gd name="adj1" fmla="val -105466"/>
              <a:gd name="adj2" fmla="val 21653"/>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Log on to the bench PC and start Turning Point. You can find it on the </a:t>
            </a:r>
            <a:r>
              <a:rPr lang="en-GB" b="1" dirty="0"/>
              <a:t>Start</a:t>
            </a:r>
            <a:r>
              <a:rPr lang="en-GB" dirty="0"/>
              <a:t> menu under </a:t>
            </a:r>
            <a:r>
              <a:rPr lang="en-GB" b="1" dirty="0"/>
              <a:t>All Programs &gt; Teaching Tools</a:t>
            </a:r>
          </a:p>
        </p:txBody>
      </p:sp>
    </p:spTree>
    <p:extLst>
      <p:ext uri="{BB962C8B-B14F-4D97-AF65-F5344CB8AC3E}">
        <p14:creationId xmlns:p14="http://schemas.microsoft.com/office/powerpoint/2010/main" val="141529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4" name="Rectangular Callout 3"/>
          <p:cNvSpPr/>
          <p:nvPr/>
        </p:nvSpPr>
        <p:spPr bwMode="auto">
          <a:xfrm>
            <a:off x="4572000" y="4221088"/>
            <a:ext cx="3960440" cy="1940083"/>
          </a:xfrm>
          <a:prstGeom prst="wedgeRectCallout">
            <a:avLst>
              <a:gd name="adj1" fmla="val -108636"/>
              <a:gd name="adj2" fmla="val 51483"/>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Alternatively, just type ‘turn’ into the </a:t>
            </a:r>
            <a:r>
              <a:rPr lang="en-GB" b="1" dirty="0"/>
              <a:t>Start</a:t>
            </a:r>
            <a:r>
              <a:rPr lang="en-GB" dirty="0"/>
              <a:t> menu’s </a:t>
            </a:r>
            <a:r>
              <a:rPr lang="en-GB" b="1" dirty="0"/>
              <a:t>Search</a:t>
            </a:r>
            <a:r>
              <a:rPr lang="en-GB" dirty="0"/>
              <a:t> box and click on Turning Point in the list of results.</a:t>
            </a:r>
          </a:p>
        </p:txBody>
      </p:sp>
    </p:spTree>
    <p:extLst>
      <p:ext uri="{BB962C8B-B14F-4D97-AF65-F5344CB8AC3E}">
        <p14:creationId xmlns:p14="http://schemas.microsoft.com/office/powerpoint/2010/main" val="1366089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5" name="Rectangular Callout 4"/>
          <p:cNvSpPr/>
          <p:nvPr/>
        </p:nvSpPr>
        <p:spPr bwMode="auto">
          <a:xfrm>
            <a:off x="323528" y="4797152"/>
            <a:ext cx="8640960" cy="1940083"/>
          </a:xfrm>
          <a:prstGeom prst="wedgeRectCallout">
            <a:avLst>
              <a:gd name="adj1" fmla="val 22653"/>
              <a:gd name="adj2" fmla="val -62576"/>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In a significant change from the previous version, Turning Point 5 now provides a unified interface to all of the program’s features. For example </a:t>
            </a:r>
            <a:r>
              <a:rPr lang="en-GB" b="1" dirty="0"/>
              <a:t>Anywhere Polling</a:t>
            </a:r>
            <a:r>
              <a:rPr lang="en-GB" dirty="0"/>
              <a:t> enables you to ask on-the-fly questions with any application, not just PowerPoint.</a:t>
            </a:r>
          </a:p>
        </p:txBody>
      </p:sp>
    </p:spTree>
    <p:extLst>
      <p:ext uri="{BB962C8B-B14F-4D97-AF65-F5344CB8AC3E}">
        <p14:creationId xmlns:p14="http://schemas.microsoft.com/office/powerpoint/2010/main" val="1919507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4" name="Rectangular Callout 3"/>
          <p:cNvSpPr/>
          <p:nvPr/>
        </p:nvSpPr>
        <p:spPr bwMode="auto">
          <a:xfrm>
            <a:off x="2123728" y="260648"/>
            <a:ext cx="5256584" cy="1201419"/>
          </a:xfrm>
          <a:prstGeom prst="wedgeRectCallout">
            <a:avLst>
              <a:gd name="adj1" fmla="val -19977"/>
              <a:gd name="adj2" fmla="val 87775"/>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To use a PowerPoint presentation that includes question slides, click on </a:t>
            </a:r>
            <a:r>
              <a:rPr lang="en-GB" b="1" dirty="0"/>
              <a:t>PowerPoint Polling</a:t>
            </a:r>
            <a:r>
              <a:rPr lang="en-GB" dirty="0"/>
              <a:t>.</a:t>
            </a:r>
          </a:p>
        </p:txBody>
      </p:sp>
    </p:spTree>
    <p:extLst>
      <p:ext uri="{BB962C8B-B14F-4D97-AF65-F5344CB8AC3E}">
        <p14:creationId xmlns:p14="http://schemas.microsoft.com/office/powerpoint/2010/main" val="3096604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9144000" cy="6858001"/>
          </a:xfrm>
          <a:prstGeom prst="rect">
            <a:avLst/>
          </a:prstGeom>
        </p:spPr>
      </p:pic>
      <p:sp>
        <p:nvSpPr>
          <p:cNvPr id="3" name="Rectangular Callout 2"/>
          <p:cNvSpPr/>
          <p:nvPr/>
        </p:nvSpPr>
        <p:spPr bwMode="auto">
          <a:xfrm>
            <a:off x="107504" y="3068960"/>
            <a:ext cx="4968552" cy="1940083"/>
          </a:xfrm>
          <a:prstGeom prst="wedgeRectCallout">
            <a:avLst>
              <a:gd name="adj1" fmla="val -22640"/>
              <a:gd name="adj2" fmla="val -82877"/>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Office 2013 also has some significant interface changes to the previous version. Click on </a:t>
            </a:r>
            <a:r>
              <a:rPr lang="en-GB" b="1" dirty="0"/>
              <a:t>Open Office Presentations </a:t>
            </a:r>
            <a:r>
              <a:rPr lang="en-GB" dirty="0"/>
              <a:t>to locate and load your slides.</a:t>
            </a:r>
          </a:p>
        </p:txBody>
      </p:sp>
    </p:spTree>
    <p:extLst>
      <p:ext uri="{BB962C8B-B14F-4D97-AF65-F5344CB8AC3E}">
        <p14:creationId xmlns:p14="http://schemas.microsoft.com/office/powerpoint/2010/main" val="432609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ular Callout 2"/>
          <p:cNvSpPr/>
          <p:nvPr/>
        </p:nvSpPr>
        <p:spPr bwMode="auto">
          <a:xfrm>
            <a:off x="1475656" y="3789040"/>
            <a:ext cx="3168352" cy="1570751"/>
          </a:xfrm>
          <a:prstGeom prst="wedgeRectCallout">
            <a:avLst>
              <a:gd name="adj1" fmla="val -21420"/>
              <a:gd name="adj2" fmla="val -79882"/>
            </a:avLst>
          </a:prstGeom>
          <a:solidFill>
            <a:schemeClr val="tx1"/>
          </a:solidFill>
          <a:ln w="38100" cap="flat" cmpd="sng" algn="ctr">
            <a:solidFill>
              <a:srgbClr val="00B0F0"/>
            </a:solidFill>
            <a:prstDash val="solid"/>
            <a:round/>
            <a:headEnd type="none" w="med" len="med"/>
            <a:tailEnd type="none" w="med" len="med"/>
          </a:ln>
          <a:effectLst>
            <a:outerShdw blurRad="50800" dist="88900" dir="2700000" algn="tl" rotWithShape="0">
              <a:prstClr val="black">
                <a:alpha val="40000"/>
              </a:prstClr>
            </a:outerShdw>
          </a:effectLst>
          <a:extLst/>
        </p:spPr>
        <p:txBody>
          <a:bodyPr vert="horz" wrap="square" lIns="91440" tIns="45720" rIns="91440" bIns="46800" numCol="1" rtlCol="0" anchor="t" anchorCtr="0" compatLnSpc="1">
            <a:prstTxWarp prst="textNoShape">
              <a:avLst/>
            </a:prstTxWarp>
            <a:spAutoFit/>
          </a:bodyPr>
          <a:lstStyle/>
          <a:p>
            <a:pPr algn="l"/>
            <a:r>
              <a:rPr lang="en-GB" dirty="0"/>
              <a:t>Click on </a:t>
            </a:r>
            <a:r>
              <a:rPr lang="en-GB" b="1" dirty="0"/>
              <a:t>Computer</a:t>
            </a:r>
            <a:r>
              <a:rPr lang="en-GB" dirty="0"/>
              <a:t> and then browse to locate and open the PowerPoint  file.</a:t>
            </a:r>
          </a:p>
        </p:txBody>
      </p:sp>
    </p:spTree>
    <p:extLst>
      <p:ext uri="{BB962C8B-B14F-4D97-AF65-F5344CB8AC3E}">
        <p14:creationId xmlns:p14="http://schemas.microsoft.com/office/powerpoint/2010/main" val="787759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
  <p:tag name="FIBDISPLAYRESULTS" val="True"/>
  <p:tag name="SHOWBARVISIBLE" val="True"/>
  <p:tag name="COUNTDOWNSECONDS" val="10"/>
  <p:tag name="AUTOUPDATEALIASES" val="True"/>
  <p:tag name="CUSTOMGRIDBACKCOLOR" val="-2830136"/>
  <p:tag name="DISPLAYDEVICENUMBER" val="True"/>
  <p:tag name="RESETCHARTS" val="True"/>
  <p:tag name="ZEROBASED" val="False"/>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OUNTDOWNSTYLE" val="-1"/>
  <p:tag name="INCLUDEPPT" val="True"/>
  <p:tag name="CUSTOMCELLFORECOLOR" val="-16777216"/>
  <p:tag name="PARTICIPANTSINLEADERBOARD" val="5"/>
  <p:tag name="AUTOSIZEGRID" val="True"/>
  <p:tag name="BULLETTYPE" val="3"/>
  <p:tag name="FIBINCLUDEOTHER" val="True"/>
  <p:tag name="DELIMITERS" val="3.1"/>
  <p:tag name="INCLUDESESSION" val="True"/>
  <p:tag name="ADVANCEDSETTINGSVIEW" val="True"/>
  <p:tag name="CHARTCOLORS" val="1"/>
  <p:tag name="TASKPANEKEY" val="32f1dd0c-eee8-47ee-9724-33a806adace1"/>
  <p:tag name="POWERPOINTVERSION" val="14.0"/>
  <p:tag name="TPFULLVERSION" val="4.3.2.1178"/>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le&amp;quot;&quot;/&gt;&lt;property id=&quot;20307&quot; value=&quot;25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UoS bluegreen fade">
  <a:themeElements>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lnDef>
  </a:objectDefaults>
  <a:extraClrSchemeLst>
    <a:extraClrScheme>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UoS bluegreen fade</Template>
  <TotalTime>56</TotalTime>
  <Words>1556</Words>
  <Application>Microsoft Office PowerPoint</Application>
  <PresentationFormat>On-screen Show (4:3)</PresentationFormat>
  <Paragraphs>92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UoS bluegreen fade</vt:lpstr>
      <vt:lpstr>How to use Turning Point zappers in a  Common Learning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Turning Point zappers in a  Common Learning Space</dc:title>
  <dc:creator>Adam Warren</dc:creator>
  <cp:lastModifiedBy>Adam Warren</cp:lastModifiedBy>
  <cp:revision>6</cp:revision>
  <dcterms:created xsi:type="dcterms:W3CDTF">2013-11-05T10:52:20Z</dcterms:created>
  <dcterms:modified xsi:type="dcterms:W3CDTF">2013-11-05T11:52:27Z</dcterms:modified>
</cp:coreProperties>
</file>