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68"/>
  </p:notesMasterIdLst>
  <p:sldIdLst>
    <p:sldId id="257" r:id="rId2"/>
    <p:sldId id="258" r:id="rId3"/>
    <p:sldId id="259" r:id="rId4"/>
    <p:sldId id="317" r:id="rId5"/>
    <p:sldId id="319" r:id="rId6"/>
    <p:sldId id="321" r:id="rId7"/>
    <p:sldId id="318" r:id="rId8"/>
    <p:sldId id="322" r:id="rId9"/>
    <p:sldId id="260" r:id="rId10"/>
    <p:sldId id="323" r:id="rId11"/>
    <p:sldId id="262" r:id="rId12"/>
    <p:sldId id="263" r:id="rId13"/>
    <p:sldId id="333" r:id="rId14"/>
    <p:sldId id="265" r:id="rId15"/>
    <p:sldId id="334" r:id="rId16"/>
    <p:sldId id="267" r:id="rId17"/>
    <p:sldId id="335" r:id="rId18"/>
    <p:sldId id="269" r:id="rId19"/>
    <p:sldId id="270" r:id="rId20"/>
    <p:sldId id="271" r:id="rId21"/>
    <p:sldId id="272" r:id="rId22"/>
    <p:sldId id="311" r:id="rId23"/>
    <p:sldId id="273" r:id="rId24"/>
    <p:sldId id="274" r:id="rId25"/>
    <p:sldId id="275" r:id="rId26"/>
    <p:sldId id="276" r:id="rId27"/>
    <p:sldId id="336" r:id="rId28"/>
    <p:sldId id="337" r:id="rId29"/>
    <p:sldId id="339" r:id="rId30"/>
    <p:sldId id="338" r:id="rId31"/>
    <p:sldId id="312" r:id="rId32"/>
    <p:sldId id="329" r:id="rId33"/>
    <p:sldId id="330" r:id="rId34"/>
    <p:sldId id="328" r:id="rId35"/>
    <p:sldId id="286" r:id="rId36"/>
    <p:sldId id="287" r:id="rId37"/>
    <p:sldId id="288" r:id="rId38"/>
    <p:sldId id="289" r:id="rId39"/>
    <p:sldId id="341" r:id="rId40"/>
    <p:sldId id="342" r:id="rId41"/>
    <p:sldId id="343" r:id="rId42"/>
    <p:sldId id="340" r:id="rId43"/>
    <p:sldId id="291" r:id="rId44"/>
    <p:sldId id="313" r:id="rId45"/>
    <p:sldId id="292" r:id="rId46"/>
    <p:sldId id="314" r:id="rId47"/>
    <p:sldId id="293" r:id="rId48"/>
    <p:sldId id="315" r:id="rId49"/>
    <p:sldId id="326" r:id="rId50"/>
    <p:sldId id="294" r:id="rId51"/>
    <p:sldId id="295" r:id="rId52"/>
    <p:sldId id="296" r:id="rId53"/>
    <p:sldId id="316" r:id="rId54"/>
    <p:sldId id="298" r:id="rId55"/>
    <p:sldId id="324" r:id="rId56"/>
    <p:sldId id="299" r:id="rId57"/>
    <p:sldId id="300" r:id="rId58"/>
    <p:sldId id="301" r:id="rId59"/>
    <p:sldId id="302" r:id="rId60"/>
    <p:sldId id="331" r:id="rId61"/>
    <p:sldId id="332" r:id="rId62"/>
    <p:sldId id="303" r:id="rId63"/>
    <p:sldId id="304" r:id="rId64"/>
    <p:sldId id="305" r:id="rId65"/>
    <p:sldId id="327" r:id="rId66"/>
    <p:sldId id="306" r:id="rId6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26" autoAdjust="0"/>
    <p:restoredTop sz="89499" autoAdjust="0"/>
  </p:normalViewPr>
  <p:slideViewPr>
    <p:cSldViewPr snapToGrid="0" snapToObjects="1" showGuides="1">
      <p:cViewPr>
        <p:scale>
          <a:sx n="143" d="100"/>
          <a:sy n="143" d="100"/>
        </p:scale>
        <p:origin x="-1008" y="-504"/>
      </p:cViewPr>
      <p:guideLst>
        <p:guide orient="horz" pos="3876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notesMaster" Target="notesMasters/notesMaster1.xml"/><Relationship Id="rId69" Type="http://schemas.openxmlformats.org/officeDocument/2006/relationships/printerSettings" Target="printerSettings/printerSettings1.bin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presProps" Target="presProps.xml"/><Relationship Id="rId71" Type="http://schemas.openxmlformats.org/officeDocument/2006/relationships/viewProps" Target="viewProps.xml"/><Relationship Id="rId72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501B4D-29E8-D44E-9285-89BF8340959E}" type="datetimeFigureOut">
              <a:rPr lang="en-US" smtClean="0"/>
              <a:t>03/03/17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CDEC9-3D43-E74C-B96C-A419AB11D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78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DAF999-B06A-7C42-9E33-F8A3CCB9A50D}" type="slidenum">
              <a:rPr lang="en-US"/>
              <a:pPr/>
              <a:t>2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06757-DF5C-FF49-B668-CDC4707C32C4}" type="slidenum">
              <a:rPr lang="en-US"/>
              <a:pPr/>
              <a:t>14</a:t>
            </a:fld>
            <a:endParaRPr lang="en-US"/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15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B65D7C-16A4-1840-B373-DC74A7853E01}" type="slidenum">
              <a:rPr lang="en-US"/>
              <a:pPr/>
              <a:t>16</a:t>
            </a:fld>
            <a:endParaRPr lang="en-US"/>
          </a:p>
        </p:txBody>
      </p:sp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17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F43187-31A7-6041-B6E2-D741CE27472B}" type="slidenum">
              <a:rPr lang="en-US"/>
              <a:pPr/>
              <a:t>18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EE80ED-C910-A248-A5AE-FD92832B39D7}" type="slidenum">
              <a:rPr lang="en-US"/>
              <a:pPr/>
              <a:t>19</a:t>
            </a:fld>
            <a:endParaRPr lang="en-US"/>
          </a:p>
        </p:txBody>
      </p:sp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7EB168-1D79-2C48-A2FE-0615805B79EE}" type="slidenum">
              <a:rPr lang="en-US"/>
              <a:pPr/>
              <a:t>20</a:t>
            </a:fld>
            <a:endParaRPr lang="en-U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A1D229-7182-374D-89EE-1C5AA7B0CD60}" type="slidenum">
              <a:rPr lang="en-US"/>
              <a:pPr/>
              <a:t>21</a:t>
            </a:fld>
            <a:endParaRPr lang="en-US"/>
          </a:p>
        </p:txBody>
      </p:sp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CDEC9-3D43-E74C-B96C-A419AB11D73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020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F8AB2-E81D-0E4A-BC9B-31BFF23253F1}" type="slidenum">
              <a:rPr lang="en-US"/>
              <a:pPr/>
              <a:t>23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1B4CD2-33CC-B24D-976B-221D9760ACA4}" type="slidenum">
              <a:rPr lang="en-US"/>
              <a:pPr/>
              <a:t>3</a:t>
            </a:fld>
            <a:endParaRPr lang="en-US"/>
          </a:p>
        </p:txBody>
      </p:sp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E675EA-DEA0-FB43-9EDC-874E8EA1D643}" type="slidenum">
              <a:rPr lang="en-US"/>
              <a:pPr/>
              <a:t>24</a:t>
            </a:fld>
            <a:endParaRPr lang="en-US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E2608B-4850-3147-AD16-249D7FCC9EAA}" type="slidenum">
              <a:rPr lang="en-US"/>
              <a:pPr/>
              <a:t>25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993FA3-6996-4549-935E-C118CECAD6F5}" type="slidenum">
              <a:rPr lang="en-US"/>
              <a:pPr/>
              <a:t>26</a:t>
            </a:fld>
            <a:endParaRPr lang="en-US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27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28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29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30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D36985-6FCA-A14C-9E66-5B77FC99DBA9}" type="slidenum">
              <a:rPr lang="en-US"/>
              <a:pPr/>
              <a:t>35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294B8A-A2F5-E047-B26C-9D9389658061}" type="slidenum">
              <a:rPr lang="en-US"/>
              <a:pPr/>
              <a:t>36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887222-D2C9-5A44-A8C0-A8F9C1C22B67}" type="slidenum">
              <a:rPr lang="en-US"/>
              <a:pPr/>
              <a:t>37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Booking airline seats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CDEC9-3D43-E74C-B96C-A419AB11D7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2968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98C0F3-31B4-8C43-9067-267D3DF73C8C}" type="slidenum">
              <a:rPr lang="en-US"/>
              <a:pPr/>
              <a:t>38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39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40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98C0F3-31B4-8C43-9067-267D3DF73C8C}" type="slidenum">
              <a:rPr lang="en-US"/>
              <a:pPr/>
              <a:t>41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42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6DF771-2EBF-CF48-B898-155ED0C5729E}" type="slidenum">
              <a:rPr lang="en-US"/>
              <a:pPr/>
              <a:t>43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174745-2730-A545-905A-BE9C0972ACAB}" type="slidenum">
              <a:rPr lang="en-US"/>
              <a:pPr/>
              <a:t>45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174745-2730-A545-905A-BE9C0972ACAB}" type="slidenum">
              <a:rPr lang="en-US"/>
              <a:pPr/>
              <a:t>46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2F77A5-A844-2D46-887D-6C3F3CB9CA32}" type="slidenum">
              <a:rPr lang="en-US"/>
              <a:pPr/>
              <a:t>47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4D3992-9DF6-8B4F-B0B2-5B55DE7FBA7E}" type="slidenum">
              <a:rPr lang="en-US"/>
              <a:pPr/>
              <a:t>50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Transfer money from one account to another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CDEC9-3D43-E74C-B96C-A419AB11D7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4577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C2111C-F240-FC46-93D7-A218989146E6}" type="slidenum">
              <a:rPr lang="en-US"/>
              <a:pPr/>
              <a:t>51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FF8C38-1701-AB4B-8052-BBC7D48B457F}" type="slidenum">
              <a:rPr lang="en-US"/>
              <a:pPr/>
              <a:t>52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A16A54-614E-E74C-9F73-ED59DBE86645}" type="slidenum">
              <a:rPr lang="en-US"/>
              <a:pPr/>
              <a:t>53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19E45F-244A-384B-B9BB-973A7EFA29BB}" type="slidenum">
              <a:rPr lang="en-US"/>
              <a:pPr/>
              <a:t>54</a:t>
            </a:fld>
            <a:endParaRPr lang="en-US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1381CD-973B-0D4D-98B6-E84D3BCCD56F}" type="slidenum">
              <a:rPr lang="en-US"/>
              <a:pPr/>
              <a:t>56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975B39-2F36-6946-8335-22A18E214435}" type="slidenum">
              <a:rPr lang="en-US"/>
              <a:pPr/>
              <a:t>57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ADB277-AC87-B343-83A4-374168D55A1E}" type="slidenum">
              <a:rPr lang="en-US"/>
              <a:pPr/>
              <a:t>58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F46108-1A9D-4B49-9479-9B9DB68EEDD7}" type="slidenum">
              <a:rPr lang="en-US"/>
              <a:pPr/>
              <a:t>59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AC2D66-BA73-1B4F-8358-AFF7AED5490B}" type="slidenum">
              <a:rPr lang="en-US"/>
              <a:pPr/>
              <a:t>62</a:t>
            </a:fld>
            <a:endParaRPr 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5B9C39-FC3A-974D-AC17-264D240F9525}" type="slidenum">
              <a:rPr lang="en-US"/>
              <a:pPr/>
              <a:t>63</a:t>
            </a:fld>
            <a:endParaRPr lang="en-U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A0D667-77A0-FD4A-B1D7-6834C9D8ED5F}" type="slidenum">
              <a:rPr lang="en-US"/>
              <a:pPr/>
              <a:t>9</a:t>
            </a:fld>
            <a:endParaRPr lang="en-US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2FC43A-55E3-C749-9186-F24FC7C2B78D}" type="slidenum">
              <a:rPr lang="en-US"/>
              <a:pPr/>
              <a:t>64</a:t>
            </a:fld>
            <a:endParaRPr lang="en-U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11759D-31D8-1D45-854E-41DC763B0345}" type="slidenum">
              <a:rPr lang="en-US"/>
              <a:pPr/>
              <a:t>66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10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37E125-B177-1849-A205-5CF9A3EE7CBE}" type="slidenum">
              <a:rPr lang="en-US"/>
              <a:pPr/>
              <a:t>11</a:t>
            </a:fld>
            <a:endParaRPr lang="en-US"/>
          </a:p>
        </p:txBody>
      </p:sp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43B1AD-FD36-6B4A-B4E1-BA6B4D07AAFF}" type="slidenum">
              <a:rPr lang="en-US"/>
              <a:pPr/>
              <a:t>12</a:t>
            </a:fld>
            <a:endParaRPr lang="en-US"/>
          </a:p>
        </p:txBody>
      </p:sp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13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AC266-B27E-4144-822D-424EC82923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04800" y="1676400"/>
            <a:ext cx="85344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304800" y="3733800"/>
            <a:ext cx="8534400" cy="23622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00232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44" r:id="rId10"/>
    <p:sldLayoutId id="2147483745" r:id="rId11"/>
    <p:sldLayoutId id="2147483754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0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Transactions and Concurrency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COMP3211 Advanced Databases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2016-2017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545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Example Transactions</a:t>
            </a:r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T1				T2</a:t>
            </a:r>
          </a:p>
          <a:p>
            <a:pPr marL="0" indent="0">
              <a:buNone/>
            </a:pPr>
            <a:r>
              <a:rPr lang="en-GB" dirty="0" smtClean="0"/>
              <a:t>read(X)			read(X)</a:t>
            </a:r>
            <a:br>
              <a:rPr lang="en-GB" dirty="0" smtClean="0"/>
            </a:br>
            <a:r>
              <a:rPr lang="en-GB" dirty="0" smtClean="0"/>
              <a:t>X := X – 10			X := X + 5</a:t>
            </a:r>
            <a:br>
              <a:rPr lang="en-GB" dirty="0" smtClean="0"/>
            </a:br>
            <a:r>
              <a:rPr lang="en-GB" dirty="0" smtClean="0"/>
              <a:t>write(X)			write(X)</a:t>
            </a:r>
            <a:br>
              <a:rPr lang="en-GB" dirty="0" smtClean="0"/>
            </a:br>
            <a:r>
              <a:rPr lang="en-GB" dirty="0" smtClean="0"/>
              <a:t>read(Y)</a:t>
            </a:r>
            <a:br>
              <a:rPr lang="en-GB" dirty="0" smtClean="0"/>
            </a:br>
            <a:r>
              <a:rPr lang="en-GB" dirty="0" smtClean="0"/>
              <a:t>Y := Y+10</a:t>
            </a:r>
            <a:br>
              <a:rPr lang="en-GB" dirty="0" smtClean="0"/>
            </a:br>
            <a:r>
              <a:rPr lang="en-GB" dirty="0" smtClean="0"/>
              <a:t>write(Y)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Initial </a:t>
            </a:r>
            <a:r>
              <a:rPr lang="en-GB" dirty="0"/>
              <a:t>values: X=20, Y=</a:t>
            </a:r>
            <a:r>
              <a:rPr lang="en-GB" dirty="0" smtClean="0"/>
              <a:t>50</a:t>
            </a:r>
          </a:p>
          <a:p>
            <a:pPr marL="0" indent="0">
              <a:buNone/>
            </a:pPr>
            <a:r>
              <a:rPr lang="en-GB" dirty="0"/>
              <a:t>Final values: X</a:t>
            </a:r>
            <a:r>
              <a:rPr lang="en-GB" dirty="0" smtClean="0"/>
              <a:t>=15</a:t>
            </a:r>
            <a:r>
              <a:rPr lang="en-GB" dirty="0"/>
              <a:t>, Y=60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781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Concurrency</a:t>
            </a:r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Understanding transactions is important for concurrency</a:t>
            </a:r>
          </a:p>
          <a:p>
            <a:r>
              <a:rPr lang="en-GB"/>
              <a:t>Operations within a transaction may be interleaved with those from another transaction</a:t>
            </a:r>
          </a:p>
          <a:p>
            <a:r>
              <a:rPr lang="en-GB"/>
              <a:t>Depending on how operations are interleaved, database items may have incorrect values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89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Lost Update Problem</a:t>
            </a:r>
            <a:endParaRPr lang="en-US"/>
          </a:p>
        </p:txBody>
      </p:sp>
      <p:sp>
        <p:nvSpPr>
          <p:cNvPr id="174089" name="Rectangle 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Two transactions have operations interleaved so that some DB items are incorrect</a:t>
            </a:r>
          </a:p>
          <a:p>
            <a:pPr>
              <a:buFont typeface="Wingdings" pitchFamily="-106" charset="2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8673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Lost Update Problem</a:t>
            </a:r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b="1" dirty="0" smtClean="0"/>
              <a:t>T1	T2			X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X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d</a:t>
            </a:r>
            <a:r>
              <a:rPr lang="en-GB" sz="2000" b="1" baseline="-25000" dirty="0" smtClean="0"/>
              <a:t>	</a:t>
            </a:r>
            <a:r>
              <a:rPr lang="en-GB" sz="2000" b="1" dirty="0" err="1" smtClean="0"/>
              <a:t>Y</a:t>
            </a:r>
            <a:r>
              <a:rPr lang="en-GB" sz="2000" b="1" baseline="-25000" dirty="0" err="1" smtClean="0"/>
              <a:t>d</a:t>
            </a:r>
            <a:endParaRPr lang="en-GB" sz="2000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									20	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read(X)				</a:t>
            </a:r>
            <a:r>
              <a:rPr lang="en-GB" sz="2000" b="1" dirty="0" smtClean="0"/>
              <a:t>20</a:t>
            </a:r>
            <a:r>
              <a:rPr lang="en-GB" sz="2000" dirty="0" smtClean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X := X – 10				</a:t>
            </a:r>
            <a:r>
              <a:rPr lang="en-GB" sz="2000" b="1" dirty="0" smtClean="0"/>
              <a:t>10</a:t>
            </a:r>
            <a:r>
              <a:rPr lang="en-GB" sz="2000" dirty="0"/>
              <a:t>	</a:t>
            </a:r>
            <a:r>
              <a:rPr lang="en-GB" sz="2000" dirty="0" smtClean="0"/>
              <a:t>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read(X)		10		</a:t>
            </a:r>
            <a:r>
              <a:rPr lang="en-GB" sz="2000" b="1" dirty="0" smtClean="0"/>
              <a:t>20</a:t>
            </a:r>
            <a:r>
              <a:rPr lang="en-GB" sz="2000" dirty="0" smtClean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x := X + 5		10		</a:t>
            </a:r>
            <a:r>
              <a:rPr lang="en-GB" sz="2000" b="1" dirty="0" smtClean="0"/>
              <a:t>25</a:t>
            </a:r>
            <a:r>
              <a:rPr lang="en-GB" sz="2000" dirty="0" smtClean="0"/>
              <a:t>			20	50	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write(X)				10		25			</a:t>
            </a:r>
            <a:r>
              <a:rPr lang="en-GB" sz="2000" b="1" dirty="0" smtClean="0"/>
              <a:t>10</a:t>
            </a:r>
            <a:r>
              <a:rPr lang="en-GB" sz="2000" dirty="0" smtClean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read(Y)				10	</a:t>
            </a:r>
            <a:r>
              <a:rPr lang="en-GB" sz="2000" b="1" dirty="0" smtClean="0"/>
              <a:t>50</a:t>
            </a:r>
            <a:r>
              <a:rPr lang="en-GB" sz="2000" dirty="0" smtClean="0"/>
              <a:t>	25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write(X)		10	50	25			</a:t>
            </a:r>
            <a:r>
              <a:rPr lang="en-GB" sz="2000" b="1" dirty="0" smtClean="0"/>
              <a:t>25</a:t>
            </a:r>
            <a:r>
              <a:rPr lang="en-GB" sz="2000" dirty="0" smtClean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Y := Y+10				10	</a:t>
            </a:r>
            <a:r>
              <a:rPr lang="en-GB" sz="2000" b="1" dirty="0" smtClean="0"/>
              <a:t>60</a:t>
            </a:r>
            <a:r>
              <a:rPr lang="en-GB" sz="2000" dirty="0" smtClean="0"/>
              <a:t>	25			25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write(Y)				10	60	25			25	</a:t>
            </a:r>
            <a:r>
              <a:rPr lang="en-GB" sz="2000" b="1" dirty="0" smtClean="0"/>
              <a:t>60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993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Temporary Update </a:t>
            </a:r>
            <a:r>
              <a:rPr lang="en-GB" dirty="0" smtClean="0"/>
              <a:t>(Dirty Read) Problem</a:t>
            </a:r>
            <a:endParaRPr lang="en-US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One transaction updates a DB item and then fails. Item is accessed before reverting to original value.</a:t>
            </a:r>
          </a:p>
          <a:p>
            <a:pPr>
              <a:buFont typeface="Wingdings" pitchFamily="-106" charset="2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9537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Temporary Update (Dirty Read) Problem</a:t>
            </a:r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b="1" dirty="0" smtClean="0"/>
              <a:t>T1	T2			X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X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d</a:t>
            </a:r>
            <a:r>
              <a:rPr lang="en-GB" sz="2000" b="1" baseline="-25000" dirty="0" smtClean="0"/>
              <a:t>	</a:t>
            </a:r>
            <a:r>
              <a:rPr lang="en-GB" sz="2000" b="1" dirty="0" err="1" smtClean="0"/>
              <a:t>Y</a:t>
            </a:r>
            <a:r>
              <a:rPr lang="en-GB" sz="2000" b="1" baseline="-25000" dirty="0" err="1" smtClean="0"/>
              <a:t>d</a:t>
            </a:r>
            <a:endParaRPr lang="en-GB" sz="2000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									20	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read(X)				</a:t>
            </a:r>
            <a:r>
              <a:rPr lang="en-GB" sz="2000" b="1" dirty="0" smtClean="0"/>
              <a:t>20</a:t>
            </a:r>
            <a:r>
              <a:rPr lang="en-GB" sz="2000" dirty="0" smtClean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X := X – 10				</a:t>
            </a:r>
            <a:r>
              <a:rPr lang="en-GB" sz="2000" b="1" dirty="0" smtClean="0"/>
              <a:t>10</a:t>
            </a:r>
            <a:r>
              <a:rPr lang="en-GB" sz="2000" dirty="0"/>
              <a:t>	</a:t>
            </a:r>
            <a:r>
              <a:rPr lang="en-GB" sz="2000" dirty="0" smtClean="0"/>
              <a:t>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write(X)				10					</a:t>
            </a:r>
            <a:r>
              <a:rPr lang="en-GB" sz="2000" b="1" dirty="0" smtClean="0"/>
              <a:t>10</a:t>
            </a:r>
            <a:r>
              <a:rPr lang="en-GB" sz="2000" dirty="0" smtClean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read(X)		10		</a:t>
            </a:r>
            <a:r>
              <a:rPr lang="en-GB" sz="2000" b="1" dirty="0" smtClean="0"/>
              <a:t>10</a:t>
            </a:r>
            <a:r>
              <a:rPr lang="en-GB" sz="2000" dirty="0" smtClean="0"/>
              <a:t>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x := X + 5		10		</a:t>
            </a:r>
            <a:r>
              <a:rPr lang="en-GB" sz="2000" b="1" dirty="0" smtClean="0"/>
              <a:t>15</a:t>
            </a:r>
            <a:r>
              <a:rPr lang="en-GB" sz="2000" dirty="0" smtClean="0"/>
              <a:t>			10	50	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	write(X)		10		15			</a:t>
            </a:r>
            <a:r>
              <a:rPr lang="en-GB" sz="2000" b="1" dirty="0" smtClean="0"/>
              <a:t>15</a:t>
            </a:r>
            <a:r>
              <a:rPr lang="en-GB" sz="2000" dirty="0" smtClean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read(Y)				10	</a:t>
            </a:r>
            <a:r>
              <a:rPr lang="en-GB" sz="2000" b="1" dirty="0" smtClean="0"/>
              <a:t>50</a:t>
            </a:r>
            <a:r>
              <a:rPr lang="en-GB" sz="2000" dirty="0" smtClean="0"/>
              <a:t>	15			15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b="1" dirty="0" smtClean="0"/>
              <a:t>CRASH!		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b="1" dirty="0" smtClean="0"/>
              <a:t>rollback									20</a:t>
            </a:r>
            <a:r>
              <a:rPr lang="en-GB" sz="2000" dirty="0" smtClean="0"/>
              <a:t>	50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128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Incorrect Summary Problem</a:t>
            </a:r>
            <a:endParaRPr lang="en-US"/>
          </a:p>
        </p:txBody>
      </p:sp>
      <p:sp>
        <p:nvSpPr>
          <p:cNvPr id="179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One transaction calculates an aggregate summary function on multiple records while other transactions update records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Aggregate </a:t>
            </a:r>
            <a:r>
              <a:rPr lang="en-GB" dirty="0"/>
              <a:t>function may read some values before they are updated, and some after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037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Incorrect Summary Problem</a:t>
            </a:r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b="1" dirty="0" smtClean="0"/>
              <a:t>T1	T2			X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S	X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</a:t>
            </a:r>
            <a:r>
              <a:rPr lang="en-GB" sz="2000" b="1" dirty="0"/>
              <a:t>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d</a:t>
            </a:r>
            <a:r>
              <a:rPr lang="en-GB" sz="2000" b="1" baseline="-25000" dirty="0" smtClean="0"/>
              <a:t>	</a:t>
            </a:r>
            <a:r>
              <a:rPr lang="en-GB" sz="2000" b="1" dirty="0" err="1" smtClean="0"/>
              <a:t>Y</a:t>
            </a:r>
            <a:r>
              <a:rPr lang="en-GB" sz="2000" b="1" baseline="-25000" dirty="0" err="1" smtClean="0"/>
              <a:t>d</a:t>
            </a:r>
            <a:r>
              <a:rPr lang="en-GB" sz="2000" b="1" baseline="-25000" dirty="0" smtClean="0"/>
              <a:t>	</a:t>
            </a:r>
            <a:endParaRPr lang="en-GB" sz="2000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S := 0						</a:t>
            </a:r>
            <a:r>
              <a:rPr lang="en-GB" sz="2000" b="1" dirty="0" smtClean="0"/>
              <a:t>0</a:t>
            </a:r>
            <a:r>
              <a:rPr lang="en-GB" sz="2000" dirty="0" smtClean="0"/>
              <a:t>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read(X)				0	</a:t>
            </a:r>
            <a:r>
              <a:rPr lang="en-GB" sz="2000" b="1" dirty="0" smtClean="0"/>
              <a:t>20</a:t>
            </a:r>
            <a:r>
              <a:rPr lang="en-GB" sz="2000" dirty="0" smtClean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X := X </a:t>
            </a:r>
            <a:r>
              <a:rPr lang="mr-IN" sz="2000" dirty="0" smtClean="0"/>
              <a:t>–</a:t>
            </a:r>
            <a:r>
              <a:rPr lang="en-GB" sz="2000" dirty="0" smtClean="0"/>
              <a:t> 10				0	</a:t>
            </a:r>
            <a:r>
              <a:rPr lang="en-GB" sz="2000" b="1" dirty="0" smtClean="0"/>
              <a:t>10</a:t>
            </a:r>
            <a:r>
              <a:rPr lang="en-GB" sz="2000" dirty="0" smtClean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write(X)				0	10			</a:t>
            </a:r>
            <a:r>
              <a:rPr lang="en-GB" sz="2000" b="1" dirty="0" smtClean="0"/>
              <a:t>10</a:t>
            </a:r>
            <a:r>
              <a:rPr lang="en-GB" sz="2000" dirty="0" smtClean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read(X)				</a:t>
            </a:r>
            <a:r>
              <a:rPr lang="en-GB" sz="2000" b="1" dirty="0" smtClean="0"/>
              <a:t>10</a:t>
            </a:r>
            <a:r>
              <a:rPr lang="en-GB" sz="2000" dirty="0" smtClean="0"/>
              <a:t>		0	10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S := S + X				10		</a:t>
            </a:r>
            <a:r>
              <a:rPr lang="en-GB" sz="2000" b="1" dirty="0" smtClean="0"/>
              <a:t>10</a:t>
            </a:r>
            <a:r>
              <a:rPr lang="en-GB" sz="2000" dirty="0" smtClean="0"/>
              <a:t>	10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read(Y)				10	</a:t>
            </a:r>
            <a:r>
              <a:rPr lang="en-GB" sz="2000" b="1" dirty="0" smtClean="0"/>
              <a:t>50</a:t>
            </a:r>
            <a:r>
              <a:rPr lang="en-GB" sz="2000" dirty="0" smtClean="0"/>
              <a:t>	10	10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S := S + Y				10	50	</a:t>
            </a:r>
            <a:r>
              <a:rPr lang="en-GB" sz="2000" b="1" dirty="0" smtClean="0"/>
              <a:t>60</a:t>
            </a:r>
            <a:r>
              <a:rPr lang="en-GB" sz="2000" dirty="0" smtClean="0"/>
              <a:t>	10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read(Y)		10	50	60	10	</a:t>
            </a:r>
            <a:r>
              <a:rPr lang="en-GB" sz="2000" b="1" dirty="0" smtClean="0"/>
              <a:t>50</a:t>
            </a:r>
            <a:r>
              <a:rPr lang="en-GB" sz="2000" dirty="0" smtClean="0"/>
              <a:t>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Y := Y + 10		10	50	60	10	</a:t>
            </a:r>
            <a:r>
              <a:rPr lang="en-GB" sz="2000" b="1" dirty="0" smtClean="0"/>
              <a:t>60</a:t>
            </a:r>
            <a:r>
              <a:rPr lang="en-GB" sz="2000" dirty="0" smtClean="0"/>
              <a:t>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write(Y)		10	50	60	10	60		10	</a:t>
            </a:r>
            <a:r>
              <a:rPr lang="en-GB" sz="2000" b="1" dirty="0" smtClean="0"/>
              <a:t>60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68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Unrepeatable Read Problem</a:t>
            </a:r>
            <a:endParaRPr lang="en-US"/>
          </a:p>
        </p:txBody>
      </p:sp>
      <p:sp>
        <p:nvSpPr>
          <p:cNvPr id="181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One transaction reads an item twice, while another changes the item between the two reads</a:t>
            </a:r>
          </a:p>
          <a:p>
            <a:pPr>
              <a:buFont typeface="Wingdings" pitchFamily="-106" charset="2"/>
              <a:buNone/>
            </a:pPr>
            <a:r>
              <a:rPr lang="en-GB" b="1" dirty="0" smtClean="0"/>
              <a:t>T1:				T2:</a:t>
            </a:r>
            <a:endParaRPr lang="en-GB" b="1" dirty="0"/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read(</a:t>
            </a:r>
            <a:r>
              <a:rPr lang="en-GB" dirty="0"/>
              <a:t>X</a:t>
            </a:r>
            <a:r>
              <a:rPr lang="en-GB" dirty="0" smtClean="0"/>
              <a:t>)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/>
              <a:t>	</a:t>
            </a:r>
            <a:r>
              <a:rPr lang="en-GB" dirty="0" smtClean="0"/>
              <a:t>	</a:t>
            </a:r>
            <a:r>
              <a:rPr lang="en-GB" dirty="0"/>
              <a:t>			</a:t>
            </a:r>
            <a:r>
              <a:rPr lang="en-GB" dirty="0" smtClean="0"/>
              <a:t>read(</a:t>
            </a:r>
            <a:r>
              <a:rPr lang="en-GB" dirty="0"/>
              <a:t>X</a:t>
            </a:r>
            <a:r>
              <a:rPr lang="en-GB" dirty="0" smtClean="0"/>
              <a:t>)</a:t>
            </a:r>
            <a:endParaRPr lang="en-GB" dirty="0"/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/>
              <a:t>					X := X – </a:t>
            </a:r>
            <a:r>
              <a:rPr lang="en-GB" dirty="0" smtClean="0"/>
              <a:t>10</a:t>
            </a:r>
            <a:endParaRPr lang="en-GB" dirty="0"/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/>
              <a:t>					</a:t>
            </a:r>
            <a:r>
              <a:rPr lang="en-GB" dirty="0" smtClean="0"/>
              <a:t>write(</a:t>
            </a:r>
            <a:r>
              <a:rPr lang="en-GB" dirty="0"/>
              <a:t>X</a:t>
            </a:r>
            <a:r>
              <a:rPr lang="en-GB" dirty="0" smtClean="0"/>
              <a:t>)</a:t>
            </a:r>
            <a:endParaRPr lang="en-GB" dirty="0"/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read(</a:t>
            </a:r>
            <a:r>
              <a:rPr lang="en-GB" dirty="0"/>
              <a:t>X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6529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Transaction Processing</a:t>
            </a:r>
            <a:endParaRPr lang="en-US"/>
          </a:p>
        </p:txBody>
      </p:sp>
      <p:sp>
        <p:nvSpPr>
          <p:cNvPr id="182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When a transaction is submitted for execution, the system must ensure </a:t>
            </a:r>
            <a:r>
              <a:rPr lang="en-GB" dirty="0" smtClean="0"/>
              <a:t>that:</a:t>
            </a:r>
            <a:endParaRPr lang="en-GB" dirty="0"/>
          </a:p>
          <a:p>
            <a:pPr lvl="1"/>
            <a:r>
              <a:rPr lang="en-GB" dirty="0"/>
              <a:t>All operations in the transaction are completed successfully, with effect recorded permanently in the database, or</a:t>
            </a:r>
          </a:p>
          <a:p>
            <a:pPr lvl="1"/>
            <a:r>
              <a:rPr lang="en-GB" dirty="0"/>
              <a:t>There is no effect on the database or other transactions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Transactions may be </a:t>
            </a:r>
            <a:r>
              <a:rPr lang="en-GB" b="1" dirty="0"/>
              <a:t>read-only </a:t>
            </a:r>
            <a:r>
              <a:rPr lang="en-GB" dirty="0"/>
              <a:t>or </a:t>
            </a:r>
            <a:r>
              <a:rPr lang="en-GB" b="1" dirty="0"/>
              <a:t>update</a:t>
            </a:r>
          </a:p>
        </p:txBody>
      </p:sp>
    </p:spTree>
    <p:extLst>
      <p:ext uri="{BB962C8B-B14F-4D97-AF65-F5344CB8AC3E}">
        <p14:creationId xmlns:p14="http://schemas.microsoft.com/office/powerpoint/2010/main" val="3934677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Overview</a:t>
            </a:r>
            <a:endParaRPr lang="en-US"/>
          </a:p>
        </p:txBody>
      </p:sp>
      <p:sp>
        <p:nvSpPr>
          <p:cNvPr id="2324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Transaction processing</a:t>
            </a:r>
          </a:p>
          <a:p>
            <a:r>
              <a:rPr lang="en-GB" dirty="0"/>
              <a:t>Transaction problems</a:t>
            </a:r>
          </a:p>
          <a:p>
            <a:r>
              <a:rPr lang="en-GB" dirty="0"/>
              <a:t>Transaction lifecycle</a:t>
            </a:r>
          </a:p>
          <a:p>
            <a:r>
              <a:rPr lang="en-GB" dirty="0"/>
              <a:t>ACID</a:t>
            </a:r>
          </a:p>
          <a:p>
            <a:r>
              <a:rPr lang="en-GB" dirty="0" smtClean="0"/>
              <a:t>Schedules and </a:t>
            </a:r>
            <a:r>
              <a:rPr lang="en-GB" dirty="0" err="1" smtClean="0"/>
              <a:t>serialisability</a:t>
            </a:r>
            <a:endParaRPr lang="en-GB" dirty="0"/>
          </a:p>
          <a:p>
            <a:r>
              <a:rPr lang="en-GB" dirty="0" smtClean="0"/>
              <a:t>Locking (including 2PL)</a:t>
            </a:r>
            <a:endParaRPr lang="en-GB" dirty="0"/>
          </a:p>
          <a:p>
            <a:r>
              <a:rPr lang="en-GB" dirty="0" smtClean="0"/>
              <a:t>Timestamps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0196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Transaction Life Cycle</a:t>
            </a:r>
            <a:endParaRPr lang="en-US"/>
          </a:p>
        </p:txBody>
      </p:sp>
      <p:sp>
        <p:nvSpPr>
          <p:cNvPr id="183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Need to track start and end of transactions, and commit and abort of transactions</a:t>
            </a:r>
          </a:p>
          <a:p>
            <a:pPr lvl="1"/>
            <a:r>
              <a:rPr lang="en-GB" dirty="0"/>
              <a:t>BEGIN_TRANSACTION</a:t>
            </a:r>
          </a:p>
          <a:p>
            <a:pPr lvl="1"/>
            <a:r>
              <a:rPr lang="en-GB" dirty="0"/>
              <a:t>READ, WRITE</a:t>
            </a:r>
          </a:p>
          <a:p>
            <a:pPr lvl="1"/>
            <a:r>
              <a:rPr lang="en-GB" dirty="0"/>
              <a:t>END_TRANSACTION</a:t>
            </a:r>
          </a:p>
          <a:p>
            <a:pPr lvl="1"/>
            <a:r>
              <a:rPr lang="en-GB" dirty="0"/>
              <a:t>COMMIT_TRANSACTION</a:t>
            </a:r>
          </a:p>
          <a:p>
            <a:pPr lvl="1"/>
            <a:r>
              <a:rPr lang="en-GB" dirty="0"/>
              <a:t>ROLLBACK (or ABORT)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059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Transaction Life Cycle</a:t>
            </a:r>
            <a:endParaRPr lang="en-US"/>
          </a:p>
        </p:txBody>
      </p:sp>
      <p:sp>
        <p:nvSpPr>
          <p:cNvPr id="184324" name="AutoShape 4"/>
          <p:cNvSpPr>
            <a:spLocks noChangeArrowheads="1"/>
          </p:cNvSpPr>
          <p:nvPr/>
        </p:nvSpPr>
        <p:spPr bwMode="auto">
          <a:xfrm>
            <a:off x="1692275" y="2708275"/>
            <a:ext cx="1439863" cy="720725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/>
              <a:t>Active</a:t>
            </a:r>
            <a:endParaRPr lang="en-US" dirty="0"/>
          </a:p>
        </p:txBody>
      </p:sp>
      <p:sp>
        <p:nvSpPr>
          <p:cNvPr id="184325" name="AutoShape 5"/>
          <p:cNvSpPr>
            <a:spLocks noChangeArrowheads="1"/>
          </p:cNvSpPr>
          <p:nvPr/>
        </p:nvSpPr>
        <p:spPr bwMode="auto">
          <a:xfrm>
            <a:off x="4572000" y="4868863"/>
            <a:ext cx="1439863" cy="720725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Failed</a:t>
            </a:r>
            <a:endParaRPr lang="en-US"/>
          </a:p>
        </p:txBody>
      </p:sp>
      <p:sp>
        <p:nvSpPr>
          <p:cNvPr id="184326" name="AutoShape 6"/>
          <p:cNvSpPr>
            <a:spLocks noChangeArrowheads="1"/>
          </p:cNvSpPr>
          <p:nvPr/>
        </p:nvSpPr>
        <p:spPr bwMode="auto">
          <a:xfrm>
            <a:off x="4572000" y="2708275"/>
            <a:ext cx="1439863" cy="720725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Partially</a:t>
            </a:r>
            <a:br>
              <a:rPr lang="en-GB"/>
            </a:br>
            <a:r>
              <a:rPr lang="en-GB"/>
              <a:t>Committed</a:t>
            </a:r>
            <a:endParaRPr lang="en-US"/>
          </a:p>
        </p:txBody>
      </p:sp>
      <p:sp>
        <p:nvSpPr>
          <p:cNvPr id="184327" name="AutoShape 7"/>
          <p:cNvSpPr>
            <a:spLocks noChangeArrowheads="1"/>
          </p:cNvSpPr>
          <p:nvPr/>
        </p:nvSpPr>
        <p:spPr bwMode="auto">
          <a:xfrm>
            <a:off x="7453313" y="2708275"/>
            <a:ext cx="1439862" cy="720725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Committed</a:t>
            </a:r>
            <a:endParaRPr lang="en-US"/>
          </a:p>
        </p:txBody>
      </p:sp>
      <p:sp>
        <p:nvSpPr>
          <p:cNvPr id="184328" name="AutoShape 8"/>
          <p:cNvSpPr>
            <a:spLocks noChangeArrowheads="1"/>
          </p:cNvSpPr>
          <p:nvPr/>
        </p:nvSpPr>
        <p:spPr bwMode="auto">
          <a:xfrm>
            <a:off x="7453313" y="4868863"/>
            <a:ext cx="1439862" cy="720725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/>
              <a:t>Terminated</a:t>
            </a:r>
            <a:endParaRPr lang="en-US"/>
          </a:p>
        </p:txBody>
      </p:sp>
      <p:cxnSp>
        <p:nvCxnSpPr>
          <p:cNvPr id="184335" name="AutoShape 15"/>
          <p:cNvCxnSpPr>
            <a:cxnSpLocks noChangeShapeType="1"/>
            <a:stCxn id="184324" idx="2"/>
            <a:endCxn id="184325" idx="1"/>
          </p:cNvCxnSpPr>
          <p:nvPr/>
        </p:nvCxnSpPr>
        <p:spPr bwMode="auto">
          <a:xfrm>
            <a:off x="2413000" y="3429000"/>
            <a:ext cx="2159000" cy="18002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36" name="AutoShape 16"/>
          <p:cNvCxnSpPr>
            <a:cxnSpLocks noChangeShapeType="1"/>
            <a:stCxn id="184324" idx="3"/>
            <a:endCxn id="184326" idx="1"/>
          </p:cNvCxnSpPr>
          <p:nvPr/>
        </p:nvCxnSpPr>
        <p:spPr bwMode="auto">
          <a:xfrm>
            <a:off x="3132138" y="3068638"/>
            <a:ext cx="143986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38" name="AutoShape 18"/>
          <p:cNvCxnSpPr>
            <a:cxnSpLocks noChangeShapeType="1"/>
            <a:stCxn id="184326" idx="2"/>
            <a:endCxn id="184325" idx="0"/>
          </p:cNvCxnSpPr>
          <p:nvPr/>
        </p:nvCxnSpPr>
        <p:spPr bwMode="auto">
          <a:xfrm>
            <a:off x="5292725" y="3429000"/>
            <a:ext cx="0" cy="14398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39" name="AutoShape 19"/>
          <p:cNvCxnSpPr>
            <a:cxnSpLocks noChangeShapeType="1"/>
            <a:stCxn id="184326" idx="3"/>
            <a:endCxn id="184327" idx="1"/>
          </p:cNvCxnSpPr>
          <p:nvPr/>
        </p:nvCxnSpPr>
        <p:spPr bwMode="auto">
          <a:xfrm>
            <a:off x="6011863" y="3068638"/>
            <a:ext cx="14414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40" name="AutoShape 20"/>
          <p:cNvCxnSpPr>
            <a:cxnSpLocks noChangeShapeType="1"/>
            <a:stCxn id="184327" idx="2"/>
            <a:endCxn id="184328" idx="0"/>
          </p:cNvCxnSpPr>
          <p:nvPr/>
        </p:nvCxnSpPr>
        <p:spPr bwMode="auto">
          <a:xfrm>
            <a:off x="8174038" y="3429000"/>
            <a:ext cx="0" cy="14398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41" name="AutoShape 21"/>
          <p:cNvCxnSpPr>
            <a:cxnSpLocks noChangeShapeType="1"/>
            <a:stCxn id="184325" idx="3"/>
            <a:endCxn id="184328" idx="1"/>
          </p:cNvCxnSpPr>
          <p:nvPr/>
        </p:nvCxnSpPr>
        <p:spPr bwMode="auto">
          <a:xfrm>
            <a:off x="6011863" y="5229225"/>
            <a:ext cx="14414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42" name="AutoShape 22"/>
          <p:cNvCxnSpPr>
            <a:cxnSpLocks noChangeShapeType="1"/>
            <a:endCxn id="184324" idx="1"/>
          </p:cNvCxnSpPr>
          <p:nvPr/>
        </p:nvCxnSpPr>
        <p:spPr bwMode="auto">
          <a:xfrm>
            <a:off x="250825" y="3068638"/>
            <a:ext cx="14414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84343" name="AutoShape 23"/>
          <p:cNvCxnSpPr>
            <a:cxnSpLocks noChangeShapeType="1"/>
            <a:stCxn id="184324" idx="3"/>
            <a:endCxn id="184324" idx="0"/>
          </p:cNvCxnSpPr>
          <p:nvPr/>
        </p:nvCxnSpPr>
        <p:spPr bwMode="auto">
          <a:xfrm flipH="1" flipV="1">
            <a:off x="2413000" y="2708275"/>
            <a:ext cx="719138" cy="360363"/>
          </a:xfrm>
          <a:prstGeom prst="curvedConnector4">
            <a:avLst>
              <a:gd name="adj1" fmla="val -31569"/>
              <a:gd name="adj2" fmla="val 163435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184344" name="Text Box 24"/>
          <p:cNvSpPr txBox="1">
            <a:spLocks noChangeArrowheads="1"/>
          </p:cNvSpPr>
          <p:nvPr/>
        </p:nvSpPr>
        <p:spPr bwMode="auto">
          <a:xfrm>
            <a:off x="107950" y="3141663"/>
            <a:ext cx="1822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BEGIN</a:t>
            </a:r>
            <a:br>
              <a:rPr lang="en-GB"/>
            </a:br>
            <a:r>
              <a:rPr lang="en-GB"/>
              <a:t>TRANSACTION</a:t>
            </a:r>
            <a:endParaRPr lang="en-US"/>
          </a:p>
        </p:txBody>
      </p:sp>
      <p:sp>
        <p:nvSpPr>
          <p:cNvPr id="184345" name="Text Box 25"/>
          <p:cNvSpPr txBox="1">
            <a:spLocks noChangeArrowheads="1"/>
          </p:cNvSpPr>
          <p:nvPr/>
        </p:nvSpPr>
        <p:spPr bwMode="auto">
          <a:xfrm>
            <a:off x="1619250" y="2060575"/>
            <a:ext cx="168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READ, WRITE</a:t>
            </a:r>
            <a:endParaRPr lang="en-US"/>
          </a:p>
        </p:txBody>
      </p:sp>
      <p:sp>
        <p:nvSpPr>
          <p:cNvPr id="184346" name="Text Box 26"/>
          <p:cNvSpPr txBox="1">
            <a:spLocks noChangeArrowheads="1"/>
          </p:cNvSpPr>
          <p:nvPr/>
        </p:nvSpPr>
        <p:spPr bwMode="auto">
          <a:xfrm>
            <a:off x="3059113" y="3141663"/>
            <a:ext cx="1822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END</a:t>
            </a:r>
            <a:br>
              <a:rPr lang="en-GB"/>
            </a:br>
            <a:r>
              <a:rPr lang="en-GB"/>
              <a:t>TRANSACTION</a:t>
            </a:r>
            <a:endParaRPr lang="en-US"/>
          </a:p>
        </p:txBody>
      </p:sp>
      <p:sp>
        <p:nvSpPr>
          <p:cNvPr id="184347" name="Text Box 27"/>
          <p:cNvSpPr txBox="1">
            <a:spLocks noChangeArrowheads="1"/>
          </p:cNvSpPr>
          <p:nvPr/>
        </p:nvSpPr>
        <p:spPr bwMode="auto">
          <a:xfrm>
            <a:off x="6156325" y="3213100"/>
            <a:ext cx="111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COMMIT</a:t>
            </a:r>
            <a:endParaRPr lang="en-US"/>
          </a:p>
        </p:txBody>
      </p:sp>
      <p:sp>
        <p:nvSpPr>
          <p:cNvPr id="184348" name="Text Box 28"/>
          <p:cNvSpPr txBox="1">
            <a:spLocks noChangeArrowheads="1"/>
          </p:cNvSpPr>
          <p:nvPr/>
        </p:nvSpPr>
        <p:spPr bwMode="auto">
          <a:xfrm>
            <a:off x="5364163" y="4005263"/>
            <a:ext cx="97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ABORT</a:t>
            </a:r>
            <a:endParaRPr lang="en-US"/>
          </a:p>
        </p:txBody>
      </p:sp>
      <p:sp>
        <p:nvSpPr>
          <p:cNvPr id="184349" name="Text Box 29"/>
          <p:cNvSpPr txBox="1">
            <a:spLocks noChangeArrowheads="1"/>
          </p:cNvSpPr>
          <p:nvPr/>
        </p:nvSpPr>
        <p:spPr bwMode="auto">
          <a:xfrm>
            <a:off x="2392363" y="4168775"/>
            <a:ext cx="971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ABORT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12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153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ACID Properties</a:t>
            </a:r>
            <a:endParaRPr lang="en-US"/>
          </a:p>
        </p:txBody>
      </p:sp>
      <p:sp>
        <p:nvSpPr>
          <p:cNvPr id="186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Atomicity</a:t>
            </a:r>
          </a:p>
          <a:p>
            <a:pPr lvl="1">
              <a:lnSpc>
                <a:spcPct val="90000"/>
              </a:lnSpc>
              <a:spcAft>
                <a:spcPts val="840"/>
              </a:spcAft>
            </a:pPr>
            <a:r>
              <a:rPr lang="en-GB" dirty="0"/>
              <a:t>A transaction is atomic and is either performed completely or not at all</a:t>
            </a:r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Consistency preservation</a:t>
            </a:r>
          </a:p>
          <a:p>
            <a:pPr lvl="1">
              <a:lnSpc>
                <a:spcPct val="90000"/>
              </a:lnSpc>
              <a:spcAft>
                <a:spcPts val="840"/>
              </a:spcAft>
            </a:pPr>
            <a:r>
              <a:rPr lang="en-GB" dirty="0"/>
              <a:t>Correct transaction execution must take the database from one consistent state to another</a:t>
            </a:r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Isolation</a:t>
            </a:r>
          </a:p>
          <a:p>
            <a:pPr lvl="1">
              <a:lnSpc>
                <a:spcPct val="90000"/>
              </a:lnSpc>
              <a:spcAft>
                <a:spcPts val="840"/>
              </a:spcAft>
            </a:pPr>
            <a:r>
              <a:rPr lang="en-GB" dirty="0"/>
              <a:t>A transaction should not make updates externally visible (to other transactions) until committed</a:t>
            </a:r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Durability (permanence)</a:t>
            </a:r>
          </a:p>
          <a:p>
            <a:pPr lvl="1">
              <a:lnSpc>
                <a:spcPct val="90000"/>
              </a:lnSpc>
              <a:spcAft>
                <a:spcPts val="840"/>
              </a:spcAft>
            </a:pPr>
            <a:r>
              <a:rPr lang="en-GB" dirty="0"/>
              <a:t>Once database is changed and committed, changes should not be lost because of failure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094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Schedules</a:t>
            </a:r>
            <a:endParaRPr lang="en-US"/>
          </a:p>
        </p:txBody>
      </p:sp>
      <p:sp>
        <p:nvSpPr>
          <p:cNvPr id="187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</a:t>
            </a:r>
            <a:r>
              <a:rPr lang="en-GB" b="1" dirty="0"/>
              <a:t>schedule</a:t>
            </a:r>
            <a:r>
              <a:rPr lang="en-GB" dirty="0"/>
              <a:t> S of n transactions is an ordering of the operations of the transactions, subject to the constraint that for each transaction T that participates in S, the operations in T must appear in the same order in S that they do in T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Two operations in a schedule are </a:t>
            </a:r>
            <a:r>
              <a:rPr lang="en-GB" b="1" dirty="0"/>
              <a:t>conflicting</a:t>
            </a:r>
            <a:r>
              <a:rPr lang="en-GB" dirty="0"/>
              <a:t> if:</a:t>
            </a:r>
          </a:p>
          <a:p>
            <a:pPr lvl="1"/>
            <a:r>
              <a:rPr lang="en-GB" dirty="0"/>
              <a:t>They belong to different transactions and</a:t>
            </a:r>
          </a:p>
          <a:p>
            <a:pPr lvl="1"/>
            <a:r>
              <a:rPr lang="en-GB" dirty="0"/>
              <a:t>They access the same data item and</a:t>
            </a:r>
          </a:p>
          <a:p>
            <a:pPr lvl="1"/>
            <a:r>
              <a:rPr lang="en-GB" dirty="0"/>
              <a:t>At least one of the operations is a </a:t>
            </a:r>
            <a:r>
              <a:rPr lang="en-GB" dirty="0" smtClean="0"/>
              <a:t>write(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46121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Serial and Serialisable</a:t>
            </a:r>
            <a:endParaRPr lang="en-US"/>
          </a:p>
        </p:txBody>
      </p:sp>
      <p:sp>
        <p:nvSpPr>
          <p:cNvPr id="188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schedule is </a:t>
            </a:r>
            <a:r>
              <a:rPr lang="en-GB" b="1" dirty="0"/>
              <a:t>serial</a:t>
            </a:r>
            <a:r>
              <a:rPr lang="en-GB" dirty="0"/>
              <a:t> if, for each transaction T in the schedule, all operations in T are executed consecutively (no interleaving), otherwise it is </a:t>
            </a:r>
            <a:r>
              <a:rPr lang="en-GB" b="1" dirty="0"/>
              <a:t>non-serial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 </a:t>
            </a:r>
            <a:r>
              <a:rPr lang="en-GB" dirty="0"/>
              <a:t>schedule S of n transactions is </a:t>
            </a:r>
            <a:r>
              <a:rPr lang="en-GB" b="1" dirty="0" err="1"/>
              <a:t>serialisable</a:t>
            </a:r>
            <a:r>
              <a:rPr lang="en-GB" dirty="0"/>
              <a:t> if it is equivalent to some serial schedule of the same n transactions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158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Schedule Equivalence</a:t>
            </a:r>
            <a:endParaRPr lang="en-US"/>
          </a:p>
        </p:txBody>
      </p:sp>
      <p:sp>
        <p:nvSpPr>
          <p:cNvPr id="189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Two schedules are </a:t>
            </a:r>
            <a:r>
              <a:rPr lang="en-GB" b="1" dirty="0"/>
              <a:t>result equivalent </a:t>
            </a:r>
            <a:r>
              <a:rPr lang="en-GB" dirty="0"/>
              <a:t>if they produce the same final state on the database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Two </a:t>
            </a:r>
            <a:r>
              <a:rPr lang="en-GB" dirty="0"/>
              <a:t>schedules are </a:t>
            </a:r>
            <a:r>
              <a:rPr lang="en-GB" b="1" dirty="0"/>
              <a:t>conflict equivalent </a:t>
            </a:r>
            <a:r>
              <a:rPr lang="en-GB" dirty="0"/>
              <a:t>if the order of any two conflicting operations is the same in both schedules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276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Serial Schedule T1;T2</a:t>
            </a:r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b="1" dirty="0" smtClean="0"/>
              <a:t>T1	T2			X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X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d</a:t>
            </a:r>
            <a:r>
              <a:rPr lang="en-GB" sz="2000" b="1" baseline="-25000" dirty="0" smtClean="0"/>
              <a:t>	</a:t>
            </a:r>
            <a:r>
              <a:rPr lang="en-GB" sz="2000" b="1" dirty="0" err="1" smtClean="0"/>
              <a:t>Y</a:t>
            </a:r>
            <a:r>
              <a:rPr lang="en-GB" sz="2000" b="1" baseline="-25000" dirty="0" err="1" smtClean="0"/>
              <a:t>d</a:t>
            </a:r>
            <a:endParaRPr lang="en-GB" sz="2000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									20	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read(X)				</a:t>
            </a:r>
            <a:r>
              <a:rPr lang="en-GB" sz="2000" b="1" dirty="0" smtClean="0"/>
              <a:t>20</a:t>
            </a:r>
            <a:r>
              <a:rPr lang="en-GB" sz="2000" dirty="0" smtClean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X := X – 10				</a:t>
            </a:r>
            <a:r>
              <a:rPr lang="en-GB" sz="2000" b="1" dirty="0" smtClean="0"/>
              <a:t>10</a:t>
            </a:r>
            <a:r>
              <a:rPr lang="en-GB" sz="2000" dirty="0"/>
              <a:t>	</a:t>
            </a:r>
            <a:r>
              <a:rPr lang="en-GB" sz="2000" dirty="0" smtClean="0"/>
              <a:t>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write(X)				10					</a:t>
            </a:r>
            <a:r>
              <a:rPr lang="en-GB" sz="2000" b="1" dirty="0" smtClean="0"/>
              <a:t>10</a:t>
            </a:r>
            <a:r>
              <a:rPr lang="en-GB" sz="2000" dirty="0" smtClean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read(Y)				10	</a:t>
            </a:r>
            <a:r>
              <a:rPr lang="en-GB" sz="2000" b="1" dirty="0" smtClean="0"/>
              <a:t>50</a:t>
            </a:r>
            <a:r>
              <a:rPr lang="en-GB" sz="2000" dirty="0" smtClean="0"/>
              <a:t>	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Y := Y + 10				10	</a:t>
            </a:r>
            <a:r>
              <a:rPr lang="en-GB" sz="2000" b="1" dirty="0" smtClean="0"/>
              <a:t>60</a:t>
            </a:r>
            <a:r>
              <a:rPr lang="en-GB" sz="2000" dirty="0" smtClean="0"/>
              <a:t>	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write(Y)				10	60				10	</a:t>
            </a:r>
            <a:r>
              <a:rPr lang="en-GB" sz="2000" b="1" dirty="0" smtClean="0"/>
              <a:t>60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read(X)		10	60	</a:t>
            </a:r>
            <a:r>
              <a:rPr lang="en-GB" sz="2000" b="1" dirty="0" smtClean="0"/>
              <a:t>10</a:t>
            </a:r>
            <a:r>
              <a:rPr lang="en-GB" sz="2000" dirty="0" smtClean="0"/>
              <a:t>			10	60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X := X + 5		10	60	</a:t>
            </a:r>
            <a:r>
              <a:rPr lang="en-GB" sz="2000" b="1" dirty="0" smtClean="0"/>
              <a:t>15</a:t>
            </a:r>
            <a:r>
              <a:rPr lang="en-GB" sz="2000" dirty="0" smtClean="0"/>
              <a:t>			10	60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write(X)		10	60	15			</a:t>
            </a:r>
            <a:r>
              <a:rPr lang="en-GB" sz="2000" b="1" dirty="0" smtClean="0"/>
              <a:t>15</a:t>
            </a:r>
            <a:r>
              <a:rPr lang="en-GB" sz="2000" dirty="0" smtClean="0"/>
              <a:t>	60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6685280" y="5019040"/>
            <a:ext cx="1107440" cy="34544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8437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Serial Schedule T2;T1</a:t>
            </a:r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b="1" dirty="0" smtClean="0"/>
              <a:t>T1	T2			X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X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d</a:t>
            </a:r>
            <a:r>
              <a:rPr lang="en-GB" sz="2000" b="1" baseline="-25000" dirty="0" smtClean="0"/>
              <a:t>	</a:t>
            </a:r>
            <a:r>
              <a:rPr lang="en-GB" sz="2000" b="1" dirty="0" err="1" smtClean="0"/>
              <a:t>Y</a:t>
            </a:r>
            <a:r>
              <a:rPr lang="en-GB" sz="2000" b="1" baseline="-25000" dirty="0" err="1" smtClean="0"/>
              <a:t>d</a:t>
            </a:r>
            <a:endParaRPr lang="en-GB" sz="2000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									20	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read(X)				</a:t>
            </a:r>
            <a:r>
              <a:rPr lang="en-GB" sz="2000" b="1" dirty="0" smtClean="0"/>
              <a:t>20</a:t>
            </a:r>
            <a:r>
              <a:rPr lang="en-GB" sz="2000" dirty="0"/>
              <a:t>			</a:t>
            </a:r>
            <a:r>
              <a:rPr lang="en-GB" sz="2000" dirty="0" smtClean="0"/>
              <a:t>20</a:t>
            </a:r>
            <a:r>
              <a:rPr lang="en-GB" sz="2000" dirty="0"/>
              <a:t>	</a:t>
            </a:r>
            <a:r>
              <a:rPr lang="en-GB" sz="2000" dirty="0" smtClean="0"/>
              <a:t>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X := X + 5		</a:t>
            </a:r>
            <a:r>
              <a:rPr lang="en-GB" sz="2000" dirty="0" smtClean="0"/>
              <a:t>	</a:t>
            </a:r>
            <a:r>
              <a:rPr lang="en-GB" sz="2000" dirty="0"/>
              <a:t>	</a:t>
            </a:r>
            <a:r>
              <a:rPr lang="en-GB" sz="2000" b="1" dirty="0" smtClean="0"/>
              <a:t>25</a:t>
            </a:r>
            <a:r>
              <a:rPr lang="en-GB" sz="2000" dirty="0"/>
              <a:t>			</a:t>
            </a:r>
            <a:r>
              <a:rPr lang="en-GB" sz="2000" dirty="0" smtClean="0"/>
              <a:t>20</a:t>
            </a:r>
            <a:r>
              <a:rPr lang="en-GB" sz="2000" dirty="0"/>
              <a:t>	</a:t>
            </a:r>
            <a:r>
              <a:rPr lang="en-GB" sz="2000" dirty="0" smtClean="0"/>
              <a:t>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write(X)				</a:t>
            </a:r>
            <a:r>
              <a:rPr lang="en-GB" sz="2000" dirty="0" smtClean="0"/>
              <a:t>25</a:t>
            </a:r>
            <a:r>
              <a:rPr lang="en-GB" sz="2000" dirty="0"/>
              <a:t>			</a:t>
            </a:r>
            <a:r>
              <a:rPr lang="en-GB" sz="2000" b="1" dirty="0" smtClean="0"/>
              <a:t>25</a:t>
            </a:r>
            <a:r>
              <a:rPr lang="en-GB" sz="2000" dirty="0"/>
              <a:t>	</a:t>
            </a:r>
            <a:r>
              <a:rPr lang="en-GB" sz="2000" dirty="0" smtClean="0"/>
              <a:t>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read(X)				</a:t>
            </a:r>
            <a:r>
              <a:rPr lang="en-GB" sz="2000" b="1" dirty="0" smtClean="0"/>
              <a:t>25</a:t>
            </a:r>
            <a:r>
              <a:rPr lang="en-GB" sz="2000" dirty="0" smtClean="0"/>
              <a:t>		25			25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X := X – 10				</a:t>
            </a:r>
            <a:r>
              <a:rPr lang="en-GB" sz="2000" b="1" dirty="0" smtClean="0"/>
              <a:t>15</a:t>
            </a:r>
            <a:r>
              <a:rPr lang="en-GB" sz="2000" dirty="0"/>
              <a:t>	</a:t>
            </a:r>
            <a:r>
              <a:rPr lang="en-GB" sz="2000" dirty="0" smtClean="0"/>
              <a:t>	25			25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write(X)				15		25			</a:t>
            </a:r>
            <a:r>
              <a:rPr lang="en-GB" sz="2000" b="1" dirty="0" smtClean="0"/>
              <a:t>15</a:t>
            </a:r>
            <a:r>
              <a:rPr lang="en-GB" sz="2000" dirty="0" smtClean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read(Y)				15	</a:t>
            </a:r>
            <a:r>
              <a:rPr lang="en-GB" sz="2000" b="1" dirty="0" smtClean="0"/>
              <a:t>50</a:t>
            </a:r>
            <a:r>
              <a:rPr lang="en-GB" sz="2000" dirty="0" smtClean="0"/>
              <a:t>	25			15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Y := Y + 10				15	</a:t>
            </a:r>
            <a:r>
              <a:rPr lang="en-GB" sz="2000" b="1" dirty="0" smtClean="0"/>
              <a:t>60</a:t>
            </a:r>
            <a:r>
              <a:rPr lang="en-GB" sz="2000" dirty="0" smtClean="0"/>
              <a:t>	25			15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write(Y)				15	60	25			15	</a:t>
            </a:r>
            <a:r>
              <a:rPr lang="en-GB" sz="2000" b="1" dirty="0" smtClean="0"/>
              <a:t>60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6685280" y="5019040"/>
            <a:ext cx="1107440" cy="34544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2116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Non-Serial and Non-</a:t>
            </a:r>
            <a:r>
              <a:rPr lang="en-GB" dirty="0" err="1" smtClean="0"/>
              <a:t>Serialisable</a:t>
            </a:r>
            <a:r>
              <a:rPr lang="en-GB" dirty="0" smtClean="0"/>
              <a:t> Schedule</a:t>
            </a:r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b="1" dirty="0" smtClean="0"/>
              <a:t>T1	T2			X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X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d</a:t>
            </a:r>
            <a:r>
              <a:rPr lang="en-GB" sz="2000" b="1" baseline="-25000" dirty="0" smtClean="0"/>
              <a:t>	</a:t>
            </a:r>
            <a:r>
              <a:rPr lang="en-GB" sz="2000" b="1" dirty="0" err="1" smtClean="0"/>
              <a:t>Y</a:t>
            </a:r>
            <a:r>
              <a:rPr lang="en-GB" sz="2000" b="1" baseline="-25000" dirty="0" err="1" smtClean="0"/>
              <a:t>d</a:t>
            </a:r>
            <a:endParaRPr lang="en-GB" sz="2000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									20	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read(X)				</a:t>
            </a:r>
            <a:r>
              <a:rPr lang="en-GB" sz="2000" b="1" dirty="0" smtClean="0"/>
              <a:t>20</a:t>
            </a:r>
            <a:r>
              <a:rPr lang="en-GB" sz="2000" dirty="0" smtClean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X := X – 10				</a:t>
            </a:r>
            <a:r>
              <a:rPr lang="en-GB" sz="2000" b="1" dirty="0" smtClean="0"/>
              <a:t>10</a:t>
            </a:r>
            <a:r>
              <a:rPr lang="en-GB" sz="2000" dirty="0"/>
              <a:t>	</a:t>
            </a:r>
            <a:r>
              <a:rPr lang="en-GB" sz="2000" dirty="0" smtClean="0"/>
              <a:t>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read(X)		10		</a:t>
            </a:r>
            <a:r>
              <a:rPr lang="en-GB" sz="2000" b="1" dirty="0" smtClean="0"/>
              <a:t>20</a:t>
            </a:r>
            <a:r>
              <a:rPr lang="en-GB" sz="2000" dirty="0" smtClean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x := X + 5		10		</a:t>
            </a:r>
            <a:r>
              <a:rPr lang="en-GB" sz="2000" b="1" dirty="0" smtClean="0"/>
              <a:t>25</a:t>
            </a:r>
            <a:r>
              <a:rPr lang="en-GB" sz="2000" dirty="0" smtClean="0"/>
              <a:t>			20	50	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write(X)				10		25			</a:t>
            </a:r>
            <a:r>
              <a:rPr lang="en-GB" sz="2000" b="1" dirty="0" smtClean="0"/>
              <a:t>10</a:t>
            </a:r>
            <a:r>
              <a:rPr lang="en-GB" sz="2000" dirty="0" smtClean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read(Y)				10	</a:t>
            </a:r>
            <a:r>
              <a:rPr lang="en-GB" sz="2000" b="1" dirty="0" smtClean="0"/>
              <a:t>50</a:t>
            </a:r>
            <a:r>
              <a:rPr lang="en-GB" sz="2000" dirty="0" smtClean="0"/>
              <a:t>	25			10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write(X)		10	50	25			</a:t>
            </a:r>
            <a:r>
              <a:rPr lang="en-GB" sz="2000" b="1" dirty="0" smtClean="0"/>
              <a:t>25</a:t>
            </a:r>
            <a:r>
              <a:rPr lang="en-GB" sz="2000" dirty="0" smtClean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Y := Y+10				10	</a:t>
            </a:r>
            <a:r>
              <a:rPr lang="en-GB" sz="2000" b="1" dirty="0" smtClean="0"/>
              <a:t>60</a:t>
            </a:r>
            <a:r>
              <a:rPr lang="en-GB" sz="2000" dirty="0" smtClean="0"/>
              <a:t>	25			25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write(Y)				10	60	25			25	</a:t>
            </a:r>
            <a:r>
              <a:rPr lang="en-GB" sz="2000" b="1" dirty="0" smtClean="0"/>
              <a:t>60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6685280" y="5019040"/>
            <a:ext cx="1107440" cy="34544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3710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Concurrency</a:t>
            </a:r>
            <a:endParaRPr lang="en-US" dirty="0"/>
          </a:p>
        </p:txBody>
      </p:sp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a multi-user DBMS, many users may use the system concurrently</a:t>
            </a:r>
          </a:p>
          <a:p>
            <a:r>
              <a:rPr lang="en-GB" dirty="0"/>
              <a:t>Stored data items may be accessed concurrently by user </a:t>
            </a:r>
            <a:r>
              <a:rPr lang="en-GB" dirty="0" smtClean="0"/>
              <a:t>programs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 smtClean="0"/>
              <a:t>Transaction</a:t>
            </a:r>
            <a:r>
              <a:rPr lang="en-GB" dirty="0" smtClean="0"/>
              <a:t>: a logical unit of work that </a:t>
            </a:r>
            <a:r>
              <a:rPr lang="en-GB" dirty="0"/>
              <a:t>changes the contents of a </a:t>
            </a:r>
            <a:r>
              <a:rPr lang="en-GB" dirty="0" smtClean="0"/>
              <a:t>database</a:t>
            </a:r>
          </a:p>
          <a:p>
            <a:pPr lvl="1"/>
            <a:r>
              <a:rPr lang="en-GB" dirty="0" smtClean="0"/>
              <a:t>Group of database operations that are to be executed together</a:t>
            </a:r>
          </a:p>
          <a:p>
            <a:endParaRPr lang="en-GB" dirty="0"/>
          </a:p>
          <a:p>
            <a:pPr>
              <a:buFont typeface="Wingdings" pitchFamily="-106" charset="2"/>
              <a:buNone/>
            </a:pPr>
            <a:endParaRPr lang="en-GB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41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Non-Serial but </a:t>
            </a:r>
            <a:r>
              <a:rPr lang="en-GB" dirty="0" err="1" smtClean="0"/>
              <a:t>Serialisable</a:t>
            </a:r>
            <a:r>
              <a:rPr lang="en-GB" dirty="0" smtClean="0"/>
              <a:t> Schedule</a:t>
            </a:r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b="1" dirty="0" smtClean="0"/>
              <a:t>T1	T2			X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X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d</a:t>
            </a:r>
            <a:r>
              <a:rPr lang="en-GB" sz="2000" b="1" baseline="-25000" dirty="0" smtClean="0"/>
              <a:t>	</a:t>
            </a:r>
            <a:r>
              <a:rPr lang="en-GB" sz="2000" b="1" dirty="0" err="1" smtClean="0"/>
              <a:t>Y</a:t>
            </a:r>
            <a:r>
              <a:rPr lang="en-GB" sz="2000" b="1" baseline="-25000" dirty="0" err="1" smtClean="0"/>
              <a:t>d</a:t>
            </a:r>
            <a:endParaRPr lang="en-GB" sz="2000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									20	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read(X)				</a:t>
            </a:r>
            <a:r>
              <a:rPr lang="en-GB" sz="2000" b="1" dirty="0" smtClean="0"/>
              <a:t>20</a:t>
            </a:r>
            <a:r>
              <a:rPr lang="en-GB" sz="2000" dirty="0" smtClean="0"/>
              <a:t>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X := X – 10				</a:t>
            </a:r>
            <a:r>
              <a:rPr lang="en-GB" sz="2000" b="1" dirty="0" smtClean="0"/>
              <a:t>10</a:t>
            </a:r>
            <a:r>
              <a:rPr lang="en-GB" sz="2000" dirty="0"/>
              <a:t>	</a:t>
            </a:r>
            <a:r>
              <a:rPr lang="en-GB" sz="2000" dirty="0" smtClean="0"/>
              <a:t>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write(X)				10					</a:t>
            </a:r>
            <a:r>
              <a:rPr lang="en-GB" sz="2000" b="1" dirty="0" smtClean="0"/>
              <a:t>10</a:t>
            </a:r>
            <a:r>
              <a:rPr lang="en-GB" sz="2000" dirty="0" smtClean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read(X)		10		</a:t>
            </a:r>
            <a:r>
              <a:rPr lang="en-GB" sz="2000" b="1" dirty="0"/>
              <a:t>10</a:t>
            </a:r>
            <a:r>
              <a:rPr lang="en-GB" sz="2000" dirty="0"/>
              <a:t>			10	</a:t>
            </a:r>
            <a:r>
              <a:rPr lang="en-GB" sz="2000" dirty="0" smtClean="0"/>
              <a:t>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X := X + 5		10		</a:t>
            </a:r>
            <a:r>
              <a:rPr lang="en-GB" sz="2000" b="1" dirty="0"/>
              <a:t>15</a:t>
            </a:r>
            <a:r>
              <a:rPr lang="en-GB" sz="2000" dirty="0"/>
              <a:t>			10	</a:t>
            </a:r>
            <a:r>
              <a:rPr lang="en-GB" sz="2000" dirty="0" smtClean="0"/>
              <a:t>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/>
              <a:t>	write(X)		10		15			</a:t>
            </a:r>
            <a:r>
              <a:rPr lang="en-GB" sz="2000" b="1" dirty="0"/>
              <a:t>15</a:t>
            </a:r>
            <a:r>
              <a:rPr lang="en-GB" sz="2000" dirty="0"/>
              <a:t>	</a:t>
            </a:r>
            <a:r>
              <a:rPr lang="en-GB" sz="2000" dirty="0" smtClean="0"/>
              <a:t>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read(Y)				10	</a:t>
            </a:r>
            <a:r>
              <a:rPr lang="en-GB" sz="2000" b="1" dirty="0" smtClean="0"/>
              <a:t>50</a:t>
            </a:r>
            <a:r>
              <a:rPr lang="en-GB" sz="2000" dirty="0" smtClean="0"/>
              <a:t>	15			15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Y := Y + 10				10	</a:t>
            </a:r>
            <a:r>
              <a:rPr lang="en-GB" sz="2000" b="1" dirty="0" smtClean="0"/>
              <a:t>60</a:t>
            </a:r>
            <a:r>
              <a:rPr lang="en-GB" sz="2000" dirty="0" smtClean="0"/>
              <a:t>	15			15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</a:tabLst>
            </a:pPr>
            <a:r>
              <a:rPr lang="en-GB" sz="2000" dirty="0" smtClean="0"/>
              <a:t>write(Y)				10	60	15			15	</a:t>
            </a:r>
            <a:r>
              <a:rPr lang="en-GB" sz="2000" b="1" dirty="0" smtClean="0"/>
              <a:t>60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6685280" y="5019040"/>
            <a:ext cx="1107440" cy="34544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9771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984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Locks are used to synchronise access by concurrent transactions to a database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Typically, two lock modes: </a:t>
            </a:r>
            <a:r>
              <a:rPr lang="en-US" b="1" dirty="0" smtClean="0"/>
              <a:t>shared</a:t>
            </a:r>
            <a:r>
              <a:rPr lang="en-US" dirty="0" smtClean="0"/>
              <a:t> and </a:t>
            </a:r>
            <a:r>
              <a:rPr lang="en-US" b="1" dirty="0" smtClean="0"/>
              <a:t>exclusive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Shared: for </a:t>
            </a:r>
            <a:r>
              <a:rPr lang="en-GB" dirty="0" smtClean="0"/>
              <a:t>reading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GB" dirty="0"/>
              <a:t>Exclusive: for </a:t>
            </a:r>
            <a:r>
              <a:rPr lang="en-GB" dirty="0" smtClean="0"/>
              <a:t>writing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en-GB" dirty="0" smtClean="0"/>
              <a:t>Binary </a:t>
            </a:r>
            <a:r>
              <a:rPr lang="en-GB" dirty="0"/>
              <a:t>locks </a:t>
            </a:r>
            <a:r>
              <a:rPr lang="en-GB" dirty="0" smtClean="0"/>
              <a:t>(equivalent to exclusive mode only) are </a:t>
            </a:r>
            <a:r>
              <a:rPr lang="en-GB" dirty="0"/>
              <a:t>also possible, but generally too restrictive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011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Operations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b="1" dirty="0" smtClean="0"/>
              <a:t>lock</a:t>
            </a:r>
            <a:r>
              <a:rPr lang="en-GB" b="1" dirty="0"/>
              <a:t>-shared(X</a:t>
            </a:r>
            <a:r>
              <a:rPr lang="en-GB" b="1" dirty="0" smtClean="0"/>
              <a:t>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dirty="0" smtClean="0"/>
              <a:t>Attempt to acquire a shared lock on X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pPr marL="0" indent="0">
              <a:lnSpc>
                <a:spcPct val="90000"/>
              </a:lnSpc>
              <a:buNone/>
            </a:pPr>
            <a:r>
              <a:rPr lang="en-GB" b="1" dirty="0"/>
              <a:t>lock-exclusive(X</a:t>
            </a:r>
            <a:r>
              <a:rPr lang="en-GB" b="1" dirty="0" smtClean="0"/>
              <a:t>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dirty="0" smtClean="0"/>
              <a:t>Attempt to acquire an exclusive lock on X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pPr marL="0" indent="0">
              <a:lnSpc>
                <a:spcPct val="90000"/>
              </a:lnSpc>
              <a:buNone/>
            </a:pPr>
            <a:r>
              <a:rPr lang="en-GB" b="1" dirty="0"/>
              <a:t>unlock(X</a:t>
            </a:r>
            <a:r>
              <a:rPr lang="en-GB" b="1" dirty="0" smtClean="0"/>
              <a:t>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dirty="0" smtClean="0"/>
              <a:t>Relinquish all locks on X</a:t>
            </a:r>
          </a:p>
        </p:txBody>
      </p:sp>
    </p:spTree>
    <p:extLst>
      <p:ext uri="{BB962C8B-B14F-4D97-AF65-F5344CB8AC3E}">
        <p14:creationId xmlns:p14="http://schemas.microsoft.com/office/powerpoint/2010/main" val="3795800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Outcome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result of an attempt to obtain a lock is either:</a:t>
            </a:r>
          </a:p>
          <a:p>
            <a:pPr lvl="1"/>
            <a:r>
              <a:rPr lang="en-GB" dirty="0" smtClean="0"/>
              <a:t>Grant lock (able to access the item)</a:t>
            </a:r>
            <a:endParaRPr lang="en-GB" dirty="0"/>
          </a:p>
          <a:p>
            <a:pPr lvl="1"/>
            <a:r>
              <a:rPr lang="en-GB" dirty="0"/>
              <a:t>Wait for </a:t>
            </a:r>
            <a:r>
              <a:rPr lang="en-GB" dirty="0" smtClean="0"/>
              <a:t>lock to be granted (not yet able to access the item)</a:t>
            </a:r>
            <a:endParaRPr lang="en-GB" dirty="0"/>
          </a:p>
          <a:p>
            <a:pPr lvl="1"/>
            <a:r>
              <a:rPr lang="en-GB" dirty="0" smtClean="0"/>
              <a:t>(Abort)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9" name="Content Placeholder 5"/>
          <p:cNvGraphicFramePr>
            <a:graphicFrameLocks noGrp="1"/>
          </p:cNvGraphicFramePr>
          <p:nvPr>
            <p:ph type="pic" sz="quarter" idx="14"/>
            <p:extLst>
              <p:ext uri="{D42A27DB-BD31-4B8C-83A1-F6EECF244321}">
                <p14:modId xmlns:p14="http://schemas.microsoft.com/office/powerpoint/2010/main" val="2232741939"/>
              </p:ext>
            </p:extLst>
          </p:nvPr>
        </p:nvGraphicFramePr>
        <p:xfrm>
          <a:off x="1308099" y="4254500"/>
          <a:ext cx="6692900" cy="1625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73225"/>
                <a:gridCol w="1673225"/>
                <a:gridCol w="1673225"/>
                <a:gridCol w="1673225"/>
              </a:tblGrid>
              <a:tr h="40640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Lock Requested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Shared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Exclusive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400">
                <a:tc rowSpan="2"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Lock held in mode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Shared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Grant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Wait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064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Exclusive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Wait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Wait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707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Locking Rules</a:t>
            </a:r>
            <a:endParaRPr lang="en-US"/>
          </a:p>
        </p:txBody>
      </p:sp>
      <p:sp>
        <p:nvSpPr>
          <p:cNvPr id="192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Must issue lock-shared(X) or lock-exclusive(X) before a read(X) operation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Must issue lock-exclusive(X) before a write(X) operation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Must issue unlock(X) after all read(X) and write(X) operations are completed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Cannot issue lock-shared(X) if already holding a lock on X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Cannot issue lock-exclusive(X) if already holding a lock on X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Cannot issue unlock(X) unless holding a lock on X</a:t>
            </a:r>
          </a:p>
        </p:txBody>
      </p:sp>
    </p:spTree>
    <p:extLst>
      <p:ext uri="{BB962C8B-B14F-4D97-AF65-F5344CB8AC3E}">
        <p14:creationId xmlns:p14="http://schemas.microsoft.com/office/powerpoint/2010/main" val="924069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Lock Conversion</a:t>
            </a:r>
            <a:endParaRPr lang="en-US"/>
          </a:p>
        </p:txBody>
      </p:sp>
      <p:sp>
        <p:nvSpPr>
          <p:cNvPr id="193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Rules 4 and 5 may be relaxed in order to allow lock conversion</a:t>
            </a:r>
          </a:p>
          <a:p>
            <a:r>
              <a:rPr lang="en-GB" dirty="0"/>
              <a:t>A </a:t>
            </a:r>
            <a:r>
              <a:rPr lang="en-GB" dirty="0" smtClean="0"/>
              <a:t>lock-shared(</a:t>
            </a:r>
            <a:r>
              <a:rPr lang="en-GB" dirty="0"/>
              <a:t>X) may be </a:t>
            </a:r>
            <a:r>
              <a:rPr lang="en-GB" i="1" dirty="0"/>
              <a:t>upgraded</a:t>
            </a:r>
            <a:r>
              <a:rPr lang="en-GB" dirty="0"/>
              <a:t> to a </a:t>
            </a:r>
            <a:r>
              <a:rPr lang="en-GB" dirty="0" smtClean="0"/>
              <a:t>lock-exclusive(</a:t>
            </a:r>
            <a:r>
              <a:rPr lang="en-GB" dirty="0"/>
              <a:t>X)</a:t>
            </a:r>
          </a:p>
          <a:p>
            <a:r>
              <a:rPr lang="en-GB" dirty="0"/>
              <a:t>A </a:t>
            </a:r>
            <a:r>
              <a:rPr lang="en-GB" dirty="0" smtClean="0"/>
              <a:t>lock-exclusive(</a:t>
            </a:r>
            <a:r>
              <a:rPr lang="en-GB" dirty="0"/>
              <a:t>X) may be </a:t>
            </a:r>
            <a:r>
              <a:rPr lang="en-GB" i="1" dirty="0"/>
              <a:t>downgraded</a:t>
            </a:r>
            <a:r>
              <a:rPr lang="en-GB" dirty="0"/>
              <a:t> to a </a:t>
            </a:r>
            <a:r>
              <a:rPr lang="en-GB" dirty="0" smtClean="0"/>
              <a:t>lock-shared(</a:t>
            </a:r>
            <a:r>
              <a:rPr lang="en-GB" dirty="0"/>
              <a:t>X)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970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Locking Example</a:t>
            </a:r>
            <a:endParaRPr lang="en-US"/>
          </a:p>
        </p:txBody>
      </p:sp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b="1" dirty="0"/>
              <a:t>T1:				T2</a:t>
            </a:r>
            <a:r>
              <a:rPr lang="en-GB" b="1" dirty="0" smtClean="0"/>
              <a:t>: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endParaRPr lang="en-GB" dirty="0" smtClean="0"/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lock-shared(</a:t>
            </a:r>
            <a:r>
              <a:rPr lang="en-GB" dirty="0"/>
              <a:t>Y</a:t>
            </a:r>
            <a:r>
              <a:rPr lang="en-GB" dirty="0" smtClean="0"/>
              <a:t>)		lock-shared(</a:t>
            </a:r>
            <a:r>
              <a:rPr lang="en-GB" dirty="0"/>
              <a:t>X</a:t>
            </a:r>
            <a:r>
              <a:rPr lang="en-GB" dirty="0" smtClean="0"/>
              <a:t>)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read(</a:t>
            </a:r>
            <a:r>
              <a:rPr lang="en-GB" dirty="0"/>
              <a:t>Y</a:t>
            </a:r>
            <a:r>
              <a:rPr lang="en-GB" dirty="0" smtClean="0"/>
              <a:t>)</a:t>
            </a:r>
            <a:r>
              <a:rPr lang="en-GB" dirty="0"/>
              <a:t>		</a:t>
            </a:r>
            <a:r>
              <a:rPr lang="en-GB" dirty="0" smtClean="0"/>
              <a:t>	read(</a:t>
            </a:r>
            <a:r>
              <a:rPr lang="en-GB" dirty="0"/>
              <a:t>X</a:t>
            </a:r>
            <a:r>
              <a:rPr lang="en-GB" dirty="0" smtClean="0"/>
              <a:t>)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unlock</a:t>
            </a:r>
            <a:r>
              <a:rPr lang="en-GB" dirty="0"/>
              <a:t>(Y</a:t>
            </a:r>
            <a:r>
              <a:rPr lang="en-GB" dirty="0" smtClean="0"/>
              <a:t>)</a:t>
            </a:r>
            <a:r>
              <a:rPr lang="en-GB" dirty="0"/>
              <a:t>			unlock(X</a:t>
            </a:r>
            <a:r>
              <a:rPr lang="en-GB" dirty="0" smtClean="0"/>
              <a:t>)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lock-exclusive(</a:t>
            </a:r>
            <a:r>
              <a:rPr lang="en-GB" dirty="0"/>
              <a:t>X</a:t>
            </a:r>
            <a:r>
              <a:rPr lang="en-GB" dirty="0" smtClean="0"/>
              <a:t>)</a:t>
            </a:r>
            <a:r>
              <a:rPr lang="en-GB" dirty="0"/>
              <a:t>		</a:t>
            </a:r>
            <a:r>
              <a:rPr lang="en-GB" dirty="0" smtClean="0"/>
              <a:t>lock-exclusive(</a:t>
            </a:r>
            <a:r>
              <a:rPr lang="en-GB" dirty="0"/>
              <a:t>Y</a:t>
            </a:r>
            <a:r>
              <a:rPr lang="en-GB" dirty="0" smtClean="0"/>
              <a:t>)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read(</a:t>
            </a:r>
            <a:r>
              <a:rPr lang="en-GB" dirty="0"/>
              <a:t>X</a:t>
            </a:r>
            <a:r>
              <a:rPr lang="en-GB" dirty="0" smtClean="0"/>
              <a:t>)</a:t>
            </a:r>
            <a:r>
              <a:rPr lang="en-GB" dirty="0"/>
              <a:t>		</a:t>
            </a:r>
            <a:r>
              <a:rPr lang="en-GB" dirty="0" smtClean="0"/>
              <a:t>	read(</a:t>
            </a:r>
            <a:r>
              <a:rPr lang="en-GB" dirty="0"/>
              <a:t>Y</a:t>
            </a:r>
            <a:r>
              <a:rPr lang="en-GB" dirty="0" smtClean="0"/>
              <a:t>)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X </a:t>
            </a:r>
            <a:r>
              <a:rPr lang="en-GB" dirty="0"/>
              <a:t>:= X + </a:t>
            </a:r>
            <a:r>
              <a:rPr lang="en-GB" dirty="0" smtClean="0"/>
              <a:t>Y</a:t>
            </a:r>
            <a:r>
              <a:rPr lang="en-GB" dirty="0"/>
              <a:t>	</a:t>
            </a:r>
            <a:r>
              <a:rPr lang="en-GB" dirty="0" smtClean="0"/>
              <a:t>		Y </a:t>
            </a:r>
            <a:r>
              <a:rPr lang="en-GB" dirty="0"/>
              <a:t>:= </a:t>
            </a:r>
            <a:r>
              <a:rPr lang="en-GB" dirty="0" smtClean="0"/>
              <a:t>Y + X</a:t>
            </a:r>
            <a:endParaRPr lang="en-GB" dirty="0" smtClean="0"/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write(</a:t>
            </a:r>
            <a:r>
              <a:rPr lang="en-GB" dirty="0"/>
              <a:t>X</a:t>
            </a:r>
            <a:r>
              <a:rPr lang="en-GB" dirty="0" smtClean="0"/>
              <a:t>)</a:t>
            </a:r>
            <a:r>
              <a:rPr lang="en-GB" dirty="0"/>
              <a:t>		</a:t>
            </a:r>
            <a:r>
              <a:rPr lang="en-GB" dirty="0" smtClean="0"/>
              <a:t>	write(</a:t>
            </a:r>
            <a:r>
              <a:rPr lang="en-GB" dirty="0"/>
              <a:t>Y</a:t>
            </a:r>
            <a:r>
              <a:rPr lang="en-GB" dirty="0" smtClean="0"/>
              <a:t>)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unlock</a:t>
            </a:r>
            <a:r>
              <a:rPr lang="en-GB" dirty="0"/>
              <a:t>(X</a:t>
            </a:r>
            <a:r>
              <a:rPr lang="en-GB" dirty="0" smtClean="0"/>
              <a:t>)</a:t>
            </a:r>
            <a:r>
              <a:rPr lang="en-GB" dirty="0"/>
              <a:t>			unlock(Y</a:t>
            </a:r>
            <a:r>
              <a:rPr lang="en-GB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581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Locking Example</a:t>
            </a:r>
            <a:endParaRPr lang="en-US"/>
          </a:p>
        </p:txBody>
      </p:sp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Two possible serial schedules:</a:t>
            </a:r>
          </a:p>
          <a:p>
            <a:pPr lvl="1"/>
            <a:r>
              <a:rPr lang="en-GB" dirty="0" smtClean="0"/>
              <a:t>T1;T2</a:t>
            </a:r>
          </a:p>
          <a:p>
            <a:pPr lvl="1"/>
            <a:r>
              <a:rPr lang="en-GB" dirty="0" smtClean="0"/>
              <a:t>T2;T1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Take </a:t>
            </a:r>
            <a:r>
              <a:rPr lang="en-GB" dirty="0" smtClean="0"/>
              <a:t>X=20 and Y=</a:t>
            </a:r>
            <a:r>
              <a:rPr lang="en-GB" dirty="0" smtClean="0"/>
              <a:t>50 as initial values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449315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11150" y="706438"/>
            <a:ext cx="8496300" cy="5446712"/>
          </a:xfrm>
        </p:spPr>
        <p:txBody>
          <a:bodyPr/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b="1" dirty="0" smtClean="0"/>
              <a:t>T1	</a:t>
            </a:r>
            <a:r>
              <a:rPr lang="en-GB" sz="2000" b="1" dirty="0" smtClean="0"/>
              <a:t>	T2</a:t>
            </a:r>
            <a:r>
              <a:rPr lang="en-GB" sz="2000" b="1" dirty="0" smtClean="0"/>
              <a:t>			</a:t>
            </a:r>
            <a:r>
              <a:rPr lang="en-GB" sz="2000" b="1" dirty="0" smtClean="0"/>
              <a:t>	X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X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d</a:t>
            </a:r>
            <a:r>
              <a:rPr lang="en-GB" sz="2000" b="1" baseline="-25000" dirty="0" smtClean="0"/>
              <a:t>	</a:t>
            </a:r>
            <a:r>
              <a:rPr lang="en-GB" sz="2000" b="1" dirty="0" err="1" smtClean="0"/>
              <a:t>Y</a:t>
            </a:r>
            <a:r>
              <a:rPr lang="en-GB" sz="2000" b="1" baseline="-25000" dirty="0" err="1" smtClean="0"/>
              <a:t>d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lock-shared(Y)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read(Y)							</a:t>
            </a:r>
            <a:r>
              <a:rPr lang="en-GB" sz="2000" b="1" dirty="0" smtClean="0"/>
              <a:t>50</a:t>
            </a:r>
            <a:r>
              <a:rPr lang="en-GB" sz="2000" dirty="0" smtClean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unlock(Y)							50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lock-exclusive(X)						50			20	</a:t>
            </a:r>
            <a:r>
              <a:rPr lang="en-GB" sz="2000" dirty="0" smtClean="0"/>
              <a:t>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read(X)						</a:t>
            </a:r>
            <a:r>
              <a:rPr lang="en-GB" sz="2000" b="1" dirty="0"/>
              <a:t>20</a:t>
            </a:r>
            <a:r>
              <a:rPr lang="en-GB" sz="2000" dirty="0"/>
              <a:t>	50			20	</a:t>
            </a:r>
            <a:r>
              <a:rPr lang="en-GB" sz="2000" dirty="0" smtClean="0"/>
              <a:t>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X := X + Y						</a:t>
            </a:r>
            <a:r>
              <a:rPr lang="en-GB" sz="2000" b="1" dirty="0"/>
              <a:t>70</a:t>
            </a:r>
            <a:r>
              <a:rPr lang="en-GB" sz="2000" dirty="0"/>
              <a:t>	50			20	</a:t>
            </a:r>
            <a:r>
              <a:rPr lang="en-GB" sz="2000" dirty="0" smtClean="0"/>
              <a:t>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write(X)						70	50			</a:t>
            </a:r>
            <a:r>
              <a:rPr lang="en-GB" sz="2000" b="1" dirty="0"/>
              <a:t>70</a:t>
            </a:r>
            <a:r>
              <a:rPr lang="en-GB" sz="2000" dirty="0"/>
              <a:t>	</a:t>
            </a:r>
            <a:r>
              <a:rPr lang="en-GB" sz="2000" dirty="0" smtClean="0"/>
              <a:t>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unlock(X)						70	50			70	</a:t>
            </a:r>
            <a:r>
              <a:rPr lang="en-GB" sz="2000" dirty="0" smtClean="0"/>
              <a:t>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lock-shared(X)			70	50				70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read(X)			70	50	</a:t>
            </a:r>
            <a:r>
              <a:rPr lang="en-GB" sz="2000" b="1" dirty="0" smtClean="0"/>
              <a:t>70</a:t>
            </a:r>
            <a:r>
              <a:rPr lang="en-GB" sz="2000" dirty="0" smtClean="0"/>
              <a:t>		70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unlock(X)			70	50	70		70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lock-exclusive(Y)		70	50	70			70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read(Y)			70	50	70	</a:t>
            </a:r>
            <a:r>
              <a:rPr lang="en-GB" sz="2000" b="1" dirty="0" smtClean="0"/>
              <a:t>50</a:t>
            </a:r>
            <a:r>
              <a:rPr lang="en-GB" sz="2000" dirty="0" smtClean="0"/>
              <a:t>	70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Y := Y + X			70	50	70	</a:t>
            </a:r>
            <a:r>
              <a:rPr lang="en-GB" sz="2000" b="1" dirty="0" smtClean="0"/>
              <a:t>120</a:t>
            </a:r>
            <a:r>
              <a:rPr lang="en-GB" sz="2000" dirty="0" smtClean="0"/>
              <a:t>	70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write(Y)			70	50	70	120	70	</a:t>
            </a:r>
            <a:r>
              <a:rPr lang="en-GB" sz="2000" b="1" dirty="0" smtClean="0"/>
              <a:t>120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unlock(Y)			70	50	20	120	70	120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7369109" y="6163563"/>
            <a:ext cx="1107440" cy="34544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1332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auto">
          <a:xfrm>
            <a:off x="5675760" y="1833165"/>
            <a:ext cx="1941557" cy="358776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767589" y="1833165"/>
            <a:ext cx="1941557" cy="358776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updates go wrong, part one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471357" y="1833165"/>
            <a:ext cx="0" cy="429484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47910" y="6260068"/>
            <a:ext cx="646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767589" y="2291456"/>
            <a:ext cx="1941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User 1 finds</a:t>
            </a:r>
          </a:p>
          <a:p>
            <a:pPr algn="ctr"/>
            <a:r>
              <a:rPr lang="en-US" dirty="0" smtClean="0"/>
              <a:t>seat 22a is empty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675760" y="3105834"/>
            <a:ext cx="1941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User 2 finds</a:t>
            </a:r>
          </a:p>
          <a:p>
            <a:pPr algn="ctr"/>
            <a:r>
              <a:rPr lang="en-US" dirty="0" smtClean="0"/>
              <a:t>seat 22a is empty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03268" y="3805630"/>
            <a:ext cx="14772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User 1 books</a:t>
            </a:r>
          </a:p>
          <a:p>
            <a:pPr algn="ctr"/>
            <a:r>
              <a:rPr lang="en-US" dirty="0" smtClean="0"/>
              <a:t>seat 22a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885252" y="4668730"/>
            <a:ext cx="15069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User 2 books</a:t>
            </a:r>
          </a:p>
          <a:p>
            <a:pPr algn="ctr"/>
            <a:r>
              <a:rPr lang="en-US" dirty="0" smtClean="0"/>
              <a:t>seat 22a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985008" y="5429285"/>
            <a:ext cx="1495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transaction 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81871" y="5429285"/>
            <a:ext cx="1525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transaction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167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8" grpId="0"/>
      <p:bldP spid="9" grpId="0"/>
      <p:bldP spid="10" grpId="0"/>
      <p:bldP spid="12" grpId="0"/>
      <p:bldP spid="15" grpId="0"/>
      <p:bldP spid="1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11150" y="706438"/>
            <a:ext cx="8496300" cy="5446712"/>
          </a:xfrm>
        </p:spPr>
        <p:txBody>
          <a:bodyPr/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b="1" dirty="0" smtClean="0"/>
              <a:t>T1	</a:t>
            </a:r>
            <a:r>
              <a:rPr lang="en-GB" sz="2000" b="1" dirty="0" smtClean="0"/>
              <a:t>	T2</a:t>
            </a:r>
            <a:r>
              <a:rPr lang="en-GB" sz="2000" b="1" dirty="0" smtClean="0"/>
              <a:t>			</a:t>
            </a:r>
            <a:r>
              <a:rPr lang="en-GB" sz="2000" b="1" dirty="0" smtClean="0"/>
              <a:t>	X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X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d</a:t>
            </a:r>
            <a:r>
              <a:rPr lang="en-GB" sz="2000" b="1" baseline="-25000" dirty="0" smtClean="0"/>
              <a:t>	</a:t>
            </a:r>
            <a:r>
              <a:rPr lang="en-GB" sz="2000" b="1" dirty="0" err="1" smtClean="0"/>
              <a:t>Y</a:t>
            </a:r>
            <a:r>
              <a:rPr lang="en-GB" sz="2000" b="1" baseline="-25000" dirty="0" err="1" smtClean="0"/>
              <a:t>d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	lock-shared(X)									</a:t>
            </a:r>
            <a:r>
              <a:rPr lang="en-GB" sz="2000" dirty="0" smtClean="0"/>
              <a:t>	20	50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	read(X)					</a:t>
            </a:r>
            <a:r>
              <a:rPr lang="en-GB" sz="2000" b="1" dirty="0" smtClean="0"/>
              <a:t>20</a:t>
            </a:r>
            <a:r>
              <a:rPr lang="en-GB" sz="2000" dirty="0"/>
              <a:t>		</a:t>
            </a:r>
            <a:r>
              <a:rPr lang="en-GB" sz="2000" dirty="0" smtClean="0"/>
              <a:t>20</a:t>
            </a:r>
            <a:r>
              <a:rPr lang="en-GB" sz="2000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	unlock(X)					</a:t>
            </a:r>
            <a:r>
              <a:rPr lang="en-GB" sz="2000" dirty="0" smtClean="0"/>
              <a:t>20</a:t>
            </a:r>
            <a:r>
              <a:rPr lang="en-GB" sz="2000" dirty="0"/>
              <a:t>		</a:t>
            </a:r>
            <a:r>
              <a:rPr lang="en-GB" sz="2000" dirty="0" smtClean="0"/>
              <a:t>20</a:t>
            </a:r>
            <a:r>
              <a:rPr lang="en-GB" sz="2000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	lock-exclusive(Y)						</a:t>
            </a:r>
            <a:r>
              <a:rPr lang="en-GB" sz="2000" dirty="0" smtClean="0"/>
              <a:t>20</a:t>
            </a:r>
            <a:r>
              <a:rPr lang="en-GB" sz="2000" dirty="0"/>
              <a:t>	</a:t>
            </a:r>
            <a:r>
              <a:rPr lang="en-GB" sz="2000" dirty="0" smtClean="0"/>
              <a:t>		20</a:t>
            </a:r>
            <a:r>
              <a:rPr lang="en-GB" sz="2000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	read(Y)					</a:t>
            </a:r>
            <a:r>
              <a:rPr lang="en-GB" sz="2000" dirty="0" smtClean="0"/>
              <a:t>20</a:t>
            </a:r>
            <a:r>
              <a:rPr lang="en-GB" sz="2000" dirty="0"/>
              <a:t>	</a:t>
            </a:r>
            <a:r>
              <a:rPr lang="en-GB" sz="2000" b="1" dirty="0"/>
              <a:t>50</a:t>
            </a:r>
            <a:r>
              <a:rPr lang="en-GB" sz="2000" dirty="0"/>
              <a:t>	</a:t>
            </a:r>
            <a:r>
              <a:rPr lang="en-GB" sz="2000" dirty="0" smtClean="0"/>
              <a:t>20</a:t>
            </a:r>
            <a:r>
              <a:rPr lang="en-GB" sz="2000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	Y := Y + X					</a:t>
            </a:r>
            <a:r>
              <a:rPr lang="en-GB" sz="2000" dirty="0" smtClean="0"/>
              <a:t>20</a:t>
            </a:r>
            <a:r>
              <a:rPr lang="en-GB" sz="2000" dirty="0"/>
              <a:t>	</a:t>
            </a:r>
            <a:r>
              <a:rPr lang="en-GB" sz="2000" b="1" dirty="0" smtClean="0"/>
              <a:t>70</a:t>
            </a:r>
            <a:r>
              <a:rPr lang="en-GB" sz="2000" dirty="0"/>
              <a:t>	</a:t>
            </a:r>
            <a:r>
              <a:rPr lang="en-GB" sz="2000" dirty="0" smtClean="0"/>
              <a:t>20</a:t>
            </a:r>
            <a:r>
              <a:rPr lang="en-GB" sz="2000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	write(Y)					</a:t>
            </a:r>
            <a:r>
              <a:rPr lang="en-GB" sz="2000" dirty="0" smtClean="0"/>
              <a:t>20</a:t>
            </a:r>
            <a:r>
              <a:rPr lang="en-GB" sz="2000" dirty="0"/>
              <a:t>	</a:t>
            </a:r>
            <a:r>
              <a:rPr lang="en-GB" sz="2000" dirty="0" smtClean="0"/>
              <a:t>70</a:t>
            </a:r>
            <a:r>
              <a:rPr lang="en-GB" sz="2000" dirty="0"/>
              <a:t>	</a:t>
            </a:r>
            <a:r>
              <a:rPr lang="en-GB" sz="2000" dirty="0" smtClean="0"/>
              <a:t>20</a:t>
            </a:r>
            <a:r>
              <a:rPr lang="en-GB" sz="2000" dirty="0"/>
              <a:t>	</a:t>
            </a:r>
            <a:r>
              <a:rPr lang="en-GB" sz="2000" b="1" dirty="0" smtClean="0"/>
              <a:t>70</a:t>
            </a:r>
            <a:endParaRPr lang="en-GB" sz="2000" b="1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	unlock(Y)					20	</a:t>
            </a:r>
            <a:r>
              <a:rPr lang="en-GB" sz="2000" dirty="0" smtClean="0"/>
              <a:t>70</a:t>
            </a:r>
            <a:r>
              <a:rPr lang="en-GB" sz="2000" dirty="0"/>
              <a:t>	</a:t>
            </a:r>
            <a:r>
              <a:rPr lang="en-GB" sz="2000" dirty="0" smtClean="0"/>
              <a:t>20</a:t>
            </a:r>
            <a:r>
              <a:rPr lang="en-GB" sz="2000" dirty="0"/>
              <a:t>	</a:t>
            </a:r>
            <a:r>
              <a:rPr lang="en-GB" sz="2000" dirty="0" smtClean="0"/>
              <a:t>70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lock-shared(Y)							20	70	20	70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read(Y)							</a:t>
            </a:r>
            <a:r>
              <a:rPr lang="en-GB" sz="2000" b="1" dirty="0" smtClean="0"/>
              <a:t>70</a:t>
            </a:r>
            <a:r>
              <a:rPr lang="en-GB" sz="2000" dirty="0" smtClean="0"/>
              <a:t>	20	70	20	70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unlock(Y)							70	20	70	20	70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lock-exclusive(X)						</a:t>
            </a:r>
            <a:r>
              <a:rPr lang="en-GB" sz="2000" dirty="0" smtClean="0"/>
              <a:t>70</a:t>
            </a:r>
            <a:r>
              <a:rPr lang="en-GB" sz="2000" dirty="0"/>
              <a:t>	</a:t>
            </a:r>
            <a:r>
              <a:rPr lang="en-GB" sz="2000" dirty="0" smtClean="0"/>
              <a:t>20</a:t>
            </a:r>
            <a:r>
              <a:rPr lang="en-GB" sz="2000" dirty="0"/>
              <a:t>	</a:t>
            </a:r>
            <a:r>
              <a:rPr lang="en-GB" sz="2000" dirty="0" smtClean="0"/>
              <a:t>70</a:t>
            </a:r>
            <a:r>
              <a:rPr lang="en-GB" sz="2000" dirty="0"/>
              <a:t>	20	</a:t>
            </a:r>
            <a:r>
              <a:rPr lang="en-GB" sz="2000" dirty="0" smtClean="0"/>
              <a:t>70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read(X)						</a:t>
            </a:r>
            <a:r>
              <a:rPr lang="en-GB" sz="2000" b="1" dirty="0"/>
              <a:t>20</a:t>
            </a:r>
            <a:r>
              <a:rPr lang="en-GB" sz="2000" dirty="0"/>
              <a:t>	</a:t>
            </a:r>
            <a:r>
              <a:rPr lang="en-GB" sz="2000" dirty="0" smtClean="0"/>
              <a:t>70</a:t>
            </a:r>
            <a:r>
              <a:rPr lang="en-GB" sz="2000" dirty="0"/>
              <a:t>	</a:t>
            </a:r>
            <a:r>
              <a:rPr lang="en-GB" sz="2000" dirty="0" smtClean="0"/>
              <a:t>20</a:t>
            </a:r>
            <a:r>
              <a:rPr lang="en-GB" sz="2000" dirty="0"/>
              <a:t>	</a:t>
            </a:r>
            <a:r>
              <a:rPr lang="en-GB" sz="2000" dirty="0" smtClean="0"/>
              <a:t>70</a:t>
            </a:r>
            <a:r>
              <a:rPr lang="en-GB" sz="2000" dirty="0"/>
              <a:t>	20	</a:t>
            </a:r>
            <a:r>
              <a:rPr lang="en-GB" sz="2000" dirty="0" smtClean="0"/>
              <a:t>70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X := X + Y						</a:t>
            </a:r>
            <a:r>
              <a:rPr lang="en-GB" sz="2000" b="1" dirty="0" smtClean="0"/>
              <a:t>90</a:t>
            </a:r>
            <a:r>
              <a:rPr lang="en-GB" sz="2000" dirty="0"/>
              <a:t>	</a:t>
            </a:r>
            <a:r>
              <a:rPr lang="en-GB" sz="2000" dirty="0" smtClean="0"/>
              <a:t>70</a:t>
            </a:r>
            <a:r>
              <a:rPr lang="en-GB" sz="2000" dirty="0"/>
              <a:t>	</a:t>
            </a:r>
            <a:r>
              <a:rPr lang="en-GB" sz="2000" dirty="0" smtClean="0"/>
              <a:t>20</a:t>
            </a:r>
            <a:r>
              <a:rPr lang="en-GB" sz="2000" dirty="0"/>
              <a:t>	</a:t>
            </a:r>
            <a:r>
              <a:rPr lang="en-GB" sz="2000" dirty="0" smtClean="0"/>
              <a:t>70</a:t>
            </a:r>
            <a:r>
              <a:rPr lang="en-GB" sz="2000" dirty="0"/>
              <a:t>	20	</a:t>
            </a:r>
            <a:r>
              <a:rPr lang="en-GB" sz="2000" dirty="0" smtClean="0"/>
              <a:t>70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write(X)						</a:t>
            </a:r>
            <a:r>
              <a:rPr lang="en-GB" sz="2000" dirty="0" smtClean="0"/>
              <a:t>90</a:t>
            </a:r>
            <a:r>
              <a:rPr lang="en-GB" sz="2000" dirty="0"/>
              <a:t>	</a:t>
            </a:r>
            <a:r>
              <a:rPr lang="en-GB" sz="2000" dirty="0" smtClean="0"/>
              <a:t>70</a:t>
            </a:r>
            <a:r>
              <a:rPr lang="en-GB" sz="2000" dirty="0"/>
              <a:t>	</a:t>
            </a:r>
            <a:r>
              <a:rPr lang="en-GB" sz="2000" dirty="0" smtClean="0"/>
              <a:t>20</a:t>
            </a:r>
            <a:r>
              <a:rPr lang="en-GB" sz="2000" dirty="0"/>
              <a:t>	</a:t>
            </a:r>
            <a:r>
              <a:rPr lang="en-GB" sz="2000" dirty="0" smtClean="0"/>
              <a:t>70</a:t>
            </a:r>
            <a:r>
              <a:rPr lang="en-GB" sz="2000" dirty="0"/>
              <a:t>	</a:t>
            </a:r>
            <a:r>
              <a:rPr lang="en-GB" sz="2000" b="1" dirty="0" smtClean="0"/>
              <a:t>90</a:t>
            </a:r>
            <a:r>
              <a:rPr lang="en-GB" sz="2000" dirty="0"/>
              <a:t>	</a:t>
            </a:r>
            <a:r>
              <a:rPr lang="en-GB" sz="2000" dirty="0" smtClean="0"/>
              <a:t>70</a:t>
            </a:r>
            <a:endParaRPr lang="en-GB" sz="2000" dirty="0"/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unlock(X)						</a:t>
            </a:r>
            <a:r>
              <a:rPr lang="en-GB" sz="2000" dirty="0" smtClean="0"/>
              <a:t>90</a:t>
            </a:r>
            <a:r>
              <a:rPr lang="en-GB" sz="2000" dirty="0"/>
              <a:t>	</a:t>
            </a:r>
            <a:r>
              <a:rPr lang="en-GB" sz="2000" dirty="0" smtClean="0"/>
              <a:t>70</a:t>
            </a:r>
            <a:r>
              <a:rPr lang="en-GB" sz="2000" dirty="0"/>
              <a:t>	</a:t>
            </a:r>
            <a:r>
              <a:rPr lang="en-GB" sz="2000" dirty="0" smtClean="0"/>
              <a:t>20</a:t>
            </a:r>
            <a:r>
              <a:rPr lang="en-GB" sz="2000" dirty="0"/>
              <a:t>	</a:t>
            </a:r>
            <a:r>
              <a:rPr lang="en-GB" sz="2000" dirty="0" smtClean="0"/>
              <a:t>70</a:t>
            </a:r>
            <a:r>
              <a:rPr lang="en-GB" sz="2000" dirty="0"/>
              <a:t>	</a:t>
            </a:r>
            <a:r>
              <a:rPr lang="en-GB" sz="2000" dirty="0" smtClean="0"/>
              <a:t>90	70</a:t>
            </a:r>
            <a:endParaRPr lang="en-GB" sz="20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7369109" y="6163563"/>
            <a:ext cx="1107440" cy="34544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4549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Serial Schedules</a:t>
            </a:r>
            <a:endParaRPr lang="en-US" dirty="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After T1</a:t>
            </a:r>
            <a:r>
              <a:rPr lang="en-GB" dirty="0" smtClean="0"/>
              <a:t>;T2, we have: X=70, Y=</a:t>
            </a:r>
            <a:r>
              <a:rPr lang="en-GB" dirty="0" smtClean="0"/>
              <a:t>120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After </a:t>
            </a:r>
            <a:r>
              <a:rPr lang="en-GB" dirty="0" smtClean="0"/>
              <a:t>T2</a:t>
            </a:r>
            <a:r>
              <a:rPr lang="en-GB" dirty="0" smtClean="0"/>
              <a:t>;T1, we have: X=90, Y=</a:t>
            </a:r>
            <a:r>
              <a:rPr lang="en-GB" dirty="0" smtClean="0"/>
              <a:t>70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What about a non-serial schedule?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155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11150" y="706438"/>
            <a:ext cx="8496300" cy="5446712"/>
          </a:xfrm>
        </p:spPr>
        <p:txBody>
          <a:bodyPr/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b="1" dirty="0" smtClean="0"/>
              <a:t>T1	</a:t>
            </a:r>
            <a:r>
              <a:rPr lang="en-GB" sz="2000" b="1" dirty="0" smtClean="0"/>
              <a:t>	T2</a:t>
            </a:r>
            <a:r>
              <a:rPr lang="en-GB" sz="2000" b="1" dirty="0" smtClean="0"/>
              <a:t>			</a:t>
            </a:r>
            <a:r>
              <a:rPr lang="en-GB" sz="2000" b="1" dirty="0" smtClean="0"/>
              <a:t>	X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T1</a:t>
            </a:r>
            <a:r>
              <a:rPr lang="en-GB" sz="2000" b="1" dirty="0" smtClean="0"/>
              <a:t>	X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Y</a:t>
            </a:r>
            <a:r>
              <a:rPr lang="en-GB" sz="2000" b="1" baseline="-25000" dirty="0" smtClean="0"/>
              <a:t>T2</a:t>
            </a:r>
            <a:r>
              <a:rPr lang="en-GB" sz="2000" b="1" dirty="0" smtClean="0"/>
              <a:t>	</a:t>
            </a:r>
            <a:r>
              <a:rPr lang="en-GB" sz="2000" b="1" dirty="0" err="1" smtClean="0"/>
              <a:t>X</a:t>
            </a:r>
            <a:r>
              <a:rPr lang="en-GB" sz="2000" b="1" baseline="-25000" dirty="0" err="1" smtClean="0"/>
              <a:t>d</a:t>
            </a:r>
            <a:r>
              <a:rPr lang="en-GB" sz="2000" b="1" baseline="-25000" dirty="0" smtClean="0"/>
              <a:t>	</a:t>
            </a:r>
            <a:r>
              <a:rPr lang="en-GB" sz="2000" b="1" dirty="0" err="1" smtClean="0"/>
              <a:t>Y</a:t>
            </a:r>
            <a:r>
              <a:rPr lang="en-GB" sz="2000" b="1" baseline="-25000" dirty="0" err="1" smtClean="0"/>
              <a:t>d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	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lock-shared(Y)			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read(Y)							</a:t>
            </a:r>
            <a:r>
              <a:rPr lang="en-GB" sz="2000" b="1" dirty="0" smtClean="0"/>
              <a:t>50</a:t>
            </a:r>
            <a:r>
              <a:rPr lang="en-GB" sz="2000" dirty="0" smtClean="0"/>
              <a:t>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unlock(Y)							50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lock-shared(X)				50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read(X)				50	</a:t>
            </a:r>
            <a:r>
              <a:rPr lang="en-GB" sz="2000" b="1" dirty="0" smtClean="0"/>
              <a:t>20</a:t>
            </a:r>
            <a:r>
              <a:rPr lang="en-GB" sz="2000" dirty="0" smtClean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unlock(X)				50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lock-exclusive(Y)			50	20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read(Y)				50	20	</a:t>
            </a:r>
            <a:r>
              <a:rPr lang="en-GB" sz="2000" b="1" dirty="0" smtClean="0"/>
              <a:t>50</a:t>
            </a:r>
            <a:r>
              <a:rPr lang="en-GB" sz="2000" dirty="0" smtClean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Y := Y + X				50	20	</a:t>
            </a:r>
            <a:r>
              <a:rPr lang="en-GB" sz="2000" b="1" dirty="0" smtClean="0"/>
              <a:t>70</a:t>
            </a:r>
            <a:r>
              <a:rPr lang="en-GB" sz="2000" dirty="0" smtClean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write(Y)				50	20	70	20	</a:t>
            </a:r>
            <a:r>
              <a:rPr lang="en-GB" sz="2000" b="1" dirty="0" smtClean="0"/>
              <a:t>70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	unlock(Y)				50	20	70	20	70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lock-exclusive(X)						50	20	70	20	70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read(X)						</a:t>
            </a:r>
            <a:r>
              <a:rPr lang="en-GB" sz="2000" b="1" dirty="0" smtClean="0"/>
              <a:t>20</a:t>
            </a:r>
            <a:r>
              <a:rPr lang="en-GB" sz="2000" dirty="0" smtClean="0"/>
              <a:t>	50	20	70	20	70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X := X + Y						</a:t>
            </a:r>
            <a:r>
              <a:rPr lang="en-GB" sz="2000" b="1" dirty="0" smtClean="0"/>
              <a:t>70</a:t>
            </a:r>
            <a:r>
              <a:rPr lang="en-GB" sz="2000" dirty="0" smtClean="0"/>
              <a:t>	50	20	70	20	70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write(X)						70	50	20	70	</a:t>
            </a:r>
            <a:r>
              <a:rPr lang="en-GB" sz="2000" b="1" dirty="0" smtClean="0"/>
              <a:t>70</a:t>
            </a:r>
            <a:r>
              <a:rPr lang="en-GB" sz="2000" dirty="0" smtClean="0"/>
              <a:t>	70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  <a:tab pos="5827713" algn="l"/>
                <a:tab pos="6456363" algn="l"/>
                <a:tab pos="7085013" algn="l"/>
                <a:tab pos="7712075" algn="l"/>
              </a:tabLst>
            </a:pPr>
            <a:r>
              <a:rPr lang="en-GB" sz="2000" dirty="0" smtClean="0"/>
              <a:t>unlock(X)						70	50	20	70	70	70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7369109" y="6163563"/>
            <a:ext cx="1107440" cy="34544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60645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Locking Example</a:t>
            </a:r>
            <a:endParaRPr lang="en-US"/>
          </a:p>
        </p:txBody>
      </p:sp>
      <p:sp>
        <p:nvSpPr>
          <p:cNvPr id="200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After schedule, we </a:t>
            </a:r>
            <a:r>
              <a:rPr lang="en-GB" dirty="0" smtClean="0"/>
              <a:t>have: X</a:t>
            </a:r>
            <a:r>
              <a:rPr lang="en-GB" dirty="0"/>
              <a:t>=70, Y=70</a:t>
            </a:r>
          </a:p>
          <a:p>
            <a:endParaRPr lang="en-GB" dirty="0"/>
          </a:p>
          <a:p>
            <a:r>
              <a:rPr lang="en-GB" dirty="0"/>
              <a:t>The schedule is not </a:t>
            </a:r>
            <a:r>
              <a:rPr lang="en-GB" dirty="0" err="1"/>
              <a:t>serialisable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(not result equivalent to either of the serial schedules</a:t>
            </a:r>
            <a:r>
              <a:rPr lang="en-GB" dirty="0" smtClean="0"/>
              <a:t>)</a:t>
            </a:r>
          </a:p>
          <a:p>
            <a:endParaRPr lang="en-GB" dirty="0"/>
          </a:p>
          <a:p>
            <a:r>
              <a:rPr lang="en-GB" dirty="0" smtClean="0"/>
              <a:t>Locking, by itself, isn’t enough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941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Two-Phase Locking</a:t>
            </a:r>
            <a:br>
              <a:rPr lang="en-US" dirty="0" smtClean="0"/>
            </a:br>
            <a:r>
              <a:rPr lang="en-US" dirty="0" smtClean="0"/>
              <a:t>(2PL)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694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Locking and </a:t>
            </a:r>
            <a:r>
              <a:rPr lang="en-GB" dirty="0" err="1" smtClean="0"/>
              <a:t>Serialisability</a:t>
            </a:r>
            <a:endParaRPr lang="en-US" dirty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Using locks doesn’t guarantee </a:t>
            </a:r>
            <a:r>
              <a:rPr lang="en-GB" dirty="0" err="1" smtClean="0"/>
              <a:t>serialisability</a:t>
            </a:r>
            <a:r>
              <a:rPr lang="en-GB" dirty="0" smtClean="0"/>
              <a:t> by itself</a:t>
            </a:r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Extra rules for handling locks:</a:t>
            </a:r>
          </a:p>
          <a:p>
            <a:pPr lvl="1"/>
            <a:r>
              <a:rPr lang="en-GB" dirty="0" smtClean="0"/>
              <a:t>All </a:t>
            </a:r>
            <a:r>
              <a:rPr lang="en-GB" dirty="0"/>
              <a:t>locking operations precede the first unlock operation in a transaction</a:t>
            </a:r>
          </a:p>
          <a:p>
            <a:pPr lvl="1"/>
            <a:r>
              <a:rPr lang="en-GB" dirty="0"/>
              <a:t>Locks are only released after a transaction commits or </a:t>
            </a:r>
            <a:r>
              <a:rPr lang="en-GB" dirty="0" smtClean="0"/>
              <a:t>aborts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0232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Two phases:</a:t>
            </a:r>
          </a:p>
          <a:p>
            <a:pPr lvl="1"/>
            <a:r>
              <a:rPr lang="en-GB" dirty="0" smtClean="0"/>
              <a:t>Growing phase: obtain locks, access data items</a:t>
            </a:r>
          </a:p>
          <a:p>
            <a:pPr lvl="1"/>
            <a:r>
              <a:rPr lang="en-GB" dirty="0" smtClean="0"/>
              <a:t>Shrinking phase: release locks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Guarantees </a:t>
            </a:r>
            <a:r>
              <a:rPr lang="en-GB" dirty="0" err="1"/>
              <a:t>serialisable</a:t>
            </a:r>
            <a:r>
              <a:rPr lang="en-GB" dirty="0"/>
              <a:t> </a:t>
            </a:r>
            <a:r>
              <a:rPr lang="en-GB" dirty="0" smtClean="0"/>
              <a:t>transactions</a:t>
            </a:r>
            <a:endParaRPr lang="en-GB" dirty="0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Two-Phase Locking</a:t>
            </a:r>
            <a:endParaRPr lang="en-US"/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1700680" y="4101095"/>
            <a:ext cx="0" cy="181200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1700680" y="5913098"/>
            <a:ext cx="577313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2637210" y="554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2996427" y="518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V="1">
            <a:off x="3361007" y="482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V="1">
            <a:off x="3714861" y="446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4073075" y="410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4433294" y="410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4790502" y="446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5509943" y="518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5869160" y="554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4433295" y="4101095"/>
            <a:ext cx="0" cy="181200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923003" y="4007314"/>
            <a:ext cx="7776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#locks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6878276" y="5541095"/>
            <a:ext cx="595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time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1961800" y="5579845"/>
            <a:ext cx="6754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BEGIN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5869161" y="5579845"/>
            <a:ext cx="5185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END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3720224" y="5391345"/>
            <a:ext cx="66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LOCK </a:t>
            </a:r>
            <a:br>
              <a:rPr lang="en-US" sz="1200" dirty="0" smtClean="0"/>
            </a:br>
            <a:r>
              <a:rPr lang="en-US" sz="1200" dirty="0" smtClean="0"/>
              <a:t>POINT</a:t>
            </a:r>
            <a:endParaRPr lang="en-US" sz="1200" dirty="0"/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2637210" y="554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2996427" y="518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3361007" y="482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3714861" y="446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4073075" y="410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4432292" y="446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5509943" y="5543937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5150726" y="518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4791509" y="4821095"/>
            <a:ext cx="359217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5147502" y="4821095"/>
            <a:ext cx="0" cy="360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Left Brace 43"/>
          <p:cNvSpPr/>
          <p:nvPr/>
        </p:nvSpPr>
        <p:spPr bwMode="auto">
          <a:xfrm rot="16200000">
            <a:off x="3355232" y="5300892"/>
            <a:ext cx="360041" cy="1796085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920407" y="6306947"/>
            <a:ext cx="12564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growing phase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47" name="Left Brace 46"/>
          <p:cNvSpPr/>
          <p:nvPr/>
        </p:nvSpPr>
        <p:spPr bwMode="auto">
          <a:xfrm rot="16200000">
            <a:off x="4957397" y="5467190"/>
            <a:ext cx="387662" cy="1435865"/>
          </a:xfrm>
          <a:prstGeom prst="leftBrace">
            <a:avLst>
              <a:gd name="adj1" fmla="val 36839"/>
              <a:gd name="adj2" fmla="val 50000"/>
            </a:avLst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519259" y="6315114"/>
            <a:ext cx="12564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Georgia"/>
                <a:cs typeface="Georgia"/>
              </a:rPr>
              <a:t>shrinking phase</a:t>
            </a:r>
            <a:endParaRPr lang="en-US" sz="1200" dirty="0">
              <a:latin typeface="Georgia"/>
              <a:cs typeface="Georgia"/>
            </a:endParaRPr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10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9" grpId="0"/>
      <p:bldP spid="30" grpId="0"/>
      <p:bldP spid="44" grpId="0" animBg="1"/>
      <p:bldP spid="45" grpId="0"/>
      <p:bldP spid="47" grpId="0" animBg="1"/>
      <p:bldP spid="4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Two-Phase Locking Example</a:t>
            </a:r>
            <a:endParaRPr lang="en-US"/>
          </a:p>
        </p:txBody>
      </p:sp>
      <p:sp>
        <p:nvSpPr>
          <p:cNvPr id="206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b="1" dirty="0"/>
              <a:t>T1:				T2</a:t>
            </a:r>
            <a:r>
              <a:rPr lang="en-GB" b="1" dirty="0" smtClean="0"/>
              <a:t>: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endParaRPr lang="en-GB" dirty="0" smtClean="0"/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lock-shared(</a:t>
            </a:r>
            <a:r>
              <a:rPr lang="en-GB" dirty="0"/>
              <a:t>Y</a:t>
            </a:r>
            <a:r>
              <a:rPr lang="en-GB" dirty="0" smtClean="0"/>
              <a:t>)</a:t>
            </a:r>
            <a:r>
              <a:rPr lang="en-GB" dirty="0"/>
              <a:t>	</a:t>
            </a:r>
            <a:r>
              <a:rPr lang="en-GB" dirty="0" smtClean="0"/>
              <a:t>	lock-shared(X)</a:t>
            </a:r>
            <a:endParaRPr lang="en-GB" dirty="0"/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read(</a:t>
            </a:r>
            <a:r>
              <a:rPr lang="en-GB" dirty="0"/>
              <a:t>Y</a:t>
            </a:r>
            <a:r>
              <a:rPr lang="en-GB" dirty="0" smtClean="0"/>
              <a:t>)</a:t>
            </a:r>
            <a:r>
              <a:rPr lang="en-GB" dirty="0"/>
              <a:t>		</a:t>
            </a:r>
            <a:r>
              <a:rPr lang="en-GB" dirty="0" smtClean="0"/>
              <a:t>	read(</a:t>
            </a:r>
            <a:r>
              <a:rPr lang="en-GB" dirty="0"/>
              <a:t>X</a:t>
            </a:r>
            <a:r>
              <a:rPr lang="en-GB" dirty="0" smtClean="0"/>
              <a:t>)</a:t>
            </a:r>
            <a:endParaRPr lang="en-GB" dirty="0"/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lock-exclusive(</a:t>
            </a:r>
            <a:r>
              <a:rPr lang="en-GB" dirty="0"/>
              <a:t>X</a:t>
            </a:r>
            <a:r>
              <a:rPr lang="en-GB" dirty="0" smtClean="0"/>
              <a:t>)</a:t>
            </a:r>
            <a:r>
              <a:rPr lang="en-GB" dirty="0"/>
              <a:t>		</a:t>
            </a:r>
            <a:r>
              <a:rPr lang="en-GB" dirty="0" smtClean="0"/>
              <a:t>lock-exclusive(</a:t>
            </a:r>
            <a:r>
              <a:rPr lang="en-GB" dirty="0"/>
              <a:t>Y</a:t>
            </a:r>
            <a:r>
              <a:rPr lang="en-GB" dirty="0" smtClean="0"/>
              <a:t>)</a:t>
            </a:r>
            <a:endParaRPr lang="en-GB" dirty="0"/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/>
              <a:t>unlock(Y</a:t>
            </a:r>
            <a:r>
              <a:rPr lang="en-GB" dirty="0" smtClean="0"/>
              <a:t>)</a:t>
            </a:r>
            <a:r>
              <a:rPr lang="en-GB" dirty="0"/>
              <a:t>			unlock(X</a:t>
            </a:r>
            <a:r>
              <a:rPr lang="en-GB" dirty="0" smtClean="0"/>
              <a:t>)</a:t>
            </a:r>
            <a:endParaRPr lang="en-GB" dirty="0"/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read(</a:t>
            </a:r>
            <a:r>
              <a:rPr lang="en-GB" dirty="0"/>
              <a:t>X</a:t>
            </a:r>
            <a:r>
              <a:rPr lang="en-GB" dirty="0" smtClean="0"/>
              <a:t>)</a:t>
            </a:r>
            <a:r>
              <a:rPr lang="en-GB" dirty="0"/>
              <a:t>		</a:t>
            </a:r>
            <a:r>
              <a:rPr lang="en-GB" dirty="0" smtClean="0"/>
              <a:t>	read(</a:t>
            </a:r>
            <a:r>
              <a:rPr lang="en-GB" dirty="0"/>
              <a:t>Y</a:t>
            </a:r>
            <a:r>
              <a:rPr lang="en-GB" dirty="0" smtClean="0"/>
              <a:t>)</a:t>
            </a:r>
            <a:endParaRPr lang="en-GB" dirty="0"/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/>
              <a:t>X := X + </a:t>
            </a:r>
            <a:r>
              <a:rPr lang="en-GB" dirty="0" smtClean="0"/>
              <a:t>Y</a:t>
            </a:r>
            <a:r>
              <a:rPr lang="en-GB" dirty="0"/>
              <a:t>			Y := X + </a:t>
            </a:r>
            <a:r>
              <a:rPr lang="en-GB" dirty="0" smtClean="0"/>
              <a:t>Y</a:t>
            </a:r>
            <a:endParaRPr lang="en-GB" dirty="0"/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write(</a:t>
            </a:r>
            <a:r>
              <a:rPr lang="en-GB" dirty="0"/>
              <a:t>X</a:t>
            </a:r>
            <a:r>
              <a:rPr lang="en-GB" dirty="0" smtClean="0"/>
              <a:t>)</a:t>
            </a:r>
            <a:r>
              <a:rPr lang="en-GB" dirty="0"/>
              <a:t>		</a:t>
            </a:r>
            <a:r>
              <a:rPr lang="en-GB" dirty="0" smtClean="0"/>
              <a:t>	write(</a:t>
            </a:r>
            <a:r>
              <a:rPr lang="en-GB" dirty="0"/>
              <a:t>Y</a:t>
            </a:r>
            <a:r>
              <a:rPr lang="en-GB" dirty="0" smtClean="0"/>
              <a:t>)</a:t>
            </a:r>
            <a:endParaRPr lang="en-GB" dirty="0"/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unlock</a:t>
            </a:r>
            <a:r>
              <a:rPr lang="en-GB" dirty="0"/>
              <a:t>(X</a:t>
            </a:r>
            <a:r>
              <a:rPr lang="en-GB" dirty="0" smtClean="0"/>
              <a:t>)</a:t>
            </a:r>
            <a:r>
              <a:rPr lang="en-GB" dirty="0"/>
              <a:t>			unlock(Y</a:t>
            </a:r>
            <a:r>
              <a:rPr lang="en-GB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414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008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2PL goes wrong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Consider the following schedule of T1 and T2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b="1" dirty="0" smtClean="0"/>
              <a:t>T1:					T2: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 smtClean="0"/>
              <a:t>lock</a:t>
            </a:r>
            <a:r>
              <a:rPr lang="en-GB" dirty="0"/>
              <a:t>-shared(Y)		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/>
              <a:t>read(Y)</a:t>
            </a:r>
            <a:br>
              <a:rPr lang="en-GB" dirty="0"/>
            </a:br>
            <a:r>
              <a:rPr lang="en-GB" dirty="0"/>
              <a:t>					lock-shared(X)		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/>
              <a:t>						read(X)		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/>
              <a:t>lock-exclusive(X)		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/>
              <a:t>unlock(Y)</a:t>
            </a:r>
            <a:br>
              <a:rPr lang="en-GB" dirty="0"/>
            </a:br>
            <a:r>
              <a:rPr lang="en-GB" dirty="0"/>
              <a:t>					lock-exclusive(Y)		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/>
              <a:t>						unlock(X)</a:t>
            </a:r>
          </a:p>
          <a:p>
            <a:pPr>
              <a:spcAft>
                <a:spcPts val="0"/>
              </a:spcAft>
              <a:buFont typeface="Wingdings" pitchFamily="-106" charset="2"/>
              <a:buNone/>
            </a:pPr>
            <a:r>
              <a:rPr lang="en-GB" dirty="0"/>
              <a:t>...					...		</a:t>
            </a:r>
            <a:endParaRPr lang="en-US" dirty="0"/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1981200" y="4711700"/>
            <a:ext cx="2451100" cy="1447800"/>
          </a:xfrm>
          <a:prstGeom prst="wedgeRoundRectCallout">
            <a:avLst>
              <a:gd name="adj1" fmla="val -60211"/>
              <a:gd name="adj2" fmla="val -56798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T1 can’t get an exclusive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 lock on X; T2 already has a shared lock on </a:t>
            </a:r>
            <a:r>
              <a:rPr lang="en-US" dirty="0">
                <a:latin typeface="Georgia"/>
                <a:ea typeface="ＭＳ Ｐゴシック" pitchFamily="-106" charset="-128"/>
                <a:cs typeface="Georgia"/>
              </a:rPr>
              <a:t>X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6553200" y="3429000"/>
            <a:ext cx="2451100" cy="1447800"/>
          </a:xfrm>
          <a:prstGeom prst="wedgeRoundRectCallout">
            <a:avLst>
              <a:gd name="adj1" fmla="val -61765"/>
              <a:gd name="adj2" fmla="val 55483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T2 can’t get an exclusive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 lock on Y; T1 already has a shared lock on </a:t>
            </a: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Y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13304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 versus </a:t>
            </a:r>
            <a:r>
              <a:rPr lang="en-US" dirty="0" err="1" smtClean="0"/>
              <a:t>Serialisable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an ideal world, we would run transactions </a:t>
            </a:r>
            <a:r>
              <a:rPr lang="en-US" b="1" dirty="0" smtClean="0"/>
              <a:t>serially</a:t>
            </a:r>
          </a:p>
          <a:p>
            <a:pPr lvl="1"/>
            <a:r>
              <a:rPr lang="en-US" dirty="0" smtClean="0"/>
              <a:t>Transactions runs one at a time, with no overlap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practice, some parallelism is required</a:t>
            </a:r>
          </a:p>
          <a:p>
            <a:pPr lvl="1"/>
            <a:r>
              <a:rPr lang="en-US" dirty="0" smtClean="0"/>
              <a:t>Too many transactions for serial execution!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Transactions should be </a:t>
            </a:r>
            <a:r>
              <a:rPr lang="en-US" b="1" dirty="0" err="1" smtClean="0"/>
              <a:t>serialisable</a:t>
            </a:r>
            <a:endParaRPr lang="en-US" b="1" dirty="0" smtClean="0"/>
          </a:p>
          <a:p>
            <a:pPr lvl="1"/>
            <a:r>
              <a:rPr lang="en-US" dirty="0" smtClean="0"/>
              <a:t>Should behave as if they were serial, but may be executed concurrently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384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Deadlock</a:t>
            </a:r>
            <a:endParaRPr lang="en-US"/>
          </a:p>
        </p:txBody>
      </p:sp>
      <p:sp>
        <p:nvSpPr>
          <p:cNvPr id="208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Deadlock exists when two or more transactions are waiting for each other to release a lock on an item</a:t>
            </a:r>
            <a:endParaRPr lang="en-US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Several </a:t>
            </a:r>
            <a:r>
              <a:rPr lang="en-GB" dirty="0"/>
              <a:t>conditions must be satisfied for deadlock to occur</a:t>
            </a:r>
          </a:p>
          <a:p>
            <a:pPr lvl="1"/>
            <a:r>
              <a:rPr lang="en-GB" dirty="0"/>
              <a:t>Concurrency: two processes claim exclusive control of one resource</a:t>
            </a:r>
          </a:p>
          <a:p>
            <a:pPr lvl="1"/>
            <a:r>
              <a:rPr lang="en-GB" dirty="0"/>
              <a:t>Hold: one process continues to hold exclusively controlled resources until its need is satisfied</a:t>
            </a:r>
          </a:p>
          <a:p>
            <a:pPr lvl="1"/>
            <a:r>
              <a:rPr lang="en-GB" dirty="0"/>
              <a:t>Wait: processes wait in queues for additional resources while holding resource already </a:t>
            </a:r>
            <a:r>
              <a:rPr lang="en-GB" dirty="0" smtClean="0"/>
              <a:t>allocated</a:t>
            </a:r>
          </a:p>
          <a:p>
            <a:pPr lvl="1"/>
            <a:r>
              <a:rPr lang="en-GB" dirty="0" smtClean="0"/>
              <a:t>Mutual dependency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241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019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Deadlock</a:t>
            </a:r>
            <a:endParaRPr lang="en-US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Final condition for deadlock is that some mutual dependency must exist</a:t>
            </a:r>
          </a:p>
          <a:p>
            <a:r>
              <a:rPr lang="en-GB" dirty="0" smtClean="0"/>
              <a:t>Breaking deadlock requires that one transaction is aborted</a:t>
            </a:r>
            <a:endParaRPr lang="en-US" dirty="0"/>
          </a:p>
        </p:txBody>
      </p:sp>
      <p:graphicFrame>
        <p:nvGraphicFramePr>
          <p:cNvPr id="213086" name="Group 94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2698454940"/>
              </p:ext>
            </p:extLst>
          </p:nvPr>
        </p:nvGraphicFramePr>
        <p:xfrm>
          <a:off x="304800" y="3733800"/>
          <a:ext cx="8534401" cy="1981200"/>
        </p:xfrm>
        <a:graphic>
          <a:graphicData uri="http://schemas.openxmlformats.org/drawingml/2006/table">
            <a:tbl>
              <a:tblPr/>
              <a:tblGrid>
                <a:gridCol w="2844062"/>
                <a:gridCol w="2846276"/>
                <a:gridCol w="2844063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/>
                          <a:ea typeface="Arial" pitchFamily="-106" charset="0"/>
                          <a:cs typeface="Georgia"/>
                        </a:rPr>
                        <a:t>Processes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/>
                          <a:ea typeface="Arial" pitchFamily="-106" charset="0"/>
                          <a:cs typeface="Georgia"/>
                        </a:rPr>
                        <a:t>Resource List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/>
                          <a:ea typeface="Arial" pitchFamily="-106" charset="0"/>
                          <a:cs typeface="Georgia"/>
                        </a:rPr>
                        <a:t>Wait List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/>
                          <a:ea typeface="Arial" pitchFamily="-106" charset="0"/>
                          <a:cs typeface="Georgia"/>
                        </a:rPr>
                        <a:t>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/>
                          <a:ea typeface="Arial" pitchFamily="-106" charset="0"/>
                          <a:cs typeface="Georgia"/>
                        </a:rPr>
                        <a:t>1, 10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/>
                          <a:ea typeface="Arial" pitchFamily="-106" charset="0"/>
                          <a:cs typeface="Georgia"/>
                        </a:rPr>
                        <a:t>8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/>
                          <a:ea typeface="Arial" pitchFamily="-106" charset="0"/>
                          <a:cs typeface="Georgia"/>
                        </a:rPr>
                        <a:t>B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/>
                          <a:ea typeface="Arial" pitchFamily="-106" charset="0"/>
                          <a:cs typeface="Georgia"/>
                        </a:rPr>
                        <a:t>3, 4, 15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/>
                          <a:ea typeface="Arial" pitchFamily="-106" charset="0"/>
                          <a:cs typeface="Georgia"/>
                        </a:rPr>
                        <a:t>10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/>
                          <a:ea typeface="Arial" pitchFamily="-106" charset="0"/>
                          <a:cs typeface="Georgia"/>
                        </a:rPr>
                        <a:t>C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/>
                          <a:ea typeface="Arial" pitchFamily="-106" charset="0"/>
                          <a:cs typeface="Georgia"/>
                        </a:rPr>
                        <a:t>2, 0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/>
                          <a:ea typeface="Arial" pitchFamily="-106" charset="0"/>
                          <a:cs typeface="Georgia"/>
                        </a:rPr>
                        <a:t>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/>
                          <a:ea typeface="Arial" pitchFamily="-106" charset="0"/>
                          <a:cs typeface="Georgia"/>
                        </a:rPr>
                        <a:t>6, 8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-106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/>
                          <a:ea typeface="Arial" pitchFamily="-106" charset="0"/>
                          <a:cs typeface="Georgia"/>
                        </a:rPr>
                        <a:t>15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/>
                        <a:ea typeface="Arial" pitchFamily="-106" charset="0"/>
                        <a:cs typeface="Georgia"/>
                      </a:endParaRPr>
                    </a:p>
                  </a:txBody>
                  <a:tcPr marL="127485" marR="127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5924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Dealing with Deadlock</a:t>
            </a:r>
            <a:endParaRPr lang="en-US"/>
          </a:p>
        </p:txBody>
      </p:sp>
      <p:sp>
        <p:nvSpPr>
          <p:cNvPr id="215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Deadlock prevention</a:t>
            </a:r>
          </a:p>
          <a:p>
            <a:pPr lvl="1"/>
            <a:r>
              <a:rPr lang="en-GB" dirty="0"/>
              <a:t>Every transaction locks all items it needs in advance; if an item cannot be obtained, no items are locked</a:t>
            </a:r>
          </a:p>
          <a:p>
            <a:pPr lvl="1"/>
            <a:r>
              <a:rPr lang="en-GB" dirty="0"/>
              <a:t>Transactions updating the same resources are not allowed to execute </a:t>
            </a:r>
            <a:r>
              <a:rPr lang="en-GB" dirty="0" smtClean="0"/>
              <a:t>concurrently</a:t>
            </a:r>
          </a:p>
          <a:p>
            <a:pPr marL="0" indent="0">
              <a:buNone/>
            </a:pPr>
            <a:r>
              <a:rPr lang="en-GB" dirty="0"/>
              <a:t>Deadlock </a:t>
            </a:r>
            <a:r>
              <a:rPr lang="en-GB" dirty="0" smtClean="0"/>
              <a:t>detection - detect </a:t>
            </a:r>
            <a:r>
              <a:rPr lang="en-GB" dirty="0"/>
              <a:t>and reverse one transaction</a:t>
            </a:r>
          </a:p>
          <a:p>
            <a:pPr lvl="1"/>
            <a:r>
              <a:rPr lang="en-GB" dirty="0"/>
              <a:t>Wait-for graph</a:t>
            </a:r>
          </a:p>
          <a:p>
            <a:pPr lvl="1"/>
            <a:r>
              <a:rPr lang="en-GB" dirty="0"/>
              <a:t>Timeouts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99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Representation of interactions between transactions</a:t>
            </a:r>
          </a:p>
          <a:p>
            <a:pPr marL="0" indent="0">
              <a:buNone/>
            </a:pPr>
            <a:r>
              <a:rPr lang="en-GB" dirty="0" smtClean="0"/>
              <a:t>Directed </a:t>
            </a:r>
            <a:r>
              <a:rPr lang="en-GB" dirty="0"/>
              <a:t>graph </a:t>
            </a:r>
            <a:r>
              <a:rPr lang="en-GB" dirty="0" smtClean="0"/>
              <a:t>containing:</a:t>
            </a:r>
            <a:endParaRPr lang="en-GB" dirty="0"/>
          </a:p>
          <a:p>
            <a:pPr lvl="1"/>
            <a:r>
              <a:rPr lang="en-GB" dirty="0" smtClean="0"/>
              <a:t>A vertex </a:t>
            </a:r>
            <a:r>
              <a:rPr lang="en-GB" dirty="0"/>
              <a:t>for each transaction that is currently executing</a:t>
            </a:r>
          </a:p>
          <a:p>
            <a:pPr lvl="1"/>
            <a:r>
              <a:rPr lang="en-GB" dirty="0"/>
              <a:t>An edge from T1 to T2 if T1 is waiting to lock an item that is currently locked by </a:t>
            </a:r>
            <a:r>
              <a:rPr lang="en-GB" dirty="0" smtClean="0"/>
              <a:t>T2</a:t>
            </a:r>
          </a:p>
          <a:p>
            <a:pPr marL="0" indent="0">
              <a:buNone/>
            </a:pPr>
            <a:r>
              <a:rPr lang="en-GB" dirty="0" smtClean="0"/>
              <a:t>Deadlock </a:t>
            </a:r>
            <a:r>
              <a:rPr lang="en-GB" dirty="0"/>
              <a:t>exists </a:t>
            </a:r>
            <a:r>
              <a:rPr lang="en-GB" dirty="0" err="1"/>
              <a:t>iff</a:t>
            </a:r>
            <a:r>
              <a:rPr lang="en-GB" dirty="0"/>
              <a:t> the </a:t>
            </a:r>
            <a:r>
              <a:rPr lang="en-GB" dirty="0" smtClean="0"/>
              <a:t>WFG contains </a:t>
            </a:r>
            <a:r>
              <a:rPr lang="en-GB" dirty="0"/>
              <a:t>a cycle</a:t>
            </a:r>
            <a:endParaRPr lang="en-US" dirty="0"/>
          </a:p>
        </p:txBody>
      </p:sp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Wait</a:t>
            </a:r>
            <a:r>
              <a:rPr lang="en-GB" dirty="0" smtClean="0"/>
              <a:t>-For </a:t>
            </a:r>
            <a:r>
              <a:rPr lang="en-GB" dirty="0"/>
              <a:t>Graph</a:t>
            </a:r>
            <a:endParaRPr lang="en-US" dirty="0"/>
          </a:p>
        </p:txBody>
      </p:sp>
      <p:sp>
        <p:nvSpPr>
          <p:cNvPr id="216068" name="Oval 4"/>
          <p:cNvSpPr>
            <a:spLocks noChangeArrowheads="1"/>
          </p:cNvSpPr>
          <p:nvPr/>
        </p:nvSpPr>
        <p:spPr bwMode="auto">
          <a:xfrm>
            <a:off x="6713538" y="2413000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T1</a:t>
            </a:r>
            <a:endParaRPr lang="en-US" dirty="0"/>
          </a:p>
        </p:txBody>
      </p:sp>
      <p:sp>
        <p:nvSpPr>
          <p:cNvPr id="216069" name="Oval 5"/>
          <p:cNvSpPr>
            <a:spLocks noChangeArrowheads="1"/>
          </p:cNvSpPr>
          <p:nvPr/>
        </p:nvSpPr>
        <p:spPr bwMode="auto">
          <a:xfrm>
            <a:off x="5849938" y="370663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T3</a:t>
            </a:r>
            <a:endParaRPr lang="en-US" dirty="0"/>
          </a:p>
        </p:txBody>
      </p:sp>
      <p:sp>
        <p:nvSpPr>
          <p:cNvPr id="216070" name="Oval 6"/>
          <p:cNvSpPr>
            <a:spLocks noChangeArrowheads="1"/>
          </p:cNvSpPr>
          <p:nvPr/>
        </p:nvSpPr>
        <p:spPr bwMode="auto">
          <a:xfrm>
            <a:off x="7577138" y="3706633"/>
            <a:ext cx="431800" cy="431800"/>
          </a:xfrm>
          <a:prstGeom prst="ellipse">
            <a:avLst/>
          </a:prstGeom>
          <a:solidFill>
            <a:schemeClr val="bg1"/>
          </a:solidFill>
          <a:ln w="19050" cmpd="sng">
            <a:solidFill>
              <a:schemeClr val="tx1">
                <a:lumMod val="5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 smtClean="0"/>
              <a:t>T2</a:t>
            </a:r>
            <a:endParaRPr lang="en-US" dirty="0"/>
          </a:p>
        </p:txBody>
      </p:sp>
      <p:cxnSp>
        <p:nvCxnSpPr>
          <p:cNvPr id="216076" name="AutoShape 12"/>
          <p:cNvCxnSpPr>
            <a:cxnSpLocks noChangeShapeType="1"/>
            <a:stCxn id="216068" idx="5"/>
            <a:endCxn id="216070" idx="1"/>
          </p:cNvCxnSpPr>
          <p:nvPr/>
        </p:nvCxnSpPr>
        <p:spPr bwMode="auto">
          <a:xfrm>
            <a:off x="7082102" y="2781564"/>
            <a:ext cx="558272" cy="98830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16077" name="AutoShape 13"/>
          <p:cNvCxnSpPr>
            <a:cxnSpLocks noChangeShapeType="1"/>
            <a:stCxn id="216070" idx="2"/>
            <a:endCxn id="216069" idx="6"/>
          </p:cNvCxnSpPr>
          <p:nvPr/>
        </p:nvCxnSpPr>
        <p:spPr bwMode="auto">
          <a:xfrm flipH="1">
            <a:off x="6281738" y="3922533"/>
            <a:ext cx="1295400" cy="0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  <p:cxnSp>
        <p:nvCxnSpPr>
          <p:cNvPr id="216078" name="AutoShape 14"/>
          <p:cNvCxnSpPr>
            <a:cxnSpLocks noChangeShapeType="1"/>
            <a:stCxn id="216069" idx="7"/>
            <a:endCxn id="216068" idx="3"/>
          </p:cNvCxnSpPr>
          <p:nvPr/>
        </p:nvCxnSpPr>
        <p:spPr bwMode="auto">
          <a:xfrm flipV="1">
            <a:off x="6218502" y="2781564"/>
            <a:ext cx="558272" cy="988305"/>
          </a:xfrm>
          <a:prstGeom prst="straightConnector1">
            <a:avLst/>
          </a:prstGeom>
          <a:noFill/>
          <a:ln w="19050" cmpd="sng">
            <a:solidFill>
              <a:srgbClr val="191F22"/>
            </a:solidFill>
            <a:round/>
            <a:headEnd type="none"/>
            <a:tailEnd type="arrow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728361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Timeouts</a:t>
            </a:r>
            <a:endParaRPr lang="en-US"/>
          </a:p>
        </p:txBody>
      </p:sp>
      <p:sp>
        <p:nvSpPr>
          <p:cNvPr id="217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If a transaction waits for a resource for longer than a given period (the timeout), the system assumes that the transaction is deadlocked and aborts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00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Timestamps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63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Timestamps</a:t>
            </a:r>
            <a:endParaRPr lang="en-US"/>
          </a:p>
        </p:txBody>
      </p:sp>
      <p:sp>
        <p:nvSpPr>
          <p:cNvPr id="218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 alternative to locks – deadlock cannot occur</a:t>
            </a:r>
          </a:p>
          <a:p>
            <a:r>
              <a:rPr lang="en-GB" dirty="0"/>
              <a:t>Timestamps are unique identifiers for transactions – the transaction start </a:t>
            </a:r>
            <a:r>
              <a:rPr lang="en-GB" dirty="0" smtClean="0"/>
              <a:t>time: TS(T)</a:t>
            </a:r>
            <a:endParaRPr lang="en-GB" dirty="0"/>
          </a:p>
          <a:p>
            <a:r>
              <a:rPr lang="en-GB" dirty="0"/>
              <a:t>For each resource X, there is:</a:t>
            </a:r>
          </a:p>
          <a:p>
            <a:pPr lvl="1"/>
            <a:r>
              <a:rPr lang="en-GB" dirty="0"/>
              <a:t>A read timestamp, </a:t>
            </a:r>
            <a:r>
              <a:rPr lang="en-GB" dirty="0" smtClean="0"/>
              <a:t>read-TS</a:t>
            </a:r>
            <a:r>
              <a:rPr lang="en-GB" dirty="0"/>
              <a:t>(X)</a:t>
            </a:r>
          </a:p>
          <a:p>
            <a:pPr lvl="1"/>
            <a:r>
              <a:rPr lang="en-GB" dirty="0"/>
              <a:t>A write timestamp, </a:t>
            </a:r>
            <a:r>
              <a:rPr lang="en-GB" dirty="0" smtClean="0"/>
              <a:t>write-TS</a:t>
            </a:r>
            <a:r>
              <a:rPr lang="en-GB" dirty="0"/>
              <a:t>(X)</a:t>
            </a:r>
          </a:p>
          <a:p>
            <a:r>
              <a:rPr lang="en-GB" dirty="0" smtClean="0"/>
              <a:t>read-TS</a:t>
            </a:r>
            <a:r>
              <a:rPr lang="en-GB" dirty="0"/>
              <a:t>(X) and </a:t>
            </a:r>
            <a:r>
              <a:rPr lang="en-GB" dirty="0" smtClean="0"/>
              <a:t>write-TS</a:t>
            </a:r>
            <a:r>
              <a:rPr lang="en-GB" dirty="0"/>
              <a:t>(X) are set to the timestamp of the most recent corresponding transaction that </a:t>
            </a:r>
            <a:r>
              <a:rPr lang="en-GB" dirty="0" smtClean="0"/>
              <a:t>accessed </a:t>
            </a:r>
            <a:r>
              <a:rPr lang="en-GB" dirty="0"/>
              <a:t>resource 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066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Timestamp Ordering</a:t>
            </a:r>
            <a:endParaRPr lang="en-US"/>
          </a:p>
        </p:txBody>
      </p:sp>
      <p:sp>
        <p:nvSpPr>
          <p:cNvPr id="222211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Transactions are ordered based on their timestamps</a:t>
            </a:r>
          </a:p>
          <a:p>
            <a:pPr lvl="1"/>
            <a:r>
              <a:rPr lang="en-GB" dirty="0"/>
              <a:t>Schedule is </a:t>
            </a:r>
            <a:r>
              <a:rPr lang="en-GB" dirty="0" err="1"/>
              <a:t>serialisable</a:t>
            </a:r>
            <a:endParaRPr lang="en-GB" dirty="0"/>
          </a:p>
          <a:p>
            <a:pPr lvl="1"/>
            <a:r>
              <a:rPr lang="en-GB" dirty="0"/>
              <a:t>Equivalent serial schedule has the transactions in order of their timestamps</a:t>
            </a:r>
          </a:p>
          <a:p>
            <a:pPr marL="0" indent="0">
              <a:buNone/>
            </a:pPr>
            <a:r>
              <a:rPr lang="en-GB" dirty="0"/>
              <a:t>For each resource accessing by conflicting operations, the order in which the resource is accessed must not violate the </a:t>
            </a:r>
            <a:r>
              <a:rPr lang="en-GB" dirty="0" err="1"/>
              <a:t>serialisability</a:t>
            </a:r>
            <a:r>
              <a:rPr lang="en-GB" dirty="0"/>
              <a:t> 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815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Basic Timestamp Ordering</a:t>
            </a:r>
            <a:endParaRPr lang="en-US"/>
          </a:p>
        </p:txBody>
      </p:sp>
      <p:sp>
        <p:nvSpPr>
          <p:cNvPr id="223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TS(T) is compared with </a:t>
            </a:r>
            <a:r>
              <a:rPr lang="en-GB" dirty="0" smtClean="0"/>
              <a:t>read-TS</a:t>
            </a:r>
            <a:r>
              <a:rPr lang="en-GB" dirty="0"/>
              <a:t>(X) and </a:t>
            </a:r>
            <a:r>
              <a:rPr lang="en-GB" dirty="0" smtClean="0"/>
              <a:t>write-TS</a:t>
            </a:r>
            <a:r>
              <a:rPr lang="en-GB" dirty="0"/>
              <a:t>(X)</a:t>
            </a:r>
          </a:p>
          <a:p>
            <a:pPr lvl="1"/>
            <a:r>
              <a:rPr lang="en-GB" dirty="0"/>
              <a:t>Has this item been read or written before transaction T has had an opportunity to read/write?</a:t>
            </a:r>
          </a:p>
          <a:p>
            <a:pPr lvl="1"/>
            <a:r>
              <a:rPr lang="en-GB" dirty="0"/>
              <a:t>Ensure that timestamp ordering is not violated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If timestamp ordering is violated, transaction is aborted and resubmitted with a new timestamp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251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Basic Timestamp </a:t>
            </a:r>
            <a:r>
              <a:rPr lang="en-GB" dirty="0" smtClean="0"/>
              <a:t>Ordering: write(X)</a:t>
            </a:r>
            <a:endParaRPr lang="en-US" dirty="0"/>
          </a:p>
        </p:txBody>
      </p:sp>
      <p:sp>
        <p:nvSpPr>
          <p:cNvPr id="219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-106" charset="2"/>
              <a:buNone/>
            </a:pPr>
            <a:r>
              <a:rPr lang="en-GB" dirty="0" smtClean="0"/>
              <a:t>if read-TS</a:t>
            </a:r>
            <a:r>
              <a:rPr lang="en-GB" dirty="0"/>
              <a:t>(X) &gt; TS(T) or </a:t>
            </a:r>
            <a:r>
              <a:rPr lang="en-GB" dirty="0" smtClean="0"/>
              <a:t>write-TS</a:t>
            </a:r>
            <a:r>
              <a:rPr lang="en-GB" dirty="0"/>
              <a:t>(X) &gt; TS(T)</a:t>
            </a:r>
          </a:p>
          <a:p>
            <a:pPr>
              <a:buFont typeface="Wingdings" pitchFamily="-106" charset="2"/>
              <a:buNone/>
            </a:pPr>
            <a:r>
              <a:rPr lang="en-GB" dirty="0" smtClean="0"/>
              <a:t>then</a:t>
            </a:r>
            <a:endParaRPr lang="en-GB" dirty="0"/>
          </a:p>
          <a:p>
            <a:pPr>
              <a:buFont typeface="Wingdings" pitchFamily="-106" charset="2"/>
              <a:buNone/>
            </a:pPr>
            <a:r>
              <a:rPr lang="en-GB" dirty="0"/>
              <a:t>	</a:t>
            </a:r>
            <a:r>
              <a:rPr lang="en-GB" dirty="0" smtClean="0"/>
              <a:t>	abort </a:t>
            </a:r>
            <a:r>
              <a:rPr lang="en-GB" dirty="0"/>
              <a:t>and rollback T and reject operation</a:t>
            </a:r>
          </a:p>
          <a:p>
            <a:pPr>
              <a:buFont typeface="Wingdings" pitchFamily="-106" charset="2"/>
              <a:buNone/>
            </a:pPr>
            <a:r>
              <a:rPr lang="en-GB" dirty="0" smtClean="0"/>
              <a:t>else</a:t>
            </a:r>
            <a:r>
              <a:rPr lang="en-GB" dirty="0"/>
              <a:t>	</a:t>
            </a:r>
          </a:p>
          <a:p>
            <a:pPr>
              <a:buFont typeface="Wingdings" pitchFamily="-106" charset="2"/>
              <a:buNone/>
            </a:pPr>
            <a:r>
              <a:rPr lang="en-GB" dirty="0"/>
              <a:t>		execute </a:t>
            </a:r>
            <a:r>
              <a:rPr lang="en-GB" dirty="0" smtClean="0"/>
              <a:t>write(</a:t>
            </a:r>
            <a:r>
              <a:rPr lang="en-GB" dirty="0"/>
              <a:t>X)</a:t>
            </a:r>
          </a:p>
          <a:p>
            <a:pPr>
              <a:buFont typeface="Wingdings" pitchFamily="-106" charset="2"/>
              <a:buNone/>
            </a:pPr>
            <a:r>
              <a:rPr lang="en-GB" dirty="0"/>
              <a:t>		set </a:t>
            </a:r>
            <a:r>
              <a:rPr lang="en-GB" dirty="0" smtClean="0"/>
              <a:t>write-TS</a:t>
            </a:r>
            <a:r>
              <a:rPr lang="en-GB" dirty="0"/>
              <a:t>(X) to TS(T)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193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3584177" y="2024831"/>
            <a:ext cx="1941557" cy="358776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updates go wrong, part two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471357" y="1833165"/>
            <a:ext cx="0" cy="429484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147910" y="6260068"/>
            <a:ext cx="646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45358" y="2304540"/>
            <a:ext cx="1446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Add £100 to </a:t>
            </a:r>
          </a:p>
          <a:p>
            <a:pPr algn="ctr"/>
            <a:r>
              <a:rPr lang="en-US" dirty="0" smtClean="0"/>
              <a:t>account 123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84177" y="4473759"/>
            <a:ext cx="19756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Subtract £100</a:t>
            </a:r>
          </a:p>
          <a:p>
            <a:pPr algn="ctr"/>
            <a:r>
              <a:rPr lang="en-US" dirty="0" smtClean="0"/>
              <a:t>from account 456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11357" y="3429000"/>
            <a:ext cx="1480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CRASH!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94849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Timestamp Ordering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60</a:t>
            </a:fld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324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8587054" y="5668959"/>
            <a:ext cx="26435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t</a:t>
            </a:r>
            <a:endParaRPr lang="en-US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985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324000" y="5569125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write-TS(X)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485670" y="2294053"/>
            <a:ext cx="2423447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write-TS(X) &lt; TS(T1)</a:t>
            </a:r>
            <a:br>
              <a:rPr lang="en-US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write-TS(X) := TS(T1)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1707714" y="4326579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7209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</a:schemeClr>
                  </a:solidFill>
                </a:rPr>
                <a:t>TS(T1)</a:t>
              </a:r>
              <a:endParaRPr lang="en-US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T1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2767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</a:schemeClr>
                  </a:solidFill>
                </a:rPr>
                <a:t>TS(T2)</a:t>
              </a:r>
              <a:endParaRPr lang="en-US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T2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324000" y="2090255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X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6586432" y="2294053"/>
            <a:ext cx="2453203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write-TS(X) &lt; TS(T2)</a:t>
            </a:r>
            <a:br>
              <a:rPr lang="en-US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write-TS(X) := TS(T2)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4364239" y="2265680"/>
            <a:ext cx="1045441" cy="2633226"/>
            <a:chOff x="4364239" y="2265680"/>
            <a:chExt cx="1045441" cy="2633226"/>
          </a:xfrm>
        </p:grpSpPr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4886960" y="2265680"/>
              <a:ext cx="10160" cy="223632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60" name="TextBox 59"/>
            <p:cNvSpPr txBox="1"/>
            <p:nvPr/>
          </p:nvSpPr>
          <p:spPr>
            <a:xfrm>
              <a:off x="4364239" y="4529574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write(X)</a:t>
              </a:r>
              <a:endParaRPr lang="en-US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021959" y="2265680"/>
            <a:ext cx="1045441" cy="1700292"/>
            <a:chOff x="6021959" y="2265680"/>
            <a:chExt cx="1045441" cy="1700292"/>
          </a:xfrm>
        </p:grpSpPr>
        <p:cxnSp>
          <p:nvCxnSpPr>
            <p:cNvPr id="33" name="Straight Arrow Connector 32"/>
            <p:cNvCxnSpPr/>
            <p:nvPr/>
          </p:nvCxnSpPr>
          <p:spPr bwMode="auto">
            <a:xfrm flipV="1">
              <a:off x="6540691" y="2265680"/>
              <a:ext cx="0" cy="133096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61" name="TextBox 60"/>
            <p:cNvSpPr txBox="1"/>
            <p:nvPr/>
          </p:nvSpPr>
          <p:spPr>
            <a:xfrm>
              <a:off x="6021959" y="3596640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write(X)</a:t>
              </a:r>
              <a:endParaRPr lang="en-US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441716" y="5952347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write-TS(X)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16136" y="5953634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write-TS(X)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995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  <p:bldP spid="38" grpId="0"/>
      <p:bldP spid="55" grpId="0"/>
      <p:bldP spid="30" grpId="0"/>
      <p:bldP spid="30" grpId="1"/>
      <p:bldP spid="32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Timestamp Ordering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61</a:t>
            </a:fld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324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8587054" y="5668959"/>
            <a:ext cx="26435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t</a:t>
            </a:r>
            <a:endParaRPr lang="en-US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985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324000" y="5569125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write-TS(X)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485670" y="2294053"/>
            <a:ext cx="2453203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write-TS(X) &lt; TS(T2)</a:t>
            </a:r>
            <a:br>
              <a:rPr lang="en-US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write-TS(X) := TS(T2)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707714" y="4326579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7209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</a:schemeClr>
                  </a:solidFill>
                </a:rPr>
                <a:t>TS(T1)</a:t>
              </a:r>
              <a:endParaRPr lang="en-US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T1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767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</a:schemeClr>
                  </a:solidFill>
                </a:rPr>
                <a:t>TS(T2)</a:t>
              </a:r>
              <a:endParaRPr lang="en-US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T2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4000" y="2090255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X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6586432" y="2294053"/>
            <a:ext cx="235131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write-TS(X) &gt; TS(T1)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52640" y="4308096"/>
            <a:ext cx="1026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abort T1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4374399" y="2265680"/>
            <a:ext cx="1045441" cy="1727200"/>
            <a:chOff x="4374399" y="2265680"/>
            <a:chExt cx="1045441" cy="1727200"/>
          </a:xfrm>
        </p:grpSpPr>
        <p:cxnSp>
          <p:nvCxnSpPr>
            <p:cNvPr id="33" name="Straight Arrow Connector 32"/>
            <p:cNvCxnSpPr/>
            <p:nvPr/>
          </p:nvCxnSpPr>
          <p:spPr bwMode="auto">
            <a:xfrm flipV="1">
              <a:off x="4897120" y="2265680"/>
              <a:ext cx="0" cy="133096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4374399" y="3623548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write(X)</a:t>
              </a:r>
              <a:endParaRPr lang="en-US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021959" y="2265680"/>
            <a:ext cx="1045441" cy="2615816"/>
            <a:chOff x="6021959" y="2265680"/>
            <a:chExt cx="1045441" cy="2615816"/>
          </a:xfrm>
        </p:grpSpPr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6540691" y="2265680"/>
              <a:ext cx="10160" cy="223632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32" name="TextBox 31"/>
            <p:cNvSpPr txBox="1"/>
            <p:nvPr/>
          </p:nvSpPr>
          <p:spPr>
            <a:xfrm>
              <a:off x="6021959" y="4512164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write(X)</a:t>
              </a:r>
              <a:endParaRPr lang="en-US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516136" y="5927976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write-TS(X)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053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1"/>
      <p:bldP spid="38" grpId="0"/>
      <p:bldP spid="55" grpId="0"/>
      <p:bldP spid="14" grpId="0"/>
      <p:bldP spid="34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Basic Timestamp </a:t>
            </a:r>
            <a:r>
              <a:rPr lang="en-GB" dirty="0" smtClean="0"/>
              <a:t>Ordering: read(X)</a:t>
            </a:r>
            <a:endParaRPr lang="en-US" dirty="0"/>
          </a:p>
        </p:txBody>
      </p:sp>
      <p:sp>
        <p:nvSpPr>
          <p:cNvPr id="220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-106" charset="2"/>
              <a:buNone/>
            </a:pPr>
            <a:r>
              <a:rPr lang="en-GB" dirty="0" smtClean="0"/>
              <a:t>if write-TS</a:t>
            </a:r>
            <a:r>
              <a:rPr lang="en-GB" dirty="0"/>
              <a:t>(X) &gt; TS(T)</a:t>
            </a:r>
          </a:p>
          <a:p>
            <a:pPr>
              <a:buFont typeface="Wingdings" pitchFamily="-106" charset="2"/>
              <a:buNone/>
            </a:pPr>
            <a:r>
              <a:rPr lang="en-GB" dirty="0" smtClean="0"/>
              <a:t>then</a:t>
            </a:r>
            <a:endParaRPr lang="en-GB" dirty="0"/>
          </a:p>
          <a:p>
            <a:pPr>
              <a:buFont typeface="Wingdings" pitchFamily="-106" charset="2"/>
              <a:buNone/>
            </a:pPr>
            <a:r>
              <a:rPr lang="en-GB" dirty="0"/>
              <a:t>		abort and rollback T and reject operation</a:t>
            </a:r>
          </a:p>
          <a:p>
            <a:pPr>
              <a:buFont typeface="Wingdings" pitchFamily="-106" charset="2"/>
              <a:buNone/>
            </a:pPr>
            <a:r>
              <a:rPr lang="en-GB" dirty="0" smtClean="0"/>
              <a:t>else</a:t>
            </a:r>
            <a:r>
              <a:rPr lang="en-GB" dirty="0"/>
              <a:t>	</a:t>
            </a:r>
          </a:p>
          <a:p>
            <a:pPr>
              <a:buFont typeface="Wingdings" pitchFamily="-106" charset="2"/>
              <a:buNone/>
            </a:pPr>
            <a:r>
              <a:rPr lang="en-GB" dirty="0"/>
              <a:t>		execute </a:t>
            </a:r>
            <a:r>
              <a:rPr lang="en-GB" dirty="0" smtClean="0"/>
              <a:t>read(</a:t>
            </a:r>
            <a:r>
              <a:rPr lang="en-GB" dirty="0"/>
              <a:t>X)</a:t>
            </a:r>
          </a:p>
          <a:p>
            <a:pPr>
              <a:buFont typeface="Wingdings" pitchFamily="-106" charset="2"/>
              <a:buNone/>
            </a:pPr>
            <a:r>
              <a:rPr lang="en-GB" dirty="0"/>
              <a:t>		set </a:t>
            </a:r>
            <a:r>
              <a:rPr lang="en-GB" dirty="0" smtClean="0"/>
              <a:t>read-TS</a:t>
            </a:r>
            <a:r>
              <a:rPr lang="en-GB" dirty="0"/>
              <a:t>(X) to max(TS(T), </a:t>
            </a:r>
            <a:r>
              <a:rPr lang="en-GB" dirty="0" smtClean="0"/>
              <a:t>read-TS</a:t>
            </a:r>
            <a:r>
              <a:rPr lang="en-GB" dirty="0"/>
              <a:t>(X))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888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Thomas’s Write Rule</a:t>
            </a:r>
            <a:endParaRPr lang="en-US"/>
          </a:p>
        </p:txBody>
      </p:sp>
      <p:sp>
        <p:nvSpPr>
          <p:cNvPr id="221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Modification of Basic TO that rejects fewer write operations</a:t>
            </a:r>
          </a:p>
          <a:p>
            <a:r>
              <a:rPr lang="en-GB" dirty="0"/>
              <a:t>Weakens the checks for </a:t>
            </a:r>
            <a:r>
              <a:rPr lang="en-GB" dirty="0" smtClean="0"/>
              <a:t>write (</a:t>
            </a:r>
            <a:r>
              <a:rPr lang="en-GB" dirty="0"/>
              <a:t>X) so that obsolete write operations are ignored</a:t>
            </a:r>
          </a:p>
          <a:p>
            <a:r>
              <a:rPr lang="en-GB" dirty="0"/>
              <a:t>Does not enforce </a:t>
            </a:r>
            <a:r>
              <a:rPr lang="en-GB" dirty="0" err="1"/>
              <a:t>serialisability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5894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Thomas’s Write Rule</a:t>
            </a: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if read-TS(X) &gt; TS(T)</a:t>
            </a:r>
          </a:p>
          <a:p>
            <a:pPr>
              <a:buNone/>
            </a:pPr>
            <a:r>
              <a:rPr lang="en-GB" dirty="0" smtClean="0"/>
              <a:t>then</a:t>
            </a:r>
            <a:br>
              <a:rPr lang="en-GB" dirty="0" smtClean="0"/>
            </a:br>
            <a:r>
              <a:rPr lang="en-GB" dirty="0" smtClean="0"/>
              <a:t>	roll back T and reject operation</a:t>
            </a:r>
          </a:p>
          <a:p>
            <a:pPr>
              <a:buNone/>
            </a:pPr>
            <a:r>
              <a:rPr lang="en-GB" dirty="0" smtClean="0"/>
              <a:t>if write-TS(X) &gt; TS(T)</a:t>
            </a:r>
          </a:p>
          <a:p>
            <a:pPr>
              <a:buNone/>
            </a:pPr>
            <a:r>
              <a:rPr lang="en-GB" dirty="0" smtClean="0"/>
              <a:t>then</a:t>
            </a:r>
            <a:br>
              <a:rPr lang="en-GB" dirty="0" smtClean="0"/>
            </a:br>
            <a:r>
              <a:rPr lang="en-GB" dirty="0" smtClean="0"/>
              <a:t>	do not execute write (X)</a:t>
            </a:r>
            <a:br>
              <a:rPr lang="en-GB" dirty="0" smtClean="0"/>
            </a:br>
            <a:r>
              <a:rPr lang="en-GB" dirty="0" smtClean="0"/>
              <a:t>	continue processing</a:t>
            </a:r>
            <a:endParaRPr lang="en-GB" dirty="0"/>
          </a:p>
          <a:p>
            <a:pPr>
              <a:buNone/>
            </a:pPr>
            <a:r>
              <a:rPr lang="en-GB" dirty="0" smtClean="0"/>
              <a:t>else</a:t>
            </a:r>
            <a:br>
              <a:rPr lang="en-GB" dirty="0" smtClean="0"/>
            </a:br>
            <a:r>
              <a:rPr lang="en-GB" dirty="0" smtClean="0"/>
              <a:t>	execute write(X)</a:t>
            </a:r>
            <a:br>
              <a:rPr lang="en-GB" dirty="0" smtClean="0"/>
            </a:br>
            <a:r>
              <a:rPr lang="en-GB" dirty="0" smtClean="0"/>
              <a:t>	set write-TS(X) to TS(T)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700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Granularity and Concurrency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653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Granularity of Data Items</a:t>
            </a:r>
            <a:endParaRPr lang="en-US"/>
          </a:p>
        </p:txBody>
      </p:sp>
      <p:sp>
        <p:nvSpPr>
          <p:cNvPr id="2263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What should be locked?</a:t>
            </a:r>
          </a:p>
          <a:p>
            <a:pPr lvl="1"/>
            <a:r>
              <a:rPr lang="en-GB" dirty="0"/>
              <a:t>Record</a:t>
            </a:r>
          </a:p>
          <a:p>
            <a:pPr lvl="1"/>
            <a:r>
              <a:rPr lang="en-GB" dirty="0"/>
              <a:t>Field value of record</a:t>
            </a:r>
          </a:p>
          <a:p>
            <a:pPr lvl="1"/>
            <a:r>
              <a:rPr lang="en-GB" dirty="0"/>
              <a:t>Disc block</a:t>
            </a:r>
          </a:p>
          <a:p>
            <a:pPr lvl="1"/>
            <a:r>
              <a:rPr lang="en-GB" dirty="0"/>
              <a:t>File</a:t>
            </a:r>
          </a:p>
          <a:p>
            <a:pPr lvl="1"/>
            <a:r>
              <a:rPr lang="en-GB" dirty="0"/>
              <a:t>Database</a:t>
            </a:r>
          </a:p>
          <a:p>
            <a:pPr marL="0" indent="0">
              <a:buNone/>
            </a:pPr>
            <a:r>
              <a:rPr lang="en-GB" dirty="0"/>
              <a:t>Coarser granularity gives lower degree of concurrency</a:t>
            </a:r>
          </a:p>
          <a:p>
            <a:pPr marL="0" indent="0">
              <a:buNone/>
            </a:pPr>
            <a:r>
              <a:rPr lang="en-GB" dirty="0"/>
              <a:t>Finer granularity gives higher overhead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087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Atomicity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System failure partway through a transaction may leave the database in an inconsistent state</a:t>
            </a:r>
          </a:p>
          <a:p>
            <a:pPr marL="0" indent="0">
              <a:buNone/>
            </a:pPr>
            <a:r>
              <a:rPr lang="en-GB" dirty="0" smtClean="0"/>
              <a:t>Transactions are </a:t>
            </a:r>
            <a:r>
              <a:rPr lang="en-GB" b="1" dirty="0" smtClean="0"/>
              <a:t>atomic</a:t>
            </a:r>
            <a:r>
              <a:rPr lang="en-GB" dirty="0" smtClean="0"/>
              <a:t>: operations within a transaction should either all be executed successfully or</a:t>
            </a:r>
            <a:r>
              <a:rPr lang="en-GB" dirty="0"/>
              <a:t> </a:t>
            </a:r>
            <a:r>
              <a:rPr lang="en-GB" dirty="0" smtClean="0"/>
              <a:t>not be executed at all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955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Problems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225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Basic database access operations</a:t>
            </a:r>
            <a:endParaRPr lang="en-US"/>
          </a:p>
        </p:txBody>
      </p:sp>
      <p:sp>
        <p:nvSpPr>
          <p:cNvPr id="169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read(</a:t>
            </a:r>
            <a:r>
              <a:rPr lang="en-GB" b="1" dirty="0"/>
              <a:t>X)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Reads a database item </a:t>
            </a:r>
            <a:r>
              <a:rPr lang="en-GB" dirty="0" err="1" smtClean="0"/>
              <a:t>X</a:t>
            </a:r>
            <a:r>
              <a:rPr lang="en-GB" baseline="-25000" dirty="0" err="1" smtClean="0"/>
              <a:t>d</a:t>
            </a:r>
            <a:r>
              <a:rPr lang="en-GB" dirty="0" smtClean="0"/>
              <a:t> </a:t>
            </a:r>
            <a:r>
              <a:rPr lang="en-GB" dirty="0"/>
              <a:t>into a program variable </a:t>
            </a:r>
            <a:r>
              <a:rPr lang="en-GB" dirty="0" smtClean="0"/>
              <a:t>X</a:t>
            </a:r>
            <a:r>
              <a:rPr lang="en-GB" baseline="-25000" dirty="0" smtClean="0"/>
              <a:t>T</a:t>
            </a:r>
            <a:r>
              <a:rPr lang="en-GB" dirty="0" smtClean="0"/>
              <a:t> in transaction T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b="1" dirty="0" smtClean="0"/>
              <a:t>write(</a:t>
            </a:r>
            <a:r>
              <a:rPr lang="en-GB" b="1" dirty="0"/>
              <a:t>X)</a:t>
            </a:r>
            <a:br>
              <a:rPr lang="en-GB" b="1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Writes the value of program variable </a:t>
            </a:r>
            <a:r>
              <a:rPr lang="en-GB" dirty="0" smtClean="0"/>
              <a:t>X</a:t>
            </a:r>
            <a:r>
              <a:rPr lang="en-GB" baseline="-25000" dirty="0" smtClean="0"/>
              <a:t>T</a:t>
            </a:r>
            <a:r>
              <a:rPr lang="en-GB" dirty="0" smtClean="0"/>
              <a:t> in transaction T </a:t>
            </a:r>
            <a:r>
              <a:rPr lang="en-GB" dirty="0"/>
              <a:t>into the database item </a:t>
            </a:r>
            <a:r>
              <a:rPr lang="en-GB" dirty="0" err="1" smtClean="0"/>
              <a:t>X</a:t>
            </a:r>
            <a:r>
              <a:rPr lang="en-GB" baseline="-25000" dirty="0" err="1" smtClean="0"/>
              <a:t>d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3614853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ECS.pptx</Template>
  <TotalTime>3012</TotalTime>
  <Words>2275</Words>
  <Application>Microsoft Macintosh PowerPoint</Application>
  <PresentationFormat>On-screen Show (4:3)</PresentationFormat>
  <Paragraphs>641</Paragraphs>
  <Slides>66</Slides>
  <Notes>51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7" baseType="lpstr">
      <vt:lpstr>ECS</vt:lpstr>
      <vt:lpstr>Transactions and Concurrency</vt:lpstr>
      <vt:lpstr>Overview</vt:lpstr>
      <vt:lpstr>Concurrency</vt:lpstr>
      <vt:lpstr>When updates go wrong, part one</vt:lpstr>
      <vt:lpstr>Serial versus Serialisable</vt:lpstr>
      <vt:lpstr>When updates go wrong, part two</vt:lpstr>
      <vt:lpstr>Atomicity</vt:lpstr>
      <vt:lpstr>Transaction Problems</vt:lpstr>
      <vt:lpstr>Basic database access operations</vt:lpstr>
      <vt:lpstr>Example Transactions</vt:lpstr>
      <vt:lpstr>Concurrency</vt:lpstr>
      <vt:lpstr>The Lost Update Problem</vt:lpstr>
      <vt:lpstr>The Lost Update Problem</vt:lpstr>
      <vt:lpstr>The Temporary Update (Dirty Read) Problem</vt:lpstr>
      <vt:lpstr>The Temporary Update (Dirty Read) Problem</vt:lpstr>
      <vt:lpstr>The Incorrect Summary Problem</vt:lpstr>
      <vt:lpstr>The Incorrect Summary Problem</vt:lpstr>
      <vt:lpstr>The Unrepeatable Read Problem</vt:lpstr>
      <vt:lpstr>Transaction Processing</vt:lpstr>
      <vt:lpstr>Transaction Life Cycle</vt:lpstr>
      <vt:lpstr>Transaction Life Cycle</vt:lpstr>
      <vt:lpstr>ACID</vt:lpstr>
      <vt:lpstr>ACID Properties</vt:lpstr>
      <vt:lpstr>Schedules</vt:lpstr>
      <vt:lpstr>Serial and Serialisable</vt:lpstr>
      <vt:lpstr>Schedule Equivalence</vt:lpstr>
      <vt:lpstr>Serial Schedule T1;T2</vt:lpstr>
      <vt:lpstr>Serial Schedule T2;T1</vt:lpstr>
      <vt:lpstr>Non-Serial and Non-Serialisable Schedule</vt:lpstr>
      <vt:lpstr>Non-Serial but Serialisable Schedule</vt:lpstr>
      <vt:lpstr>Locking</vt:lpstr>
      <vt:lpstr>Locking</vt:lpstr>
      <vt:lpstr>Lock Operations</vt:lpstr>
      <vt:lpstr>Lock Outcome</vt:lpstr>
      <vt:lpstr>Locking Rules</vt:lpstr>
      <vt:lpstr>Lock Conversion</vt:lpstr>
      <vt:lpstr>Locking Example</vt:lpstr>
      <vt:lpstr>Locking Example</vt:lpstr>
      <vt:lpstr>PowerPoint Presentation</vt:lpstr>
      <vt:lpstr>PowerPoint Presentation</vt:lpstr>
      <vt:lpstr>Serial Schedules</vt:lpstr>
      <vt:lpstr>PowerPoint Presentation</vt:lpstr>
      <vt:lpstr>Locking Example</vt:lpstr>
      <vt:lpstr>Two-Phase Locking (2PL)</vt:lpstr>
      <vt:lpstr>Locking and Serialisability</vt:lpstr>
      <vt:lpstr>Two-Phase Locking</vt:lpstr>
      <vt:lpstr>Two-Phase Locking Example</vt:lpstr>
      <vt:lpstr>Deadlock</vt:lpstr>
      <vt:lpstr>When 2PL goes wrong</vt:lpstr>
      <vt:lpstr>Deadlock</vt:lpstr>
      <vt:lpstr>Deadlock</vt:lpstr>
      <vt:lpstr>Dealing with Deadlock</vt:lpstr>
      <vt:lpstr>Wait-For Graph</vt:lpstr>
      <vt:lpstr>Timeouts</vt:lpstr>
      <vt:lpstr>Timestamps</vt:lpstr>
      <vt:lpstr>Timestamps</vt:lpstr>
      <vt:lpstr>Timestamp Ordering</vt:lpstr>
      <vt:lpstr>Basic Timestamp Ordering</vt:lpstr>
      <vt:lpstr>Basic Timestamp Ordering: write(X)</vt:lpstr>
      <vt:lpstr>Basic Timestamp Ordering</vt:lpstr>
      <vt:lpstr>Basic Timestamp Ordering</vt:lpstr>
      <vt:lpstr>Basic Timestamp Ordering: read(X)</vt:lpstr>
      <vt:lpstr>Thomas’s Write Rule</vt:lpstr>
      <vt:lpstr>Thomas’s Write Rule</vt:lpstr>
      <vt:lpstr>Granularity and Concurrency</vt:lpstr>
      <vt:lpstr>Granularity of Data Items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53</cp:revision>
  <dcterms:created xsi:type="dcterms:W3CDTF">2013-04-26T10:42:41Z</dcterms:created>
  <dcterms:modified xsi:type="dcterms:W3CDTF">2017-03-03T10:55:56Z</dcterms:modified>
</cp:coreProperties>
</file>