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76" r:id="rId5"/>
    <p:sldId id="283" r:id="rId6"/>
    <p:sldId id="277" r:id="rId7"/>
    <p:sldId id="285" r:id="rId8"/>
    <p:sldId id="278" r:id="rId9"/>
    <p:sldId id="282" r:id="rId10"/>
    <p:sldId id="279" r:id="rId11"/>
    <p:sldId id="280" r:id="rId12"/>
    <p:sldId id="281" r:id="rId13"/>
  </p:sldIdLst>
  <p:sldSz cx="6858000" cy="51435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1" userDrawn="1">
          <p15:clr>
            <a:srgbClr val="A4A3A4"/>
          </p15:clr>
        </p15:guide>
        <p15:guide id="2" orient="horz" pos="282" userDrawn="1">
          <p15:clr>
            <a:srgbClr val="A4A3A4"/>
          </p15:clr>
        </p15:guide>
        <p15:guide id="3" orient="horz" pos="2981" userDrawn="1">
          <p15:clr>
            <a:srgbClr val="A4A3A4"/>
          </p15:clr>
        </p15:guide>
        <p15:guide id="4" orient="horz" pos="735" userDrawn="1">
          <p15:clr>
            <a:srgbClr val="A4A3A4"/>
          </p15:clr>
        </p15:guide>
        <p15:guide id="5" orient="horz" pos="1620" userDrawn="1">
          <p15:clr>
            <a:srgbClr val="A4A3A4"/>
          </p15:clr>
        </p15:guide>
        <p15:guide id="6" orient="horz" pos="2867" userDrawn="1">
          <p15:clr>
            <a:srgbClr val="A4A3A4"/>
          </p15:clr>
        </p15:guide>
        <p15:guide id="7" orient="horz" pos="2459" userDrawn="1">
          <p15:clr>
            <a:srgbClr val="A4A3A4"/>
          </p15:clr>
        </p15:guide>
        <p15:guide id="8" pos="289" userDrawn="1">
          <p15:clr>
            <a:srgbClr val="A4A3A4"/>
          </p15:clr>
        </p15:guide>
        <p15:guide id="9" pos="4167" userDrawn="1">
          <p15:clr>
            <a:srgbClr val="A4A3A4"/>
          </p15:clr>
        </p15:guide>
        <p15:guide id="10" pos="3606" userDrawn="1">
          <p15:clr>
            <a:srgbClr val="A4A3A4"/>
          </p15:clr>
        </p15:guide>
        <p15:guide id="11" pos="4031" userDrawn="1">
          <p15:clr>
            <a:srgbClr val="A4A3A4"/>
          </p15:clr>
        </p15:guide>
        <p15:guide id="12" pos="2183" userDrawn="1">
          <p15:clr>
            <a:srgbClr val="A4A3A4"/>
          </p15:clr>
        </p15:guide>
        <p15:guide id="13" pos="3487" userDrawn="1">
          <p15:clr>
            <a:srgbClr val="A4A3A4"/>
          </p15:clr>
        </p15:guide>
        <p15:guide id="14" pos="18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84"/>
    <a:srgbClr val="007C92"/>
    <a:srgbClr val="1D73BC"/>
    <a:srgbClr val="FFFFFF"/>
    <a:srgbClr val="0098C3"/>
    <a:srgbClr val="FF00FF"/>
    <a:srgbClr val="545861"/>
    <a:srgbClr val="FC5F9A"/>
    <a:srgbClr val="FEF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Objects="1">
      <p:cViewPr varScale="1">
        <p:scale>
          <a:sx n="61" d="100"/>
          <a:sy n="61" d="100"/>
        </p:scale>
        <p:origin x="930" y="27"/>
      </p:cViewPr>
      <p:guideLst>
        <p:guide orient="horz" pos="531"/>
        <p:guide orient="horz" pos="282"/>
        <p:guide orient="horz" pos="2981"/>
        <p:guide orient="horz" pos="735"/>
        <p:guide orient="horz" pos="1620"/>
        <p:guide orient="horz" pos="2867"/>
        <p:guide orient="horz" pos="2459"/>
        <p:guide pos="289"/>
        <p:guide pos="4167"/>
        <p:guide pos="3606"/>
        <p:guide pos="4031"/>
        <p:guide pos="2183"/>
        <p:guide pos="3487"/>
        <p:guide pos="18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E90EE-1700-47E1-9BCA-F96C3929C895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8F23D-307D-436B-836C-51AB2A3344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76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8F23D-307D-436B-836C-51AB2A33445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93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LIaD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391" y="1166813"/>
            <a:ext cx="5076825" cy="3636962"/>
          </a:xfrm>
        </p:spPr>
        <p:txBody>
          <a:bodyPr>
            <a:normAutofit/>
          </a:bodyPr>
          <a:lstStyle>
            <a:lvl1pPr>
              <a:defRPr sz="1800">
                <a:latin typeface="Calibri" panose="020F0502020204030204" pitchFamily="34" charset="0"/>
              </a:defRPr>
            </a:lvl1pPr>
            <a:lvl2pPr marL="541338" indent="-271463">
              <a:defRPr sz="1800">
                <a:latin typeface="Calibri" panose="020F0502020204030204" pitchFamily="34" charset="0"/>
              </a:defRPr>
            </a:lvl2pPr>
            <a:lvl3pPr marL="717550" indent="-198438">
              <a:defRPr sz="18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6858000" cy="93600"/>
          </a:xfrm>
          <a:prstGeom prst="rect">
            <a:avLst/>
          </a:prstGeom>
          <a:gradFill>
            <a:gsLst>
              <a:gs pos="0">
                <a:srgbClr val="005C84"/>
              </a:gs>
              <a:gs pos="50800">
                <a:srgbClr val="007C92"/>
              </a:gs>
              <a:gs pos="100000">
                <a:srgbClr val="0098C3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3742162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437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463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8391" y="447674"/>
            <a:ext cx="5076825" cy="71913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8391" y="1166813"/>
            <a:ext cx="5076825" cy="36369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197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685800" rtl="0" eaLnBrk="1" latinLnBrk="0" hangingPunct="1">
        <a:spcBef>
          <a:spcPct val="0"/>
        </a:spcBef>
        <a:buNone/>
        <a:defRPr sz="2400" b="1" i="0" u="none" kern="1200">
          <a:solidFill>
            <a:schemeClr val="tx1"/>
          </a:solidFill>
          <a:latin typeface="Europa-Regular" pitchFamily="2" charset="0"/>
          <a:ea typeface="+mj-ea"/>
          <a:cs typeface="Arial" pitchFamily="34" charset="0"/>
        </a:defRPr>
      </a:lvl1pPr>
    </p:titleStyle>
    <p:bodyStyle>
      <a:lvl1pPr marL="198835" indent="-198835" algn="l" defTabSz="685800" rtl="0" eaLnBrk="1" latinLnBrk="0" hangingPunct="1">
        <a:spcBef>
          <a:spcPts val="900"/>
        </a:spcBef>
        <a:buFont typeface="Arial" pitchFamily="34" charset="0"/>
        <a:buChar char="•"/>
        <a:defRPr sz="1725" kern="1200">
          <a:solidFill>
            <a:srgbClr val="545861"/>
          </a:solidFill>
          <a:latin typeface="Europa-Regular" pitchFamily="2" charset="0"/>
          <a:ea typeface="+mn-ea"/>
          <a:cs typeface="Arial" pitchFamily="34" charset="0"/>
        </a:defRPr>
      </a:lvl1pPr>
      <a:lvl2pPr marL="198835" indent="-198835" algn="l" defTabSz="685800" rtl="0" eaLnBrk="1" latinLnBrk="0" hangingPunct="1">
        <a:spcBef>
          <a:spcPts val="900"/>
        </a:spcBef>
        <a:buFont typeface="Arial" pitchFamily="34" charset="0"/>
        <a:buChar char="–"/>
        <a:defRPr sz="1725" b="0" i="0" u="none" kern="1200">
          <a:solidFill>
            <a:srgbClr val="545861"/>
          </a:solidFill>
          <a:latin typeface="Europa-Regular" pitchFamily="2" charset="0"/>
          <a:ea typeface="+mn-ea"/>
          <a:cs typeface="Arial" pitchFamily="34" charset="0"/>
        </a:defRPr>
      </a:lvl2pPr>
      <a:lvl3pPr marL="198835" indent="-198835" algn="l" defTabSz="685800" rtl="0" eaLnBrk="1" latinLnBrk="0" hangingPunct="1">
        <a:spcBef>
          <a:spcPts val="900"/>
        </a:spcBef>
        <a:buFont typeface="Arial" pitchFamily="34" charset="0"/>
        <a:buChar char="•"/>
        <a:defRPr sz="1725" kern="1200">
          <a:solidFill>
            <a:srgbClr val="545861"/>
          </a:solidFill>
          <a:latin typeface="Europa-Regular" pitchFamily="2" charset="0"/>
          <a:ea typeface="+mn-ea"/>
          <a:cs typeface="Arial" pitchFamily="34" charset="0"/>
        </a:defRPr>
      </a:lvl3pPr>
      <a:lvl4pPr marL="198835" indent="-198835" algn="l" defTabSz="685800" rtl="0" eaLnBrk="1" latinLnBrk="0" hangingPunct="1">
        <a:spcBef>
          <a:spcPts val="900"/>
        </a:spcBef>
        <a:buFont typeface="Arial" pitchFamily="34" charset="0"/>
        <a:buChar char="–"/>
        <a:defRPr sz="1725" kern="1200">
          <a:solidFill>
            <a:srgbClr val="545861"/>
          </a:solidFill>
          <a:latin typeface="Europa-Regular" pitchFamily="2" charset="0"/>
          <a:ea typeface="+mn-ea"/>
          <a:cs typeface="Arial" pitchFamily="34" charset="0"/>
        </a:defRPr>
      </a:lvl4pPr>
      <a:lvl5pPr marL="198835" indent="-198835" algn="l" defTabSz="685800" rtl="0" eaLnBrk="1" latinLnBrk="0" hangingPunct="1">
        <a:spcBef>
          <a:spcPts val="900"/>
        </a:spcBef>
        <a:buFont typeface="Arial" pitchFamily="34" charset="0"/>
        <a:buChar char="»"/>
        <a:defRPr sz="1725" kern="1200">
          <a:solidFill>
            <a:srgbClr val="545861"/>
          </a:solidFill>
          <a:latin typeface="Europa-Regular" pitchFamily="2" charset="0"/>
          <a:ea typeface="+mn-ea"/>
          <a:cs typeface="Arial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hancementthemes.ac.uk/docs/publications/developing-students-ability-to-construct-feedback.pdf?sfvrsn=30" TargetMode="External"/><Relationship Id="rId2" Type="http://schemas.openxmlformats.org/officeDocument/2006/relationships/hyperlink" Target="http://www.reap.ac.uk/PEER.aspx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deakin.edu.au/__data/assets/pdf_file/0020/53462/peer-and-self-assessment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learn.southampton.ac.uk/blackboard/selfpeerintro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uides.turnitin.com/01_Manuals_and_Guides/Instructor_Guides/Turnitin_Classic_for_Instructors/23_PeerMar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8881"/>
            <a:ext cx="6858000" cy="358099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8788" y="1815666"/>
            <a:ext cx="6156325" cy="1367993"/>
          </a:xfrm>
        </p:spPr>
        <p:txBody>
          <a:bodyPr/>
          <a:lstStyle/>
          <a:p>
            <a:r>
              <a:rPr lang="en-GB" sz="3200" dirty="0"/>
              <a:t>Using online peer assessment tools </a:t>
            </a:r>
            <a:br>
              <a:rPr lang="en-GB" dirty="0"/>
            </a:br>
            <a:r>
              <a:rPr lang="en-GB" dirty="0"/>
              <a:t>to provide feedback and promote learning</a:t>
            </a:r>
            <a:br>
              <a:rPr lang="en-GB" sz="3200" dirty="0"/>
            </a:br>
            <a:br>
              <a:rPr lang="en-GB" sz="3200" dirty="0"/>
            </a:br>
            <a:br>
              <a:rPr lang="en-GB" sz="3200" dirty="0"/>
            </a:br>
            <a:br>
              <a:rPr lang="en-GB" sz="3200" dirty="0"/>
            </a:br>
            <a:r>
              <a:rPr lang="en-GB" sz="1800" dirty="0"/>
              <a:t>19 January 2017</a:t>
            </a:r>
            <a:endParaRPr lang="en-GB" sz="1800" dirty="0">
              <a:latin typeface="+mj-lt"/>
              <a:cs typeface="Segoe UI Semilight" panose="020B0402040204020203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5963" y="461768"/>
            <a:ext cx="2195922" cy="476113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355141" y="357234"/>
            <a:ext cx="2052037" cy="923330"/>
            <a:chOff x="355141" y="357234"/>
            <a:chExt cx="2052037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355141" y="357234"/>
              <a:ext cx="205203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5C84"/>
                  </a:solidFill>
                  <a:latin typeface="+mj-lt"/>
                </a:rPr>
                <a:t>Institute for</a:t>
              </a:r>
              <a:br>
                <a:rPr lang="en-GB" dirty="0">
                  <a:solidFill>
                    <a:srgbClr val="005C84"/>
                  </a:solidFill>
                  <a:latin typeface="+mj-lt"/>
                </a:rPr>
              </a:br>
              <a:r>
                <a:rPr lang="en-GB" dirty="0">
                  <a:solidFill>
                    <a:srgbClr val="005C84"/>
                  </a:solidFill>
                  <a:latin typeface="+mj-lt"/>
                </a:rPr>
                <a:t>Learning Innovation</a:t>
              </a:r>
              <a:br>
                <a:rPr lang="en-GB" dirty="0">
                  <a:solidFill>
                    <a:srgbClr val="005C84"/>
                  </a:solidFill>
                  <a:latin typeface="+mj-lt"/>
                </a:rPr>
              </a:br>
              <a:r>
                <a:rPr lang="en-GB" dirty="0">
                  <a:solidFill>
                    <a:srgbClr val="005C84"/>
                  </a:solidFill>
                  <a:latin typeface="+mj-lt"/>
                </a:rPr>
                <a:t>and Development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358734" y="447675"/>
              <a:ext cx="0" cy="719138"/>
            </a:xfrm>
            <a:prstGeom prst="line">
              <a:avLst/>
            </a:prstGeom>
            <a:ln w="28575">
              <a:solidFill>
                <a:srgbClr val="005C8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715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8881"/>
            <a:ext cx="6858000" cy="35809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8788" y="483518"/>
            <a:ext cx="24502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7C92"/>
                </a:solidFill>
              </a:rPr>
              <a:t>Peer review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38302" y="483518"/>
            <a:ext cx="33645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b="1" dirty="0">
                <a:solidFill>
                  <a:srgbClr val="FFC000"/>
                </a:solidFill>
              </a:rPr>
              <a:t>Peer assessment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6790" y="4033126"/>
            <a:ext cx="2054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7C92"/>
                </a:solidFill>
              </a:rPr>
              <a:t>formative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4921" y="4033126"/>
            <a:ext cx="23112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b="1" dirty="0">
                <a:solidFill>
                  <a:srgbClr val="FFC000"/>
                </a:solidFill>
              </a:rPr>
              <a:t>summative</a:t>
            </a:r>
          </a:p>
        </p:txBody>
      </p:sp>
    </p:spTree>
    <p:extLst>
      <p:ext uri="{BB962C8B-B14F-4D97-AF65-F5344CB8AC3E}">
        <p14:creationId xmlns:p14="http://schemas.microsoft.com/office/powerpoint/2010/main" val="1779405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use peer review?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Increases student responsibility and autonomy</a:t>
            </a:r>
          </a:p>
          <a:p>
            <a:r>
              <a:rPr lang="en-GB" dirty="0"/>
              <a:t>Exposes them to others students’ work</a:t>
            </a:r>
          </a:p>
          <a:p>
            <a:r>
              <a:rPr lang="en-GB" dirty="0"/>
              <a:t>Builds their understanding of assessment criteria</a:t>
            </a:r>
          </a:p>
          <a:p>
            <a:r>
              <a:rPr lang="en-GB" dirty="0"/>
              <a:t>Develops their self-evaluation skills</a:t>
            </a:r>
          </a:p>
          <a:p>
            <a:r>
              <a:rPr lang="en-GB" dirty="0"/>
              <a:t>Encourages deep learning</a:t>
            </a:r>
          </a:p>
          <a:p>
            <a:r>
              <a:rPr lang="en-GB" dirty="0"/>
              <a:t>Can generate effective, relevant feedback</a:t>
            </a:r>
          </a:p>
          <a:p>
            <a:r>
              <a:rPr lang="en-GB" dirty="0"/>
              <a:t>Can provide more timely feedback</a:t>
            </a:r>
          </a:p>
          <a:p>
            <a:pPr marL="0" indent="0">
              <a:buNone/>
            </a:pPr>
            <a:r>
              <a:rPr lang="en-GB" b="1" dirty="0"/>
              <a:t>Peer assessment</a:t>
            </a:r>
          </a:p>
          <a:p>
            <a:r>
              <a:rPr lang="en-GB" dirty="0"/>
              <a:t>Can reduce the tutor’s marking load</a:t>
            </a:r>
          </a:p>
        </p:txBody>
      </p:sp>
    </p:spTree>
    <p:extLst>
      <p:ext uri="{BB962C8B-B14F-4D97-AF65-F5344CB8AC3E}">
        <p14:creationId xmlns:p14="http://schemas.microsoft.com/office/powerpoint/2010/main" val="73984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56792" y="1166813"/>
            <a:ext cx="41228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it is arguable that the act of constructing feedback is more important for learning and development than the receipt of feedback from others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8720" y="989827"/>
            <a:ext cx="6992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solidFill>
                  <a:srgbClr val="005C84"/>
                </a:solidFill>
                <a:latin typeface="Adobe Caslon Pro Bold" panose="0205070206050A020403" pitchFamily="18" charset="0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35613" y="3290471"/>
            <a:ext cx="6767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solidFill>
                  <a:srgbClr val="005C84"/>
                </a:solidFill>
                <a:latin typeface="Adobe Caslon Pro Bold" panose="0205070206050A020403" pitchFamily="18" charset="0"/>
              </a:rPr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4664" y="4539055"/>
            <a:ext cx="5994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>
                    <a:lumMod val="50000"/>
                  </a:schemeClr>
                </a:solidFill>
              </a:rPr>
              <a:t>Nicol, D (2010) The foundation for graduate attributes: developing self-regulation through self and peer assessment. Published by The Quality Assurance Agency for Higher Education</a:t>
            </a:r>
            <a:r>
              <a:rPr lang="en-GB" sz="1200" i="1" dirty="0">
                <a:solidFill>
                  <a:schemeClr val="bg1">
                    <a:lumMod val="50000"/>
                  </a:schemeClr>
                </a:solidFill>
              </a:rPr>
              <a:t>.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9625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challenges does it present?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391" y="1166813"/>
            <a:ext cx="5940822" cy="3636962"/>
          </a:xfrm>
        </p:spPr>
        <p:txBody>
          <a:bodyPr>
            <a:normAutofit/>
          </a:bodyPr>
          <a:lstStyle/>
          <a:p>
            <a:r>
              <a:rPr lang="en-GB" dirty="0"/>
              <a:t>Marking criteria need to be extremely clear</a:t>
            </a:r>
          </a:p>
          <a:p>
            <a:r>
              <a:rPr lang="en-GB" dirty="0"/>
              <a:t>Students need to develop their marking skills</a:t>
            </a:r>
          </a:p>
          <a:p>
            <a:r>
              <a:rPr lang="en-GB" dirty="0"/>
              <a:t>Exemplars of excellent, good and poor work are needed</a:t>
            </a:r>
          </a:p>
          <a:p>
            <a:r>
              <a:rPr lang="en-GB" dirty="0"/>
              <a:t>Students may initially lack confidence</a:t>
            </a:r>
          </a:p>
          <a:p>
            <a:r>
              <a:rPr lang="en-GB" dirty="0"/>
              <a:t>Students may be reluctant to make judgements</a:t>
            </a:r>
          </a:p>
          <a:p>
            <a:r>
              <a:rPr lang="en-GB" dirty="0"/>
              <a:t>There is a risk of favouritism or discrimination</a:t>
            </a:r>
          </a:p>
          <a:p>
            <a:pPr marL="0" indent="0">
              <a:buNone/>
            </a:pPr>
            <a:r>
              <a:rPr lang="en-GB" b="1" dirty="0"/>
              <a:t>Peer assessment</a:t>
            </a:r>
          </a:p>
          <a:p>
            <a:r>
              <a:rPr lang="en-GB" dirty="0"/>
              <a:t>Grades and feedback may be considered unreliable</a:t>
            </a:r>
          </a:p>
          <a:p>
            <a:r>
              <a:rPr lang="en-GB" dirty="0"/>
              <a:t>Tutors may be seen as ‘not doing their job’</a:t>
            </a:r>
          </a:p>
        </p:txBody>
      </p:sp>
    </p:spTree>
    <p:extLst>
      <p:ext uri="{BB962C8B-B14F-4D97-AF65-F5344CB8AC3E}">
        <p14:creationId xmlns:p14="http://schemas.microsoft.com/office/powerpoint/2010/main" val="57347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Selected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University of Strathclyde's PEER project contains </a:t>
            </a:r>
            <a:r>
              <a:rPr lang="en-GB" dirty="0">
                <a:hlinkClick r:id="rId2"/>
              </a:rPr>
              <a:t>useful information and guidance </a:t>
            </a:r>
            <a:r>
              <a:rPr lang="en-GB">
                <a:hlinkClick r:id="rId2"/>
              </a:rPr>
              <a:t>on peer </a:t>
            </a:r>
            <a:r>
              <a:rPr lang="en-GB" dirty="0">
                <a:hlinkClick r:id="rId2"/>
              </a:rPr>
              <a:t>review</a:t>
            </a:r>
            <a:r>
              <a:rPr lang="en-GB" dirty="0"/>
              <a:t> (http://www.reap.ac.uk/PEER.aspx)</a:t>
            </a:r>
          </a:p>
          <a:p>
            <a:r>
              <a:rPr lang="en-GB" dirty="0"/>
              <a:t>Professor David Nicol's paper </a:t>
            </a:r>
            <a:r>
              <a:rPr lang="en-GB" dirty="0">
                <a:hlinkClick r:id="rId3"/>
              </a:rPr>
              <a:t>developing students' ability to construct feedback </a:t>
            </a:r>
            <a:r>
              <a:rPr lang="en-GB" dirty="0"/>
              <a:t>forms part of the University of Strathclyde's PEER project</a:t>
            </a:r>
          </a:p>
          <a:p>
            <a:r>
              <a:rPr lang="en-GB" dirty="0"/>
              <a:t>Deakin University, Institute of Teaching and Learning </a:t>
            </a:r>
            <a:r>
              <a:rPr lang="en-GB" dirty="0">
                <a:hlinkClick r:id="rId4"/>
              </a:rPr>
              <a:t>guide to peer and self assessment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7634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Peer Review and Assessment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Blackboard – peer assessment tool</a:t>
            </a:r>
          </a:p>
          <a:p>
            <a:r>
              <a:rPr lang="en-GB" dirty="0"/>
              <a:t>Turnitin – PeerMark</a:t>
            </a:r>
          </a:p>
          <a:p>
            <a:r>
              <a:rPr lang="en-GB" dirty="0" err="1"/>
              <a:t>PeerGrade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Peer Review of Teamwork</a:t>
            </a:r>
          </a:p>
          <a:p>
            <a:r>
              <a:rPr lang="en-GB" dirty="0"/>
              <a:t>WebPA – tested but rejected</a:t>
            </a:r>
          </a:p>
          <a:p>
            <a:r>
              <a:rPr lang="en-GB" dirty="0"/>
              <a:t>iSurvey and Excel</a:t>
            </a:r>
          </a:p>
          <a:p>
            <a:r>
              <a:rPr lang="en-GB" dirty="0"/>
              <a:t>TEAMMATES</a:t>
            </a:r>
          </a:p>
          <a:p>
            <a:r>
              <a:rPr lang="en-GB" dirty="0"/>
              <a:t>eFolio</a:t>
            </a:r>
          </a:p>
        </p:txBody>
      </p:sp>
    </p:spTree>
    <p:extLst>
      <p:ext uri="{BB962C8B-B14F-4D97-AF65-F5344CB8AC3E}">
        <p14:creationId xmlns:p14="http://schemas.microsoft.com/office/powerpoint/2010/main" val="1321658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Blackboard – peer assessment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400" dirty="0"/>
              <a:t>Tutor specifies questions, criteria, marking scheme and dates</a:t>
            </a:r>
          </a:p>
          <a:p>
            <a:r>
              <a:rPr lang="en-GB" sz="1400" dirty="0"/>
              <a:t>Tutor chooses number of submissions each student must review, plus anonymity and self-evaluation options</a:t>
            </a:r>
          </a:p>
          <a:p>
            <a:r>
              <a:rPr lang="en-GB" sz="1400" dirty="0"/>
              <a:t>Students type answers to one or more questions</a:t>
            </a:r>
          </a:p>
          <a:p>
            <a:pPr lvl="1"/>
            <a:r>
              <a:rPr lang="en-GB" sz="1400" dirty="0"/>
              <a:t>File upload is possible but problematic</a:t>
            </a:r>
          </a:p>
          <a:p>
            <a:r>
              <a:rPr lang="en-GB" sz="1400" dirty="0"/>
              <a:t>Peers use the criteria specified to grade each question</a:t>
            </a:r>
          </a:p>
          <a:p>
            <a:r>
              <a:rPr lang="en-GB" sz="1400" dirty="0"/>
              <a:t>Peers can also type feedback for selected questions</a:t>
            </a:r>
          </a:p>
          <a:p>
            <a:r>
              <a:rPr lang="en-GB" sz="1400" dirty="0"/>
              <a:t>Students view their grade and feedback</a:t>
            </a:r>
          </a:p>
          <a:p>
            <a:r>
              <a:rPr lang="en-GB" sz="1400" dirty="0">
                <a:hlinkClick r:id="rId2"/>
              </a:rPr>
              <a:t>https://elearn.southampton.ac.uk/blackboard/selfpeerintro/</a:t>
            </a:r>
            <a:r>
              <a:rPr lang="en-GB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452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Turnitin – PeerMark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391" y="1166813"/>
            <a:ext cx="5266134" cy="3636962"/>
          </a:xfrm>
        </p:spPr>
        <p:txBody>
          <a:bodyPr>
            <a:normAutofit lnSpcReduction="10000"/>
          </a:bodyPr>
          <a:lstStyle/>
          <a:p>
            <a:r>
              <a:rPr lang="en-GB" sz="1400" dirty="0"/>
              <a:t>Tutor creates Turnitin assignment</a:t>
            </a:r>
          </a:p>
          <a:p>
            <a:r>
              <a:rPr lang="en-GB" sz="1400" dirty="0"/>
              <a:t>Tutor creates a PeerMark assignment and chooses the number of submissions each student must review, plus anonymity option</a:t>
            </a:r>
          </a:p>
          <a:p>
            <a:r>
              <a:rPr lang="en-GB" sz="1400" dirty="0"/>
              <a:t>Papers can be distributed automatically and/or students can choose</a:t>
            </a:r>
          </a:p>
          <a:p>
            <a:r>
              <a:rPr lang="en-GB" sz="1400" dirty="0"/>
              <a:t>The tutor can also assign or exclude reviewers</a:t>
            </a:r>
          </a:p>
          <a:p>
            <a:r>
              <a:rPr lang="en-GB" sz="1400" dirty="0"/>
              <a:t>Self-review can be a required option</a:t>
            </a:r>
          </a:p>
          <a:p>
            <a:r>
              <a:rPr lang="en-GB" sz="1400" dirty="0"/>
              <a:t>The tutor creates one or more questions – free text or scale</a:t>
            </a:r>
          </a:p>
          <a:p>
            <a:r>
              <a:rPr lang="en-GB" sz="1400" dirty="0"/>
              <a:t>Students answer these questions for each submission</a:t>
            </a:r>
          </a:p>
          <a:p>
            <a:r>
              <a:rPr lang="en-GB" sz="1400" dirty="0"/>
              <a:t>The tutor can review and edit grades and feedback, and add their own grades/feedback if required</a:t>
            </a:r>
          </a:p>
          <a:p>
            <a:r>
              <a:rPr lang="en-GB" sz="1400" dirty="0"/>
              <a:t>The tutor can grade the peer reviews given by students</a:t>
            </a:r>
          </a:p>
          <a:p>
            <a:r>
              <a:rPr lang="en-GB" sz="1400" dirty="0">
                <a:hlinkClick r:id="rId2"/>
              </a:rPr>
              <a:t>https://guides.turnitin.com/01_Manuals_and_Guides/Instructor_</a:t>
            </a:r>
            <a:br>
              <a:rPr lang="en-GB" sz="1400" dirty="0">
                <a:hlinkClick r:id="rId2"/>
              </a:rPr>
            </a:br>
            <a:r>
              <a:rPr lang="en-GB" sz="1400" dirty="0">
                <a:hlinkClick r:id="rId2"/>
              </a:rPr>
              <a:t>Guides/</a:t>
            </a:r>
            <a:r>
              <a:rPr lang="en-GB" sz="1400" dirty="0" err="1">
                <a:hlinkClick r:id="rId2"/>
              </a:rPr>
              <a:t>Turnitin_Classic_for_Instructors</a:t>
            </a:r>
            <a:r>
              <a:rPr lang="en-GB" sz="1400" dirty="0">
                <a:hlinkClick r:id="rId2"/>
              </a:rPr>
              <a:t>/23_PeerMark</a:t>
            </a:r>
            <a:r>
              <a:rPr lang="en-GB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55949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121&quot;&gt;&lt;property id=&quot;20148&quot; value=&quot;5&quot;/&gt;&lt;property id=&quot;20300&quot; value=&quot;Slide 1 - &amp;quot;Title   Adam Warren&amp;quot;&quot;/&gt;&lt;property id=&quot;20307&quot; value=&quot;276&quot;/&gt;&lt;/object&gt;&lt;/object&gt;&lt;object type=&quot;8&quot; unique_id=&quot;10014&quot;&gt;&lt;/object&gt;&lt;/object&gt;&lt;/database&gt;"/>
  <p:tag name="SECTOMILLISECCONVERTED" val="1"/>
  <p:tag name="WASPOLLED" val="D7C960E86DC648C9B1E298309E1558A9"/>
  <p:tag name="TPVERSION" val="5"/>
  <p:tag name="TPFULLVERSION" val="5.3.2.24"/>
  <p:tag name="PPTVERSION" val="15"/>
  <p:tag name="TPOS" val="2"/>
  <p:tag name="PRESGUID" val="06be0e61-eab8-4d2d-bef4-b0017ad39a2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AA79C4D-87B8-4D72-B83F-324CB1F2F344}" vid="{FB8EBDFE-7426-41A4-BAAB-C61103ECDEF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73EB18941404C84E28C3118F4FB2C" ma:contentTypeVersion="2" ma:contentTypeDescription="Create a new document." ma:contentTypeScope="" ma:versionID="7aa6cc5a0a8cf06e0680695849fc8e0d">
  <xsd:schema xmlns:xsd="http://www.w3.org/2001/XMLSchema" xmlns:xs="http://www.w3.org/2001/XMLSchema" xmlns:p="http://schemas.microsoft.com/office/2006/metadata/properties" xmlns:ns2="44aeabde-0573-40a7-b50f-fcb9bfae1351" xmlns:ns3="http://schemas.microsoft.com/sharepoint/v4" targetNamespace="http://schemas.microsoft.com/office/2006/metadata/properties" ma:root="true" ma:fieldsID="745f9ce135a7d009e3da3be06fc48dfc" ns2:_="" ns3:_="">
    <xsd:import namespace="44aeabde-0573-40a7-b50f-fcb9bfae1351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aeabde-0573-40a7-b50f-fcb9bfae1351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" ma:internalName="description0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description0 xmlns="44aeabde-0573-40a7-b50f-fcb9bfae135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BE9F67-5704-4BA3-8D57-234E07A376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aeabde-0573-40a7-b50f-fcb9bfae1351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D05C47-5139-4986-8852-636C9E3738B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4"/>
    <ds:schemaRef ds:uri="http://purl.org/dc/terms/"/>
    <ds:schemaRef ds:uri="http://schemas.openxmlformats.org/package/2006/metadata/core-properties"/>
    <ds:schemaRef ds:uri="http://purl.org/dc/dcmitype/"/>
    <ds:schemaRef ds:uri="44aeabde-0573-40a7-b50f-fcb9bfae135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BFE4CD-B607-44B6-B748-967AA60855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4-3-ILIaD-white-Calibri</Template>
  <TotalTime>1637</TotalTime>
  <Words>441</Words>
  <Application>Microsoft Office PowerPoint</Application>
  <PresentationFormat>Custom</PresentationFormat>
  <Paragraphs>65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Adobe Caslon Pro Bold</vt:lpstr>
      <vt:lpstr>Arial</vt:lpstr>
      <vt:lpstr>Calibri</vt:lpstr>
      <vt:lpstr>Europa-Regular</vt:lpstr>
      <vt:lpstr>Segoe UI Semilight</vt:lpstr>
      <vt:lpstr>Office Theme</vt:lpstr>
      <vt:lpstr>Using online peer assessment tools  to provide feedback and promote learning    19 January 2017</vt:lpstr>
      <vt:lpstr>PowerPoint Presentation</vt:lpstr>
      <vt:lpstr>Why use peer review?</vt:lpstr>
      <vt:lpstr>PowerPoint Presentation</vt:lpstr>
      <vt:lpstr>What challenges does it present?</vt:lpstr>
      <vt:lpstr>Selected resources</vt:lpstr>
      <vt:lpstr>Peer Review and Assessment systems</vt:lpstr>
      <vt:lpstr>Blackboard – peer assessment tool</vt:lpstr>
      <vt:lpstr>Turnitin – PeerMark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Response Systems special interest group    25 February 2016</dc:title>
  <dc:creator>Warren A.J.D.</dc:creator>
  <cp:lastModifiedBy>Adam Warren</cp:lastModifiedBy>
  <cp:revision>92</cp:revision>
  <dcterms:created xsi:type="dcterms:W3CDTF">2016-02-22T14:23:54Z</dcterms:created>
  <dcterms:modified xsi:type="dcterms:W3CDTF">2017-01-19T12:18:13Z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0x01010043F73EB18941404C84E28C3118F4FB2C</vt:lpwstr>
  </property>
</Properties>
</file>