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  <p:sldMasterId id="2147483769" r:id="rId2"/>
  </p:sldMasterIdLst>
  <p:notesMasterIdLst>
    <p:notesMasterId r:id="rId79"/>
  </p:notesMasterIdLst>
  <p:handoutMasterIdLst>
    <p:handoutMasterId r:id="rId80"/>
  </p:handoutMasterIdLst>
  <p:sldIdLst>
    <p:sldId id="512" r:id="rId3"/>
    <p:sldId id="676" r:id="rId4"/>
    <p:sldId id="581" r:id="rId5"/>
    <p:sldId id="690" r:id="rId6"/>
    <p:sldId id="674" r:id="rId7"/>
    <p:sldId id="675" r:id="rId8"/>
    <p:sldId id="518" r:id="rId9"/>
    <p:sldId id="519" r:id="rId10"/>
    <p:sldId id="586" r:id="rId11"/>
    <p:sldId id="677" r:id="rId12"/>
    <p:sldId id="521" r:id="rId13"/>
    <p:sldId id="522" r:id="rId14"/>
    <p:sldId id="523" r:id="rId15"/>
    <p:sldId id="524" r:id="rId16"/>
    <p:sldId id="525" r:id="rId17"/>
    <p:sldId id="678" r:id="rId18"/>
    <p:sldId id="714" r:id="rId19"/>
    <p:sldId id="679" r:id="rId20"/>
    <p:sldId id="680" r:id="rId21"/>
    <p:sldId id="526" r:id="rId22"/>
    <p:sldId id="527" r:id="rId23"/>
    <p:sldId id="528" r:id="rId24"/>
    <p:sldId id="529" r:id="rId25"/>
    <p:sldId id="530" r:id="rId26"/>
    <p:sldId id="531" r:id="rId27"/>
    <p:sldId id="598" r:id="rId28"/>
    <p:sldId id="532" r:id="rId29"/>
    <p:sldId id="533" r:id="rId30"/>
    <p:sldId id="543" r:id="rId31"/>
    <p:sldId id="544" r:id="rId32"/>
    <p:sldId id="534" r:id="rId33"/>
    <p:sldId id="536" r:id="rId34"/>
    <p:sldId id="537" r:id="rId35"/>
    <p:sldId id="667" r:id="rId36"/>
    <p:sldId id="715" r:id="rId37"/>
    <p:sldId id="538" r:id="rId38"/>
    <p:sldId id="539" r:id="rId39"/>
    <p:sldId id="540" r:id="rId40"/>
    <p:sldId id="541" r:id="rId41"/>
    <p:sldId id="542" r:id="rId42"/>
    <p:sldId id="545" r:id="rId43"/>
    <p:sldId id="546" r:id="rId44"/>
    <p:sldId id="547" r:id="rId45"/>
    <p:sldId id="550" r:id="rId46"/>
    <p:sldId id="551" r:id="rId47"/>
    <p:sldId id="552" r:id="rId48"/>
    <p:sldId id="553" r:id="rId49"/>
    <p:sldId id="554" r:id="rId50"/>
    <p:sldId id="686" r:id="rId51"/>
    <p:sldId id="691" r:id="rId52"/>
    <p:sldId id="719" r:id="rId53"/>
    <p:sldId id="692" r:id="rId54"/>
    <p:sldId id="693" r:id="rId55"/>
    <p:sldId id="694" r:id="rId56"/>
    <p:sldId id="695" r:id="rId57"/>
    <p:sldId id="696" r:id="rId58"/>
    <p:sldId id="697" r:id="rId59"/>
    <p:sldId id="698" r:id="rId60"/>
    <p:sldId id="699" r:id="rId61"/>
    <p:sldId id="700" r:id="rId62"/>
    <p:sldId id="701" r:id="rId63"/>
    <p:sldId id="702" r:id="rId64"/>
    <p:sldId id="703" r:id="rId65"/>
    <p:sldId id="706" r:id="rId66"/>
    <p:sldId id="710" r:id="rId67"/>
    <p:sldId id="717" r:id="rId68"/>
    <p:sldId id="711" r:id="rId69"/>
    <p:sldId id="712" r:id="rId70"/>
    <p:sldId id="713" r:id="rId71"/>
    <p:sldId id="718" r:id="rId72"/>
    <p:sldId id="661" r:id="rId73"/>
    <p:sldId id="682" r:id="rId74"/>
    <p:sldId id="683" r:id="rId75"/>
    <p:sldId id="684" r:id="rId76"/>
    <p:sldId id="681" r:id="rId77"/>
    <p:sldId id="685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1" d="100"/>
          <a:sy n="51" d="100"/>
        </p:scale>
        <p:origin x="-10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693FFF-CE1E-2F40-BE8D-A8B2C681D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5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9828BE-6828-3B4E-AF8A-0BF543850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33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5905F-5CF5-B041-8577-C46FC00FED57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2F2FC9-F736-FC42-A22D-8CE018F803F7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535A4-D103-464E-B6BD-403637A8C8A6}" type="slidenum">
              <a:rPr lang="en-US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6C52A-EB95-DF45-840B-ADFC34970700}" type="slidenum">
              <a:rPr lang="en-US"/>
              <a:pPr/>
              <a:t>13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6F082-7448-304A-8B48-4F14A5E92615}" type="slidenum">
              <a:rPr lang="en-US"/>
              <a:pPr/>
              <a:t>14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59E345-F561-CE43-8B6E-6A0A22AE4274}" type="slidenum">
              <a:rPr lang="en-US"/>
              <a:pPr/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B2B4BC-DCBF-3444-A075-925397F48C57}" type="slidenum">
              <a:rPr lang="en-US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2D7A5-7B56-4149-910A-BB25420C5E0D}" type="slidenum">
              <a:rPr lang="en-US"/>
              <a:pPr/>
              <a:t>18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2DEE7-84B3-C747-B6EE-2C8DBCE6CE18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60BEA-B69D-094D-A939-EB1D35D51A29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C9DF6-A8C6-C848-A89E-8DDF9E7E50EE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D019F3-97BF-B24A-A585-7223A86B061D}" type="slidenum">
              <a:rPr lang="en-US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2C4A-48E7-624F-88C8-7D8B28FDBCE1}" type="slidenum">
              <a:rPr lang="en-US"/>
              <a:pPr/>
              <a:t>22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761967-8ED5-D949-A53C-2DD419EAD590}" type="slidenum">
              <a:rPr lang="en-US"/>
              <a:pPr/>
              <a:t>23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2BBB24-2B7D-1A40-AA4C-5C36A8FDCD61}" type="slidenum">
              <a:rPr lang="en-US"/>
              <a:pPr/>
              <a:t>24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F2D95-87B0-2B46-8150-F07380D014CB}" type="slidenum">
              <a:rPr lang="en-US"/>
              <a:pPr/>
              <a:t>25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6C627-C6B0-2149-9053-50D2DD0C8B0E}" type="slidenum">
              <a:rPr lang="en-US"/>
              <a:pPr/>
              <a:t>26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57DC8-467C-7441-8532-13A9421E3CC8}" type="slidenum">
              <a:rPr lang="en-US"/>
              <a:pPr/>
              <a:t>27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7BC2B-C8C1-8147-8329-D39947043363}" type="slidenum">
              <a:rPr lang="en-US"/>
              <a:pPr/>
              <a:t>28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8FBA9-69F1-D447-BD25-364E7E42D0D4}" type="slidenum">
              <a:rPr lang="en-US"/>
              <a:pPr/>
              <a:t>29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5B3ED-FE6E-2D4C-A595-6EB6881F9369}" type="slidenum">
              <a:rPr lang="en-US"/>
              <a:pPr/>
              <a:t>30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FF44C-86FE-2446-9CA0-714DD5A39033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144F-4F3E-674C-B080-5E5C1F6D7533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03EDF-E990-7347-8336-92925B28926B}" type="slidenum">
              <a:rPr lang="en-US"/>
              <a:pPr/>
              <a:t>32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A8CF0-9B65-8C46-8B5C-E5BEC10ED8F2}" type="slidenum">
              <a:rPr lang="en-US"/>
              <a:pPr/>
              <a:t>33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B6E414-FC9F-2045-8667-57BA3469B29A}" type="slidenum">
              <a:rPr lang="en-US"/>
              <a:pPr/>
              <a:t>35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CD70B-1785-3740-85BF-0A2F9D23012B}" type="slidenum">
              <a:rPr lang="en-US"/>
              <a:pPr/>
              <a:t>36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2AB05-DC1A-9346-828D-CADF735CFC8C}" type="slidenum">
              <a:rPr lang="en-US"/>
              <a:pPr/>
              <a:t>37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F7BB4E-FC3A-D047-B8A1-5C73E4255BC9}" type="slidenum">
              <a:rPr lang="en-US"/>
              <a:pPr/>
              <a:t>38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EFA3C-0CC5-4D42-A74A-3CCFC88184EE}" type="slidenum">
              <a:rPr lang="en-US"/>
              <a:pPr/>
              <a:t>39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00446-77B8-3240-9FC2-F249136FD4CF}" type="slidenum">
              <a:rPr lang="en-US"/>
              <a:pPr/>
              <a:t>40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CDB12-2046-5740-A2AC-E34C06BF4C5B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BA5BE-3B00-7045-AF4A-A45A42B4AEFE}" type="slidenum">
              <a:rPr lang="en-US"/>
              <a:pPr/>
              <a:t>41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1467D-9713-4A4D-B9A8-1985C276F025}" type="slidenum">
              <a:rPr lang="en-US"/>
              <a:pPr/>
              <a:t>42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8EC28-1E18-854B-B476-DC37E0EEA3BF}" type="slidenum">
              <a:rPr lang="en-US"/>
              <a:pPr/>
              <a:t>43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18D3B-3723-6143-8DA3-4D4A8B3BA7CE}" type="slidenum">
              <a:rPr lang="en-US"/>
              <a:pPr/>
              <a:t>44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4F77F-AD91-BE48-9AF5-76A0715BDB0B}" type="slidenum">
              <a:rPr lang="en-US"/>
              <a:pPr/>
              <a:t>45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B7D138-871E-1A48-940B-F5051F32570D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3D42F-5140-3A45-8D3E-0F274AE22096}" type="slidenum">
              <a:rPr lang="en-US"/>
              <a:pPr/>
              <a:t>47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t>locatedIn </a:t>
            </a:r>
            <a:r>
              <a:rPr lang="en-GB" smtClean="0">
                <a:latin typeface="Georgia" charset="0"/>
                <a:ea typeface="Georgia" charset="0"/>
                <a:cs typeface="Georgia" charset="0"/>
              </a:rPr>
              <a:t>≡ part of o locatedIn</a:t>
            </a:r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F148C-78FD-7C4C-9601-FDFD97850C5E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3D1B-F0B5-7D4A-B9EE-76CE2821F4EA}" type="slidenum">
              <a:rPr lang="en-US"/>
              <a:pPr/>
              <a:t>66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EDAB-35F8-9444-8A56-651C1C0F0905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F7EBF-0CEC-A84C-B5A6-6B8FE4217AEF}" type="slidenum">
              <a:rPr lang="en-US"/>
              <a:pPr/>
              <a:t>71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A735C-6A6F-3B41-AE21-9DD4DA5CCCF9}" type="slidenum">
              <a:rPr lang="en-US"/>
              <a:pPr/>
              <a:t>72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A5322-79C3-3B40-98AD-0B401138D41D}" type="slidenum">
              <a:rPr lang="en-US"/>
              <a:pPr/>
              <a:t>73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2E915-58AE-5F43-96C4-14EAA17E90A1}" type="slidenum">
              <a:rPr lang="en-US"/>
              <a:pPr/>
              <a:t>74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3A567-F797-2244-BFF2-3F44B2ED9D03}" type="slidenum">
              <a:rPr lang="en-US"/>
              <a:pPr/>
              <a:t>75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0ABE86-D6C3-FC4D-9770-4EEE4A31B700}" type="slidenum">
              <a:rPr lang="en-US"/>
              <a:pPr/>
              <a:t>76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0EFE9-312E-1C4A-924F-9037027AB94B}" type="slidenum">
              <a:rPr lang="en-US"/>
              <a:pPr/>
              <a:t>7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F00838-946B-624B-9357-F102A71FB0A6}" type="slidenum">
              <a:rPr lang="en-US"/>
              <a:pPr/>
              <a:t>8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C68AD-4EFC-F348-9769-ED97C96A9245}" type="slidenum">
              <a:rPr lang="en-US"/>
              <a:pPr/>
              <a:t>9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9BBDD-E0E9-8E4D-B344-CA0AE7C17D89}" type="slidenum">
              <a:rPr lang="en-US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 smtClean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1644468F-A1D1-FC4B-B2EF-991038B1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70B9-BD3D-B14F-826F-30D05926B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115888"/>
            <a:ext cx="2178050" cy="53403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381750" cy="534035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F56F4-5CE6-0C45-9ABC-E63D73727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341438"/>
            <a:ext cx="8382000" cy="4830762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4FE0F-897E-214B-8D04-A4AB72EC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58F74-B0DF-964D-807E-BD2D3E526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601-823F-204D-BC2C-EF64FD718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A1A14-A044-3049-A94B-6E0EDD8CED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C7F11-764F-B64C-88A0-70215E62E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 indent="-270000">
              <a:buFont typeface="Arial"/>
              <a:buChar char="•"/>
              <a:defRPr/>
            </a:lvl1pPr>
            <a:lvl2pPr marL="540000" indent="-270000">
              <a:buFont typeface="Arial"/>
              <a:buChar char="•"/>
              <a:defRPr sz="2000"/>
            </a:lvl2pPr>
            <a:lvl3pPr marL="810000" indent="-270000">
              <a:buFont typeface="Arial"/>
              <a:buChar char="•"/>
              <a:defRPr sz="2000"/>
            </a:lvl3pPr>
            <a:lvl4pPr marL="1080000" indent="-270000">
              <a:buFont typeface="Arial"/>
              <a:buChar char="•"/>
              <a:defRPr sz="2000"/>
            </a:lvl4pPr>
            <a:lvl5pPr marL="1350000" indent="-270000">
              <a:buFont typeface="Arial"/>
              <a:buChar char="•"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6A1A14-A044-3049-A94B-6E0EDD8CE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4E348-E4E7-1242-B6C0-B0F0A3BCA3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4FE0F-897E-214B-8D04-A4AB72EC94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2C918-0CCE-BD42-A04D-04AFE72315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58F74-B0DF-964D-807E-BD2D3E526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700213"/>
            <a:ext cx="8686800" cy="2160587"/>
          </a:xfrm>
        </p:spPr>
        <p:txBody>
          <a:bodyPr lIns="9144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933825"/>
            <a:ext cx="8686800" cy="1752600"/>
          </a:xfrm>
        </p:spPr>
        <p:txBody>
          <a:bodyPr lIns="91440"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24600"/>
            <a:ext cx="2133600" cy="304800"/>
          </a:xfrm>
        </p:spPr>
        <p:txBody>
          <a:bodyPr rIns="91440"/>
          <a:lstStyle>
            <a:lvl1pPr>
              <a:defRPr smtClean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>
              <a:defRPr/>
            </a:pPr>
            <a:fld id="{1644468F-A1D1-FC4B-B2EF-991038B1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bg>
      <p:bgPr>
        <a:gradFill rotWithShape="1">
          <a:gsLst>
            <a:gs pos="0">
              <a:srgbClr val="007275"/>
            </a:gs>
            <a:gs pos="50000">
              <a:srgbClr val="007275"/>
            </a:gs>
            <a:gs pos="100000">
              <a:srgbClr val="008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BF1C6E-4635-3D4F-9667-9C2BF257F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096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1000" cy="44196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B601-823F-204D-BC2C-EF64FD718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rgbClr val="007275"/>
            </a:gs>
            <a:gs pos="50000">
              <a:srgbClr val="007275"/>
            </a:gs>
            <a:gs pos="100000">
              <a:srgbClr val="008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799" cy="1362075"/>
          </a:xfrm>
        </p:spPr>
        <p:txBody>
          <a:bodyPr/>
          <a:lstStyle>
            <a:lvl1pPr algn="l">
              <a:defRPr sz="48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906713"/>
            <a:ext cx="86867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BF1C6E-4635-3D4F-9667-9C2BF257F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41438"/>
            <a:ext cx="4038600" cy="4830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8C7F11-764F-B64C-88A0-70215E62E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41438"/>
            <a:ext cx="4038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81201"/>
            <a:ext cx="4038600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341438"/>
            <a:ext cx="4038601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981201"/>
            <a:ext cx="4038601" cy="4191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E4E348-E4E7-1242-B6C0-B0F0A3BC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260350"/>
            <a:ext cx="21669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A2C918-0CCE-BD42-A04D-04AFE7231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2A08-E64E-1641-A830-8A35E2530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E629-9425-454F-8264-1B68FBC4C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70158-F10C-D542-90FF-CB39442B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61722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1438"/>
            <a:ext cx="83820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80E6EF2F-12E6-6942-AA9F-BD45BB727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8" r:id="rId12"/>
    <p:sldLayoutId id="2147483760" r:id="rId13"/>
    <p:sldLayoutId id="2147483761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69875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09625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79500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49375" indent="-179388" algn="l" rtl="0" fontAlgn="base">
        <a:spcBef>
          <a:spcPct val="0"/>
        </a:spcBef>
        <a:spcAft>
          <a:spcPts val="30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80E6EF2F-12E6-6942-AA9F-BD45BB727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Semantic Web </a:t>
            </a:r>
            <a:r>
              <a:rPr lang="en-GB" dirty="0" smtClean="0">
                <a:ea typeface="Georgia" charset="0"/>
                <a:cs typeface="Georgia" charset="0"/>
              </a:rPr>
              <a:t/>
            </a:r>
            <a:br>
              <a:rPr lang="en-GB" dirty="0" smtClean="0">
                <a:ea typeface="Georgia" charset="0"/>
                <a:cs typeface="Georgia" charset="0"/>
              </a:rPr>
            </a:br>
            <a:r>
              <a:rPr lang="en-GB" dirty="0" smtClean="0">
                <a:ea typeface="Georgia" charset="0"/>
                <a:cs typeface="Georgia" charset="0"/>
              </a:rPr>
              <a:t>in Depth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Web Ontology </a:t>
            </a:r>
            <a:r>
              <a:rPr lang="en-GB" dirty="0" smtClean="0">
                <a:ea typeface="Georgia" charset="0"/>
                <a:cs typeface="Georgia" charset="0"/>
              </a:rPr>
              <a:t>Language (</a:t>
            </a:r>
            <a:r>
              <a:rPr lang="en-GB" dirty="0">
                <a:ea typeface="Georgia" charset="0"/>
                <a:cs typeface="Georgia" charset="0"/>
              </a:rPr>
              <a:t>OWL)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Dr Nicholas </a:t>
            </a:r>
            <a:r>
              <a:rPr lang="en-GB" dirty="0" smtClean="0">
                <a:ea typeface="Georgia" charset="0"/>
                <a:cs typeface="Georgia" charset="0"/>
              </a:rPr>
              <a:t>Gibbins - </a:t>
            </a:r>
            <a:r>
              <a:rPr lang="en-GB" dirty="0" err="1" smtClean="0">
                <a:ea typeface="Georgia" charset="0"/>
                <a:cs typeface="Georgia" charset="0"/>
              </a:rPr>
              <a:t>nmg</a:t>
            </a:r>
            <a:r>
              <a:rPr lang="en-GB" dirty="0" err="1">
                <a:ea typeface="Georgia" charset="0"/>
                <a:cs typeface="Georgia" charset="0"/>
              </a:rPr>
              <a:t>@ecs.soton.ac.uk</a:t>
            </a:r>
            <a:endParaRPr lang="en-GB" dirty="0">
              <a:ea typeface="Georgia" charset="0"/>
              <a:cs typeface="Georgia" charset="0"/>
            </a:endParaRPr>
          </a:p>
          <a:p>
            <a:r>
              <a:rPr lang="en-US" smtClean="0"/>
              <a:t>2012-2013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1.0 Features and Syntax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Ontology header</a:t>
            </a:r>
            <a:endParaRPr lang="en-GB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Ontology header for metadata</a:t>
            </a:r>
          </a:p>
          <a:p>
            <a:endParaRPr lang="en-GB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2667000"/>
            <a:ext cx="7127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&lt;owl:Ontology rdf:about=“”&gt;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&lt;owl:versionInfo&gt;1.4&lt;/owl:versionInfo&gt;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&lt;rdfs:comment&gt;An example ontology&lt;/rdfs:comment&gt;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&lt;owl:imports 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rdf:resource="http://www.example.org/base"/&gt;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&lt;/owl:Ontology&gt; </a:t>
            </a:r>
            <a:endParaRPr lang="en-US" b="1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Versioning support</a:t>
            </a:r>
            <a:endParaRPr lang="en-US"/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Version properties used in the ontology header</a:t>
            </a:r>
          </a:p>
          <a:p>
            <a:pPr lvl="1"/>
            <a:r>
              <a:rPr lang="en-GB" smtClean="0"/>
              <a:t>owl:versionInfo</a:t>
            </a:r>
          </a:p>
          <a:p>
            <a:pPr lvl="2"/>
            <a:r>
              <a:rPr lang="en-GB" smtClean="0"/>
              <a:t>Version number, etc </a:t>
            </a:r>
          </a:p>
          <a:p>
            <a:pPr lvl="1"/>
            <a:r>
              <a:rPr lang="en-GB" smtClean="0"/>
              <a:t>owl:priorVersion</a:t>
            </a:r>
          </a:p>
          <a:p>
            <a:pPr lvl="2"/>
            <a:r>
              <a:rPr lang="en-GB" smtClean="0"/>
              <a:t>Indicates that an ontology is a previous version of this</a:t>
            </a:r>
          </a:p>
          <a:p>
            <a:pPr lvl="1"/>
            <a:r>
              <a:rPr lang="en-GB" smtClean="0"/>
              <a:t>owl:backwardCompatibleWith</a:t>
            </a:r>
          </a:p>
          <a:p>
            <a:pPr lvl="2"/>
            <a:r>
              <a:rPr lang="en-GB" smtClean="0"/>
              <a:t>Indicates that the specified ontology is a previous version of this one, and that this is compatible with it</a:t>
            </a:r>
          </a:p>
          <a:p>
            <a:pPr lvl="1"/>
            <a:r>
              <a:rPr lang="en-GB" smtClean="0"/>
              <a:t>owl:incompatibleWith</a:t>
            </a:r>
          </a:p>
          <a:p>
            <a:pPr lvl="2"/>
            <a:r>
              <a:rPr lang="en-GB" smtClean="0"/>
              <a:t>Indicates that the specified ontology is a previous version of this one, but that this is incompatible with it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Versioning support</a:t>
            </a:r>
            <a:endParaRPr lang="en-US"/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Classes and properties may be marked as deprecated</a:t>
            </a:r>
          </a:p>
          <a:p>
            <a:pPr lvl="1"/>
            <a:r>
              <a:rPr lang="en-GB" smtClean="0"/>
              <a:t>owl:DeprecatedClass</a:t>
            </a:r>
          </a:p>
          <a:p>
            <a:pPr lvl="1"/>
            <a:r>
              <a:rPr lang="en-GB" smtClean="0"/>
              <a:t>owl:DeprecatedProperty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class types</a:t>
            </a:r>
            <a:endParaRPr lang="en-US"/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owl:Class</a:t>
            </a:r>
          </a:p>
          <a:p>
            <a:pPr lvl="1"/>
            <a:r>
              <a:rPr lang="en-GB" smtClean="0"/>
              <a:t>Distinct from rdfs:Class – needed for OWL Lite/DL</a:t>
            </a:r>
          </a:p>
          <a:p>
            <a:endParaRPr lang="en-GB" smtClean="0"/>
          </a:p>
          <a:p>
            <a:r>
              <a:rPr lang="en-GB" smtClean="0"/>
              <a:t>owl:Thing (</a:t>
            </a:r>
            <a:r>
              <a:rPr lang="en-US" smtClean="0"/>
              <a:t>⊤)</a:t>
            </a:r>
            <a:endParaRPr lang="en-GB" smtClean="0"/>
          </a:p>
          <a:p>
            <a:pPr lvl="1"/>
            <a:r>
              <a:rPr lang="en-GB" smtClean="0"/>
              <a:t>The class that includes everything</a:t>
            </a:r>
          </a:p>
          <a:p>
            <a:r>
              <a:rPr lang="en-GB" smtClean="0"/>
              <a:t>owl:Nothing (</a:t>
            </a:r>
            <a:r>
              <a:rPr lang="en-US" smtClean="0"/>
              <a:t>⊥)</a:t>
            </a:r>
            <a:endParaRPr lang="en-GB" smtClean="0"/>
          </a:p>
          <a:p>
            <a:pPr lvl="1"/>
            <a:r>
              <a:rPr lang="en-GB" smtClean="0"/>
              <a:t>The empty class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property types</a:t>
            </a:r>
            <a:endParaRPr lang="en-US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owl:ObjectProperty</a:t>
            </a:r>
          </a:p>
          <a:p>
            <a:pPr lvl="1"/>
            <a:r>
              <a:rPr lang="en-GB" smtClean="0"/>
              <a:t>The class of resource-valued properties</a:t>
            </a:r>
          </a:p>
          <a:p>
            <a:r>
              <a:rPr lang="en-GB" smtClean="0"/>
              <a:t>owl:DatatypeProperty</a:t>
            </a:r>
          </a:p>
          <a:p>
            <a:pPr lvl="1"/>
            <a:r>
              <a:rPr lang="en-GB" smtClean="0"/>
              <a:t>The class of literal-valued properties</a:t>
            </a:r>
          </a:p>
          <a:p>
            <a:pPr lvl="1"/>
            <a:endParaRPr lang="en-GB" smtClean="0"/>
          </a:p>
          <a:p>
            <a:r>
              <a:rPr lang="en-GB" smtClean="0"/>
              <a:t>owl:AnnotationProperty</a:t>
            </a:r>
          </a:p>
          <a:p>
            <a:pPr lvl="1"/>
            <a:r>
              <a:rPr lang="en-GB" smtClean="0"/>
              <a:t>Used to type properties which annotate classes and properties (needed for OWL Lite/DL)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versus RDF Schema</a:t>
            </a:r>
            <a:endParaRPr lang="en-GB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Recall that the semantics of a description logic is specified by interpretation functions which map:</a:t>
            </a:r>
          </a:p>
          <a:p>
            <a:pPr lvl="1"/>
            <a:r>
              <a:rPr lang="en-GB" dirty="0" smtClean="0"/>
              <a:t>Instances to members of the domain of discourse</a:t>
            </a:r>
          </a:p>
          <a:p>
            <a:pPr lvl="1"/>
            <a:r>
              <a:rPr lang="en-GB" dirty="0" smtClean="0"/>
              <a:t>Classes to subsets of the domain of discourse</a:t>
            </a:r>
          </a:p>
          <a:p>
            <a:pPr lvl="1"/>
            <a:r>
              <a:rPr lang="en-GB" dirty="0" smtClean="0"/>
              <a:t>Properties to sets of pairs drawn from the domain of discourse</a:t>
            </a:r>
          </a:p>
          <a:p>
            <a:r>
              <a:rPr lang="en-GB" dirty="0" smtClean="0"/>
              <a:t>Reflexive definitions of RDF Schema means that some resources are treated as both classes and instances, or instances and properties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versus RDF Schema</a:t>
            </a:r>
            <a:endParaRPr lang="en-GB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Ambiguous semantics for these resources</a:t>
            </a:r>
          </a:p>
          <a:p>
            <a:pPr lvl="1"/>
            <a:r>
              <a:rPr lang="en-GB" dirty="0" smtClean="0"/>
              <a:t>Can’t tell from context whether they’re instances or classes</a:t>
            </a:r>
          </a:p>
          <a:p>
            <a:pPr lvl="1"/>
            <a:r>
              <a:rPr lang="en-GB" dirty="0" smtClean="0"/>
              <a:t>Can’t select the appropriate interpretation function</a:t>
            </a:r>
          </a:p>
          <a:p>
            <a:r>
              <a:rPr lang="en-GB" dirty="0" smtClean="0"/>
              <a:t>The introduction of </a:t>
            </a:r>
            <a:r>
              <a:rPr lang="en-GB" dirty="0" err="1" smtClean="0"/>
              <a:t>owl:Class</a:t>
            </a:r>
            <a:r>
              <a:rPr lang="en-GB" dirty="0" smtClean="0"/>
              <a:t>, </a:t>
            </a:r>
            <a:r>
              <a:rPr lang="en-GB" dirty="0" err="1" smtClean="0"/>
              <a:t>owl:ObjectProperty</a:t>
            </a:r>
            <a:r>
              <a:rPr lang="en-GB" dirty="0" smtClean="0"/>
              <a:t> and </a:t>
            </a:r>
            <a:r>
              <a:rPr lang="en-GB" dirty="0" err="1" smtClean="0"/>
              <a:t>owl:DatatypeProperty</a:t>
            </a:r>
            <a:r>
              <a:rPr lang="en-GB" dirty="0" smtClean="0"/>
              <a:t> eliminates this ambiguity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17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OWL’s Dirty Secret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276600" y="4365625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276600" y="37179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276600" y="30702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276600" y="2420938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OWL’s Dirty Secret Uncovered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4716463" y="3717925"/>
            <a:ext cx="2303462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716463" y="3068638"/>
            <a:ext cx="230187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268538" y="2420938"/>
            <a:ext cx="4751387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268538" y="4365625"/>
            <a:ext cx="2303462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2268538" y="5013325"/>
            <a:ext cx="4751387" cy="504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prstDash val="dash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RDF(S)’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5867400" y="42211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3419475" y="2924175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GB" smtClean="0"/>
              <a:t>For many, RDF Schema is a sufficiently expressive ontology language</a:t>
            </a:r>
          </a:p>
          <a:p>
            <a:r>
              <a:rPr lang="en-GB" smtClean="0"/>
              <a:t>However, there are use cases which require a more expressive formalism:</a:t>
            </a:r>
          </a:p>
          <a:p>
            <a:pPr lvl="1"/>
            <a:r>
              <a:rPr lang="en-GB" smtClean="0"/>
              <a:t>Instance classification</a:t>
            </a:r>
          </a:p>
          <a:p>
            <a:pPr lvl="1"/>
            <a:r>
              <a:rPr lang="en-GB" smtClean="0"/>
              <a:t>Consistency checking</a:t>
            </a:r>
          </a:p>
          <a:p>
            <a:pPr lvl="1"/>
            <a:r>
              <a:rPr lang="en-GB" smtClean="0"/>
              <a:t>Subsumption reasoning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Introducing OWL</a:t>
            </a:r>
            <a:endParaRPr lang="en-GB"/>
          </a:p>
        </p:txBody>
      </p:sp>
      <p:pic>
        <p:nvPicPr>
          <p:cNvPr id="20484" name="Picture 5" descr="w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2481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restrictions</a:t>
            </a:r>
            <a:endParaRPr lang="en-GB"/>
          </a:p>
        </p:txBody>
      </p:sp>
      <p:sp>
        <p:nvSpPr>
          <p:cNvPr id="5427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Class expression formed by constraints on properties</a:t>
            </a:r>
          </a:p>
          <a:p>
            <a:pPr lvl="1"/>
            <a:r>
              <a:rPr lang="en-GB" smtClean="0"/>
              <a:t>Local cardinality constraints</a:t>
            </a:r>
          </a:p>
          <a:p>
            <a:pPr lvl="1"/>
            <a:r>
              <a:rPr lang="en-GB" smtClean="0"/>
              <a:t>	≤ </a:t>
            </a:r>
            <a:r>
              <a:rPr lang="en-GB" smtClean="0">
                <a:sym typeface="Zed" pitchFamily="2" charset="2"/>
              </a:rPr>
              <a:t>n R, </a:t>
            </a:r>
            <a:r>
              <a:rPr lang="en-GB" smtClean="0"/>
              <a:t>≥ n R, = n R</a:t>
            </a:r>
          </a:p>
          <a:p>
            <a:pPr lvl="1"/>
            <a:r>
              <a:rPr lang="en-GB" smtClean="0"/>
              <a:t>Local range constraints</a:t>
            </a:r>
          </a:p>
          <a:p>
            <a:pPr lvl="1"/>
            <a:r>
              <a:rPr lang="en-US" smtClean="0"/>
              <a:t>	∃R.C, ∀R.C</a:t>
            </a:r>
            <a:endParaRPr lang="en-GB" smtClean="0"/>
          </a:p>
          <a:p>
            <a:pPr lvl="1"/>
            <a:r>
              <a:rPr lang="en-GB" smtClean="0"/>
              <a:t>Local value constraints</a:t>
            </a:r>
          </a:p>
          <a:p>
            <a:pPr lvl="1"/>
            <a:r>
              <a:rPr lang="en-US" smtClean="0"/>
              <a:t>	∃R.{x}</a:t>
            </a:r>
            <a:endParaRPr lang="en-GB" smtClean="0"/>
          </a:p>
          <a:p>
            <a:r>
              <a:rPr lang="en-GB" smtClean="0"/>
              <a:t>Key concept in OWL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restriction format</a:t>
            </a:r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476375" y="1916113"/>
            <a:ext cx="71278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owl:onProperty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</a:t>
            </a:r>
            <a:r>
              <a:rPr lang="en-GB" b="1" i="1" dirty="0">
                <a:solidFill>
                  <a:schemeClr val="tx2"/>
                </a:solidFill>
                <a:latin typeface="Courier New" charset="0"/>
              </a:rPr>
              <a:t>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GB" b="1" i="1" dirty="0">
                <a:solidFill>
                  <a:schemeClr val="tx2"/>
                </a:solidFill>
                <a:latin typeface="Courier New" charset="0"/>
              </a:rPr>
              <a:t>constraint expression</a:t>
            </a:r>
            <a:br>
              <a:rPr lang="en-GB" b="1" i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endParaRPr lang="en-US" b="1" dirty="0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cardinality constraints</a:t>
            </a:r>
            <a:endParaRPr lang="en-GB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Defines a class based on the number of values taken by a property</a:t>
            </a:r>
          </a:p>
          <a:p>
            <a:r>
              <a:rPr lang="en-GB" dirty="0" err="1" smtClean="0"/>
              <a:t>owl:minCardinality</a:t>
            </a:r>
            <a:r>
              <a:rPr lang="en-GB" dirty="0" smtClean="0"/>
              <a:t> (≥ n R)</a:t>
            </a:r>
          </a:p>
          <a:p>
            <a:pPr lvl="1"/>
            <a:r>
              <a:rPr lang="en-GB" dirty="0" smtClean="0"/>
              <a:t>“property R has at least n values”</a:t>
            </a:r>
          </a:p>
          <a:p>
            <a:r>
              <a:rPr lang="en-GB" dirty="0" err="1" smtClean="0"/>
              <a:t>owl:maxCardinality</a:t>
            </a:r>
            <a:r>
              <a:rPr lang="en-GB" dirty="0" smtClean="0"/>
              <a:t> (≤ </a:t>
            </a:r>
            <a:r>
              <a:rPr lang="en-GB" dirty="0" smtClean="0">
                <a:sym typeface="Zed" pitchFamily="2" charset="2"/>
              </a:rPr>
              <a:t>n R)</a:t>
            </a:r>
            <a:endParaRPr lang="en-GB" dirty="0" smtClean="0"/>
          </a:p>
          <a:p>
            <a:pPr lvl="1"/>
            <a:r>
              <a:rPr lang="en-GB" dirty="0" smtClean="0"/>
              <a:t>“property R has at most n values”</a:t>
            </a:r>
          </a:p>
          <a:p>
            <a:r>
              <a:rPr lang="en-GB" dirty="0" err="1" smtClean="0"/>
              <a:t>owl:cardinality</a:t>
            </a:r>
            <a:r>
              <a:rPr lang="en-GB" dirty="0" smtClean="0"/>
              <a:t> (= n R)</a:t>
            </a:r>
          </a:p>
          <a:p>
            <a:pPr lvl="1"/>
            <a:r>
              <a:rPr lang="en-GB" dirty="0" smtClean="0"/>
              <a:t>“property R has exactly n values”</a:t>
            </a:r>
          </a:p>
          <a:p>
            <a:endParaRPr lang="en-GB" dirty="0" smtClean="0"/>
          </a:p>
          <a:p>
            <a:r>
              <a:rPr lang="en-GB" dirty="0" smtClean="0"/>
              <a:t>OWL </a:t>
            </a:r>
            <a:r>
              <a:rPr lang="en-GB" dirty="0" err="1" smtClean="0"/>
              <a:t>Lite</a:t>
            </a:r>
            <a:r>
              <a:rPr lang="en-GB" dirty="0" smtClean="0"/>
              <a:t> has restricted cardinalities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cardinality constraint example</a:t>
            </a:r>
            <a:endParaRPr lang="en-US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Single malt whiskies are whiskies which are distilled by one and only one thing</a:t>
            </a:r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84213" y="2590800"/>
            <a:ext cx="8208962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SingleMaltWhisky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owl:equivalentClass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owl:intersectionOf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rdf:parseType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="Collection"&gt;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=“#Whisky”/&gt;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owl:onProperty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distilledBy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owl:cardinality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&gt;1&lt;/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owl:cardinality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  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owl:Restriction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  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owl:intersectionOf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owl:equivalentClass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owl:Class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endParaRPr lang="en-US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Local range constraints</a:t>
            </a:r>
            <a:endParaRPr lang="en-GB"/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Defines a class based on the type of property values</a:t>
            </a:r>
          </a:p>
          <a:p>
            <a:r>
              <a:rPr lang="en-GB" smtClean="0"/>
              <a:t>Distinct from global range constraint (rdfs:range) in RDF Schema</a:t>
            </a:r>
          </a:p>
          <a:p>
            <a:r>
              <a:rPr lang="en-GB" smtClean="0"/>
              <a:t>owl:someValuesFrom (</a:t>
            </a:r>
            <a:r>
              <a:rPr lang="en-US" smtClean="0"/>
              <a:t>∃R.C</a:t>
            </a:r>
            <a:r>
              <a:rPr lang="en-GB" smtClean="0"/>
              <a:t>)</a:t>
            </a:r>
          </a:p>
          <a:p>
            <a:pPr lvl="1"/>
            <a:r>
              <a:rPr lang="en-GB" smtClean="0"/>
              <a:t>“there exists a value for property R of type C”</a:t>
            </a:r>
          </a:p>
          <a:p>
            <a:r>
              <a:rPr lang="en-GB" smtClean="0"/>
              <a:t>owl:allValuesFrom (</a:t>
            </a:r>
            <a:r>
              <a:rPr lang="en-US" smtClean="0"/>
              <a:t>∀R.C</a:t>
            </a:r>
            <a:r>
              <a:rPr lang="en-GB" smtClean="0"/>
              <a:t>)</a:t>
            </a:r>
          </a:p>
          <a:p>
            <a:pPr lvl="1"/>
            <a:r>
              <a:rPr lang="en-GB" smtClean="0"/>
              <a:t>“property R has only values of type C”</a:t>
            </a:r>
          </a:p>
          <a:p>
            <a:pPr lvl="1"/>
            <a:endParaRPr lang="en-GB" smtClean="0"/>
          </a:p>
          <a:p>
            <a:r>
              <a:rPr lang="en-GB" smtClean="0"/>
              <a:t>Can only be used with named classes or datatypes in OWL Lite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Local range </a:t>
            </a:r>
            <a:r>
              <a:rPr lang="en-GB" dirty="0" smtClean="0">
                <a:ea typeface="Georgia" charset="0"/>
                <a:cs typeface="Georgia" charset="0"/>
              </a:rPr>
              <a:t>constraint example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Carnivores are things which eat some things which are animals (</a:t>
            </a:r>
            <a:r>
              <a:rPr lang="en-US">
                <a:ea typeface="Georgia" charset="0"/>
                <a:cs typeface="Georgia" charset="0"/>
              </a:rPr>
              <a:t>∃eats.Animal)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476375" y="2924175"/>
            <a:ext cx="70437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rdf:about=“#Carnivore”&gt;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&lt;owl:onProperty rdf:resource=“#eats”/&gt;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&lt;owl:someValuesFrom rdf:resource=“#Animal”/&gt;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&lt;/owl:Restriction&gt;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Local range </a:t>
            </a:r>
            <a:r>
              <a:rPr lang="en-GB" dirty="0" smtClean="0">
                <a:ea typeface="Georgia" charset="0"/>
                <a:cs typeface="Georgia" charset="0"/>
              </a:rPr>
              <a:t>constraint example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Vegetarians are things which eat only things which are plants (</a:t>
            </a:r>
            <a:r>
              <a:rPr lang="en-US">
                <a:ea typeface="Georgia" charset="0"/>
                <a:cs typeface="Georgia" charset="0"/>
              </a:rPr>
              <a:t>∀eats.Plant)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476375" y="2924175"/>
            <a:ext cx="67691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rdf:about=“#Vegetarian”&gt;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&lt;owl:onProperty rdf:resource=“#eats”/&gt;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&lt;owl:allValuesFrom rdf:resource=“#Plant”/&gt;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&lt;/owl:Restriction&gt;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Local value constraints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Defines a class based on the existence of a particular property value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owl:hasValue (</a:t>
            </a:r>
            <a:r>
              <a:rPr lang="en-US">
                <a:ea typeface="Georgia" charset="0"/>
                <a:cs typeface="Georgia" charset="0"/>
              </a:rPr>
              <a:t>∃R.{x})</a:t>
            </a:r>
            <a:endParaRPr lang="en-GB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“property R has a value which is X”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Cannot be used in OWL Lite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1476375" y="2924175"/>
            <a:ext cx="69056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rdf:about=“#GreenThing”&gt;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&lt;owl:onProperty rdf:resource=“#hasColour”/&gt;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&lt;owl:hasValue rdf:resource=“#Green”/&gt;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  &lt;/owl:Restriction&gt;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&lt;/owl:equivalentClass&gt;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  <a:endParaRPr lang="en-US" b="1">
              <a:latin typeface="Courier New" charset="0"/>
            </a:endParaRP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Georgia" charset="0"/>
                <a:cs typeface="Georgia" charset="0"/>
              </a:rPr>
              <a:t>Local value </a:t>
            </a:r>
            <a:r>
              <a:rPr lang="en-GB" dirty="0" smtClean="0">
                <a:ea typeface="Georgia" charset="0"/>
                <a:cs typeface="Georgia" charset="0"/>
              </a:rPr>
              <a:t>constraint example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70659" name="Rectangle 8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1371600"/>
          </a:xfrm>
        </p:spPr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Green things are things which are coloured green 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(</a:t>
            </a:r>
            <a:r>
              <a:rPr lang="en-US">
                <a:ea typeface="Georgia" charset="0"/>
                <a:cs typeface="Georgia" charset="0"/>
              </a:rPr>
              <a:t>∃ R. { Green })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Set constructors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owl:intersectionOf (</a:t>
            </a:r>
            <a:r>
              <a:rPr lang="en-US">
                <a:ea typeface="Georgia" charset="0"/>
                <a:cs typeface="Georgia" charset="0"/>
              </a:rPr>
              <a:t>C ⊓ D)</a:t>
            </a: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owl:unionOf (</a:t>
            </a:r>
            <a:r>
              <a:rPr lang="en-US">
                <a:ea typeface="Georgia" charset="0"/>
                <a:cs typeface="Georgia" charset="0"/>
              </a:rPr>
              <a:t>C ⊔ D)</a:t>
            </a: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owl:complementOf (</a:t>
            </a:r>
            <a:r>
              <a:rPr lang="en-US">
                <a:ea typeface="Georgia" charset="0"/>
                <a:cs typeface="Georgia" charset="0"/>
              </a:rPr>
              <a:t>¬ C)</a:t>
            </a: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Restrictions on use with OWL Lite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owl:unionOf and owl:complementOf cannot be used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owl:intersectionOf can be used with named classes (not bNodes) and OWL restrictions only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Feature Summary</a:t>
            </a:r>
            <a:endParaRPr lang="en-US"/>
          </a:p>
        </p:txBody>
      </p:sp>
      <p:sp>
        <p:nvSpPr>
          <p:cNvPr id="2253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Necessary and sufficient conditions for class membership</a:t>
            </a:r>
          </a:p>
          <a:p>
            <a:r>
              <a:rPr lang="en-GB" smtClean="0"/>
              <a:t>Property restrictions</a:t>
            </a:r>
          </a:p>
          <a:p>
            <a:pPr lvl="1"/>
            <a:r>
              <a:rPr lang="en-GB" smtClean="0"/>
              <a:t>Local range, cardinality, value constraints</a:t>
            </a:r>
          </a:p>
          <a:p>
            <a:r>
              <a:rPr lang="en-GB" smtClean="0"/>
              <a:t>Equivalence and identity relations</a:t>
            </a:r>
          </a:p>
          <a:p>
            <a:r>
              <a:rPr lang="en-GB" smtClean="0"/>
              <a:t>Property characteristics</a:t>
            </a:r>
          </a:p>
          <a:p>
            <a:pPr lvl="1"/>
            <a:r>
              <a:rPr lang="en-GB" smtClean="0"/>
              <a:t>Transitive, symmetric, functional</a:t>
            </a:r>
          </a:p>
          <a:p>
            <a:r>
              <a:rPr lang="en-GB" smtClean="0"/>
              <a:t>Complex classes</a:t>
            </a:r>
          </a:p>
          <a:p>
            <a:pPr lvl="1"/>
            <a:r>
              <a:rPr lang="en-GB" smtClean="0"/>
              <a:t>Set operators, enumerated classes, disjoint classes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Set constructors example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23850" y="1916113"/>
            <a:ext cx="82804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rdf:about=“GreenApple”&gt;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&lt;owl:equivalentClass&gt;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&lt;owl:Class&gt;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&lt;owl:intersectionOf rdf:parseType=“Collection”&gt;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&lt;owl:Class rdf:about=“Apple”&gt;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&lt;owl:Restriction&gt;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  &lt;owl:onProperty rdf:resource=“hasColor”/&gt;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  &lt;owl:hasValue rdf:resource=“Green”/&gt;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  &lt;/owl:Restriction&gt;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  &lt;/owl:intersectionOf&gt;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&lt;/owl:Class&gt;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&lt;/owl:equivalentClass&gt;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</a:p>
          <a:p>
            <a:pPr eaLnBrk="0" hangingPunct="0"/>
            <a:endParaRPr lang="en-GB" b="1">
              <a:solidFill>
                <a:schemeClr val="tx2"/>
              </a:solidFill>
              <a:latin typeface="Courier New" charset="0"/>
            </a:endParaRPr>
          </a:p>
          <a:p>
            <a:pPr eaLnBrk="0" hangingPunct="0"/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Equivalence and identity relations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Useful for ontology mapping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owl:sameAs 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owl:equivalentClass (C≡D)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owl:equivalentProperty (R≡S)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476375" y="3933825"/>
            <a:ext cx="7127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&lt;owl:Thing rdf:about=“#MorningStar”&gt;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  &lt;owl:sameAs rdf:resource=“#EveningStar”/&gt;</a:t>
            </a:r>
            <a:br>
              <a:rPr lang="en-GB" b="1">
                <a:solidFill>
                  <a:schemeClr val="tx2"/>
                </a:solidFill>
                <a:latin typeface="Courier New" charset="0"/>
              </a:rPr>
            </a:br>
            <a:r>
              <a:rPr lang="en-GB" b="1">
                <a:solidFill>
                  <a:schemeClr val="tx2"/>
                </a:solidFill>
                <a:latin typeface="Courier New" charset="0"/>
              </a:rPr>
              <a:t>&lt;/owl:Thing&gt;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owl:differentFrom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Can be used to specify a limited unique name assumption</a:t>
            </a:r>
          </a:p>
          <a:p>
            <a:pPr marL="539750" lvl="1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 (and DLs in general) make the Open World Assumption</a:t>
            </a:r>
          </a:p>
          <a:p>
            <a:pPr marL="809625" lvl="2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Knowledge of world is incomplete</a:t>
            </a:r>
          </a:p>
          <a:p>
            <a:pPr marL="809625" lvl="2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If something cannot be proven true, then it isn’t assumed to be false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1189038" y="2801044"/>
            <a:ext cx="7345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rdf:Description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HarryCorbett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owl:differentFrom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HarryHCorbett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”/&gt;</a:t>
            </a:r>
            <a:br>
              <a:rPr lang="en-GB" b="1" dirty="0">
                <a:solidFill>
                  <a:schemeClr val="tx2"/>
                </a:solidFill>
                <a:latin typeface="Courier New" charset="0"/>
              </a:rPr>
            </a:b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&lt;/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rdf:Description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endParaRPr lang="en-US" b="1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Non-equivalence relations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owl:AllDifferent and owl:distinctMembers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Used to specify a group of mutually distinct individuals</a:t>
            </a:r>
          </a:p>
          <a:p>
            <a:pPr marL="269875" indent="-269875">
              <a:buFont typeface="Arial" charset="0"/>
              <a:buChar char="•"/>
            </a:pP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76375" y="3141663"/>
            <a:ext cx="71278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&lt;owl:AllDifferent&gt;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&lt;owl:distinctMembers rdf:parseType=“Collection”&gt;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&lt;rdf:Description rdf:about=“#John”/&gt;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&lt;rdf:Description rdf:about=“#Paul”/&gt;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&lt;rdf:Description rdf:about=“#George”/&gt;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&lt;rdf:Description rdf:about=“#Ringo”/&gt;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&lt;/owl:distinctMembers&gt;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&lt;/owl:AllDifferent&gt;</a:t>
            </a:r>
            <a:endParaRPr lang="en-US" b="1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Necessary Class Definitions</a:t>
            </a:r>
            <a:endParaRPr lang="en-GB" dirty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Primitive / partial classes (⊑)</a:t>
            </a:r>
          </a:p>
          <a:p>
            <a:r>
              <a:rPr lang="en-US" dirty="0" smtClean="0"/>
              <a:t>“If we know that something is a X,</a:t>
            </a:r>
            <a:br>
              <a:rPr lang="en-US" dirty="0" smtClean="0"/>
            </a:br>
            <a:r>
              <a:rPr lang="en-US" dirty="0" smtClean="0"/>
              <a:t>then it must fulfill the conditions...”</a:t>
            </a:r>
          </a:p>
          <a:p>
            <a:r>
              <a:rPr lang="en-US" dirty="0" smtClean="0"/>
              <a:t>Defined using </a:t>
            </a:r>
            <a:r>
              <a:rPr lang="en-US" dirty="0" err="1" smtClean="0"/>
              <a:t>rdfs:subClassOf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Necessary and Sufficient Class Definitions</a:t>
            </a:r>
            <a:endParaRPr lang="en-GB" dirty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Defined / complete classes (</a:t>
            </a:r>
            <a:r>
              <a:rPr lang="en-GB" dirty="0" smtClean="0"/>
              <a:t>≡)</a:t>
            </a:r>
            <a:endParaRPr lang="en-US" dirty="0" smtClean="0"/>
          </a:p>
          <a:p>
            <a:r>
              <a:rPr lang="en-US" dirty="0" smtClean="0"/>
              <a:t>“If something fulfills the conditions...,</a:t>
            </a:r>
            <a:br>
              <a:rPr lang="en-US" dirty="0" smtClean="0"/>
            </a:br>
            <a:r>
              <a:rPr lang="en-US" dirty="0" smtClean="0"/>
              <a:t>then it is an X."</a:t>
            </a:r>
          </a:p>
          <a:p>
            <a:r>
              <a:rPr lang="en-US" dirty="0" smtClean="0"/>
              <a:t>Defined using </a:t>
            </a:r>
            <a:r>
              <a:rPr lang="en-US" dirty="0" err="1" smtClean="0"/>
              <a:t>owl:equivalentClass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57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- Inverse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Defines a property as the inverse of another property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(R ≡ S</a:t>
            </a:r>
            <a:r>
              <a:rPr lang="en-GB" baseline="30000">
                <a:ea typeface="Georgia" charset="0"/>
                <a:cs typeface="Georgia" charset="0"/>
              </a:rPr>
              <a:t>-</a:t>
            </a:r>
            <a:r>
              <a:rPr lang="en-GB">
                <a:ea typeface="Georgia" charset="0"/>
                <a:cs typeface="Georgia" charset="0"/>
              </a:rPr>
              <a:t>)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476375" y="2781300"/>
            <a:ext cx="71278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 smtClean="0">
                <a:solidFill>
                  <a:schemeClr val="tx2"/>
                </a:solidFill>
                <a:latin typeface="Courier New" charset="0"/>
              </a:rPr>
              <a:t>owl:ObjectProperty</a:t>
            </a:r>
            <a:r>
              <a:rPr lang="en-GB" b="1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hasAuthor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”&gt;</a:t>
            </a:r>
          </a:p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 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owl:inverseOf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rdf:resource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=“#wrote”/&gt;</a:t>
            </a:r>
          </a:p>
          <a:p>
            <a:pPr eaLnBrk="0" hangingPunct="0"/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&lt;/</a:t>
            </a:r>
            <a:r>
              <a:rPr lang="en-GB" b="1" dirty="0" err="1" smtClean="0">
                <a:solidFill>
                  <a:schemeClr val="tx2"/>
                </a:solidFill>
                <a:latin typeface="Courier New" charset="0"/>
              </a:rPr>
              <a:t>owl:ObjectProperty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&gt;</a:t>
            </a:r>
            <a:endParaRPr lang="en-US" b="1" dirty="0">
              <a:solidFill>
                <a:schemeClr val="tx2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- Symmetric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Symmetric properties satisfy the axiom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P(x,y) </a:t>
            </a:r>
            <a:r>
              <a:rPr lang="en-GB">
                <a:ea typeface="Georgia" charset="0"/>
                <a:cs typeface="Georgia" charset="0"/>
                <a:sym typeface="Wingdings" charset="2"/>
              </a:rPr>
              <a:t>iff P(y,x)</a:t>
            </a:r>
          </a:p>
          <a:p>
            <a:pPr marL="269875" indent="-269875">
              <a:buFontTx/>
              <a:buNone/>
            </a:pPr>
            <a:endParaRPr lang="en-GB">
              <a:ea typeface="Georgia" charset="0"/>
              <a:cs typeface="Georgia" charset="0"/>
              <a:sym typeface="Wingdings" charset="2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476375" y="3068638"/>
            <a:ext cx="712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  <a:sym typeface="Wingdings" charset="2"/>
              </a:rPr>
              <a:t>&lt;owl:SymmetricProperty rdf:about=“#hasSibling”/&gt;</a:t>
            </a:r>
            <a:endParaRPr lang="en-GB" b="1">
              <a:solidFill>
                <a:schemeClr val="tx2"/>
              </a:solidFill>
              <a:latin typeface="Courier New" charset="0"/>
            </a:endParaRPr>
          </a:p>
          <a:p>
            <a:pPr eaLnBrk="0" hangingPunct="0"/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Transitive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Transitive properties satisfy the axiom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P(x,y) and P(y,z) implies P(x,z)</a:t>
            </a:r>
          </a:p>
          <a:p>
            <a:pPr marL="269875" indent="-269875">
              <a:buFontTx/>
              <a:buNone/>
            </a:pPr>
            <a:endParaRPr lang="en-GB">
              <a:ea typeface="Georgia" charset="0"/>
              <a:cs typeface="Georgia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476375" y="306863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&lt;owl:TransitiveProperty rdf:about=“#hasAncestor”/&gt;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Functional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Functional properties satisfy the axiom</a:t>
            </a:r>
          </a:p>
          <a:p>
            <a:pPr marL="269875" indent="-269875">
              <a:buFontTx/>
              <a:buNone/>
            </a:pPr>
            <a:r>
              <a:rPr lang="en-GB">
                <a:ea typeface="Georgia" charset="0"/>
                <a:cs typeface="Georgia" charset="0"/>
              </a:rPr>
              <a:t>	P(x,y) and P(x,z) implies y=z</a:t>
            </a:r>
          </a:p>
          <a:p>
            <a:pPr marL="269875" indent="-269875">
              <a:buFontTx/>
              <a:buNone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r>
              <a:rPr lang="en-GB" sz="2000">
                <a:ea typeface="Georgia" charset="0"/>
                <a:cs typeface="Georgia" charset="0"/>
              </a:rPr>
              <a:t>(everyone has only one NI number)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476375" y="3062288"/>
            <a:ext cx="7127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>
                <a:solidFill>
                  <a:schemeClr val="tx2"/>
                </a:solidFill>
                <a:latin typeface="Courier New" charset="0"/>
              </a:rPr>
              <a:t>&lt;owl:FunctionalProperty rdf:about=“#hasNINumber”/&gt;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OWL Versions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versions of OWL:</a:t>
            </a:r>
          </a:p>
          <a:p>
            <a:pPr lvl="1"/>
            <a:r>
              <a:rPr lang="en-US" smtClean="0"/>
              <a:t>OWL 1.0 (became Recommendation on 10 Feb 2004)</a:t>
            </a:r>
          </a:p>
          <a:p>
            <a:pPr lvl="1"/>
            <a:r>
              <a:rPr lang="en-US" smtClean="0"/>
              <a:t>OWL 2 (became Recommendation on 29 Oct 2009)</a:t>
            </a:r>
          </a:p>
          <a:p>
            <a:r>
              <a:rPr lang="en-US" smtClean="0"/>
              <a:t>OWL 2 is more expressive than OWL 1.0, and takes advantage of developments in DL reasoning techniques in the intervening time</a:t>
            </a:r>
          </a:p>
          <a:p>
            <a:r>
              <a:rPr lang="en-US" smtClean="0"/>
              <a:t>We will initially concentrate on OWL 1.0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Property types – Inverse Functional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Inverse functional properties satisfy the axiom</a:t>
            </a:r>
          </a:p>
          <a:p>
            <a:pPr marL="269875" indent="-269875">
              <a:buFontTx/>
              <a:buNone/>
            </a:pPr>
            <a:r>
              <a:rPr lang="en-GB" sz="2000">
                <a:ea typeface="Georgia" charset="0"/>
                <a:cs typeface="Georgia" charset="0"/>
              </a:rPr>
              <a:t>	P(y,x) and P(z,x) implies y=z</a:t>
            </a: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Tx/>
              <a:buNone/>
            </a:pPr>
            <a:r>
              <a:rPr lang="en-GB" sz="1800">
                <a:ea typeface="Georgia" charset="0"/>
                <a:cs typeface="Georgia" charset="0"/>
              </a:rPr>
              <a:t>(people with the same NI number are the same person)</a:t>
            </a: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Cannot be used with owl:DatatypeProperty in OWL Lite/DL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09600" y="3062287"/>
            <a:ext cx="8004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None/>
            </a:pP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&lt;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owl:InverseFunctionalProperty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rdf:about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=“#</a:t>
            </a:r>
            <a:r>
              <a:rPr lang="en-GB" b="1" dirty="0" err="1">
                <a:solidFill>
                  <a:schemeClr val="tx2"/>
                </a:solidFill>
                <a:latin typeface="Courier New" charset="0"/>
              </a:rPr>
              <a:t>hasNINumber</a:t>
            </a:r>
            <a:r>
              <a:rPr lang="en-GB" b="1" dirty="0">
                <a:solidFill>
                  <a:schemeClr val="tx2"/>
                </a:solidFill>
                <a:latin typeface="Courier New" charset="0"/>
              </a:rPr>
              <a:t>”/&gt;</a:t>
            </a:r>
            <a:endParaRPr lang="en-US" b="1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Disjoint classes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534400" cy="4116388"/>
          </a:xfrm>
        </p:spPr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owl:disjointWith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members of one class cannot also be members of some specified other class</a:t>
            </a: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endParaRPr lang="en-GB" sz="200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 sz="2000">
                <a:ea typeface="Georgia" charset="0"/>
                <a:cs typeface="Georgia" charset="0"/>
              </a:rPr>
              <a:t>Cannot be used in OWL Lite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7127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rdf:about=“#MaleHuman”&gt;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&lt;rdfs:subClassOf rdf:resource=“#Human”/&gt;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&lt;owl:disjointWith rdf:resource=“#FemaleHuman”/&gt;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Enumerated classes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Defines a class as a direct enumeration of its members</a:t>
            </a:r>
          </a:p>
          <a:p>
            <a:pPr marL="539750" lvl="1" indent="-269875">
              <a:lnSpc>
                <a:spcPct val="90000"/>
              </a:lnSpc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owl:one of (C ≡ {a,b,c})</a:t>
            </a: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Cannot be extended (closed set)</a:t>
            </a: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lnSpc>
                <a:spcPct val="90000"/>
              </a:lnSpc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Cannot be used in OWL Lite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Enumerated classes example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476375" y="1916113"/>
            <a:ext cx="71278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&lt;owl:Class rdf:about=“#Continents”&gt;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&lt;owl:oneOf rdf:parseType=“Collection”&gt;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&lt;owl:Thing rdf:about=“#Africa”/&gt;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&lt;owl:Thing rdf:about=“#Antarctica”/&gt;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&lt;owl:Thing rdf:about=“#Oceania”/&gt; 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  &lt;owl:Thing rdf:about=“#Europe”/&gt;</a:t>
            </a:r>
          </a:p>
          <a:p>
            <a:pPr eaLnBrk="0" hangingPunct="0"/>
            <a:r>
              <a:rPr lang="en-GB">
                <a:latin typeface="Courier New" charset="0"/>
              </a:rPr>
              <a:t>    </a:t>
            </a:r>
            <a:r>
              <a:rPr lang="en-GB" b="1">
                <a:solidFill>
                  <a:schemeClr val="tx2"/>
                </a:solidFill>
                <a:latin typeface="Courier New" charset="0"/>
              </a:rPr>
              <a:t>&lt;owl:Thing rdf:about=“#North-America”/&gt;</a:t>
            </a:r>
          </a:p>
          <a:p>
            <a:pPr eaLnBrk="0" hangingPunct="0"/>
            <a:r>
              <a:rPr lang="en-GB">
                <a:latin typeface="Courier New" charset="0"/>
              </a:rPr>
              <a:t>    </a:t>
            </a:r>
            <a:r>
              <a:rPr lang="en-GB" b="1">
                <a:solidFill>
                  <a:schemeClr val="tx2"/>
                </a:solidFill>
                <a:latin typeface="Courier New" charset="0"/>
              </a:rPr>
              <a:t>&lt;owl:Thing rdf:about=“#South-America”/&gt;</a:t>
            </a:r>
          </a:p>
          <a:p>
            <a:pPr eaLnBrk="0" hangingPunct="0"/>
            <a:r>
              <a:rPr lang="en-GB">
                <a:latin typeface="Courier New" charset="0"/>
              </a:rPr>
              <a:t>    </a:t>
            </a:r>
            <a:r>
              <a:rPr lang="en-GB" b="1">
                <a:solidFill>
                  <a:schemeClr val="tx2"/>
                </a:solidFill>
                <a:latin typeface="Courier New" charset="0"/>
              </a:rPr>
              <a:t>&lt;owl:Thing rdf:about=“#Asia”/&gt;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  &lt;/owl:oneOf&gt;</a:t>
            </a:r>
          </a:p>
          <a:p>
            <a:pPr eaLnBrk="0" hangingPunct="0"/>
            <a:r>
              <a:rPr lang="en-GB" b="1">
                <a:solidFill>
                  <a:schemeClr val="tx2"/>
                </a:solidFill>
                <a:latin typeface="Courier New" charset="0"/>
              </a:rPr>
              <a:t>&lt;/owl:Class&gt;</a:t>
            </a:r>
          </a:p>
          <a:p>
            <a:pPr eaLnBrk="0" hangingPunct="0"/>
            <a:endParaRPr lang="en-US" b="1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owl:imports mechanism for including other ontologies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Also possible to use terms from other ontologies without explicitly importing them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Importing requires certain entailments, whereas simple use does not require (but also does not prevent) those entailments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 1 (ont1) contains: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BBB rdfs:subClassOf AAA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Ontology-2 (ont2) contains: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ont2 imports ont1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CCC rdfs:subClassOf BBB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Ontology-2 </a:t>
            </a:r>
            <a:r>
              <a:rPr lang="en-GB" b="1">
                <a:ea typeface="Georgia" charset="0"/>
                <a:cs typeface="Georgia" charset="0"/>
              </a:rPr>
              <a:t>must</a:t>
            </a:r>
            <a:r>
              <a:rPr lang="en-GB">
                <a:ea typeface="Georgia" charset="0"/>
                <a:cs typeface="Georgia" charset="0"/>
              </a:rPr>
              <a:t> entail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CCC rdfs:subClassOf AAA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Ontology modularisation example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 1 (ont1) contains: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BBB rdfs:subClassOf AAA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Ontology-3 (ont3) contains: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CCC rdfs:subClassOf ont1:BBB</a:t>
            </a:r>
          </a:p>
          <a:p>
            <a:pPr marL="269875" indent="-269875">
              <a:buFont typeface="Arial" charset="0"/>
              <a:buChar char="•"/>
            </a:pPr>
            <a:endParaRPr lang="en-GB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Ontology-3 does </a:t>
            </a:r>
            <a:r>
              <a:rPr lang="en-GB" b="1">
                <a:ea typeface="Georgia" charset="0"/>
                <a:cs typeface="Georgia" charset="0"/>
              </a:rPr>
              <a:t>not necessarily</a:t>
            </a:r>
            <a:r>
              <a:rPr lang="en-GB">
                <a:ea typeface="Georgia" charset="0"/>
                <a:cs typeface="Georgia" charset="0"/>
              </a:rPr>
              <a:t> entail</a:t>
            </a:r>
            <a:br>
              <a:rPr lang="en-GB">
                <a:ea typeface="Georgia" charset="0"/>
                <a:cs typeface="Georgia" charset="0"/>
              </a:rPr>
            </a:br>
            <a:r>
              <a:rPr lang="en-GB">
                <a:ea typeface="Georgia" charset="0"/>
                <a:cs typeface="Georgia" charset="0"/>
              </a:rPr>
              <a:t>CCC rdfs:subClassOf ont1:AAA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status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WebOnt working group formed Nov 2001</a:t>
            </a:r>
          </a:p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OWL Recommendations published in Feb 2004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OWL references</a:t>
            </a:r>
            <a:endParaRPr lang="en-US">
              <a:ea typeface="Georgia" charset="0"/>
              <a:cs typeface="Georgia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Web Ontology Working Group homepage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>
                <a:ea typeface="Georgia" charset="0"/>
                <a:cs typeface="Georgia" charset="0"/>
              </a:rPr>
              <a:t>http://www.w3.org/2001/sw/WebOnt/</a:t>
            </a:r>
            <a:endParaRPr lang="en-US"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Georgia" charset="0"/>
                <a:cs typeface="Georgia" charset="0"/>
              </a:rPr>
              <a:t>OWL 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09600" y="5486400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eorgia" charset="0"/>
                <a:ea typeface="Georgia" charset="0"/>
                <a:cs typeface="Georgia" charset="0"/>
              </a:rPr>
              <a:t>Brachman, R. J., and H. J. Levesque. (1984). The tractability of subsumption in frame-based description languages. In Proceedings of the 4th National Conference of the American Association for Artificial Intelligence (AAAI-84). Austin, TX, pp. 34-37.</a:t>
            </a: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OWL 1.0 Species</a:t>
            </a:r>
            <a:endParaRPr lang="en-US"/>
          </a:p>
        </p:txBody>
      </p:sp>
      <p:sp>
        <p:nvSpPr>
          <p:cNvPr id="25603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 subsets of OWL features give rise to the following sublanguages (colloquially known as species):</a:t>
            </a:r>
          </a:p>
          <a:p>
            <a:pPr lvl="1"/>
            <a:r>
              <a:rPr lang="en-US" smtClean="0"/>
              <a:t>OWL Lite</a:t>
            </a:r>
          </a:p>
          <a:p>
            <a:pPr lvl="1"/>
            <a:r>
              <a:rPr lang="en-US" smtClean="0"/>
              <a:t>OWL DL</a:t>
            </a:r>
          </a:p>
          <a:p>
            <a:pPr lvl="1"/>
            <a:r>
              <a:rPr lang="en-US" smtClean="0"/>
              <a:t>OWL Full</a:t>
            </a:r>
          </a:p>
          <a:p>
            <a:r>
              <a:rPr lang="en-US" smtClean="0">
                <a:sym typeface="Symbol" charset="2"/>
              </a:rPr>
              <a:t>“There is a tradeoff between the expressiveness of a representation language and the difficulty of reasoning over the representations built using that language.”</a:t>
            </a:r>
            <a:endParaRPr lang="en-US">
              <a:sym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design based on contemporary understanding of techniques for decidable, sound and complete reasoning in description logics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Our understanding has improved since 2004</a:t>
            </a:r>
          </a:p>
          <a:p>
            <a:pPr marL="0" indent="0">
              <a:buNone/>
            </a:pPr>
            <a:r>
              <a:rPr lang="en-US" dirty="0" smtClean="0"/>
              <a:t>Some things that looked intractable have been shown to be possible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OWL 1 to OWL 2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Changes between 1 and 2 fall into the following categories:</a:t>
            </a:r>
          </a:p>
          <a:p>
            <a:pPr lvl="1"/>
            <a:r>
              <a:rPr lang="en-US" dirty="0" smtClean="0"/>
              <a:t>Syntactic sugar (making it easier to say things we could already say)</a:t>
            </a:r>
          </a:p>
          <a:p>
            <a:pPr lvl="1"/>
            <a:r>
              <a:rPr lang="en-US" dirty="0" smtClean="0"/>
              <a:t>Constructs for increased expressivity</a:t>
            </a:r>
          </a:p>
          <a:p>
            <a:pPr lvl="1"/>
            <a:r>
              <a:rPr lang="en-US" dirty="0" err="1" smtClean="0"/>
              <a:t>Datatype</a:t>
            </a:r>
            <a:r>
              <a:rPr lang="en-US" dirty="0" smtClean="0"/>
              <a:t> support</a:t>
            </a:r>
          </a:p>
          <a:p>
            <a:pPr lvl="1"/>
            <a:r>
              <a:rPr lang="en-US" dirty="0" err="1" smtClean="0"/>
              <a:t>Metamodelling</a:t>
            </a:r>
            <a:endParaRPr lang="en-US" dirty="0" smtClean="0"/>
          </a:p>
          <a:p>
            <a:pPr lvl="1"/>
            <a:r>
              <a:rPr lang="en-US" dirty="0" smtClean="0"/>
              <a:t>Annotation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76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Syntactic Sugar: Disjoint Union</a:t>
            </a:r>
          </a:p>
        </p:txBody>
      </p:sp>
      <p:sp>
        <p:nvSpPr>
          <p:cNvPr id="1136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smtClean="0"/>
              <a:t>Allows us to define a class as the union of a number of other classes, all of which are pairwise disjoint</a:t>
            </a:r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r>
              <a:rPr lang="en-US" smtClean="0"/>
              <a:t>We’ll look at this modelling pattern more in later lectures</a:t>
            </a:r>
          </a:p>
          <a:p>
            <a:pPr marL="539750" lvl="1" indent="-269875">
              <a:buFont typeface="Arial" charset="0"/>
              <a:buChar char="•"/>
            </a:pPr>
            <a:endParaRPr lang="en-US" smtClean="0"/>
          </a:p>
        </p:txBody>
      </p:sp>
      <p:pic>
        <p:nvPicPr>
          <p:cNvPr id="113668" name="Picture 3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763" y="3027288"/>
            <a:ext cx="4622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865488"/>
            <a:ext cx="26289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Syntactic Sugar: Disjoint Classes</a:t>
            </a:r>
          </a:p>
        </p:txBody>
      </p:sp>
      <p:sp>
        <p:nvSpPr>
          <p:cNvPr id="1146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smtClean="0"/>
              <a:t>OWL 1 lets us state that two classes are disjoint</a:t>
            </a:r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r>
              <a:rPr lang="en-US" smtClean="0"/>
              <a:t>OWL 2 lets us state that a set of classes are pairwise disjoint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Sugar: Negative Property Assertions</a:t>
            </a:r>
          </a:p>
        </p:txBody>
      </p:sp>
      <p:sp>
        <p:nvSpPr>
          <p:cNvPr id="1157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OWL 1 lets us assert property values for an individual</a:t>
            </a:r>
          </a:p>
          <a:p>
            <a:endParaRPr lang="en-US" dirty="0" smtClean="0"/>
          </a:p>
          <a:p>
            <a:r>
              <a:rPr lang="en-US" dirty="0" smtClean="0"/>
              <a:t>OWL 2 lets us assert that an individual does not have a particular property value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owl:NegativePropertyAssertion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owl:sourceIndividual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=“john”/&gt;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owl:assertionProperty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hasChild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owl:targetIndividual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susan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owl:NegativePropertyAssertion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Constructs: Self Restriction</a:t>
            </a:r>
          </a:p>
        </p:txBody>
      </p:sp>
      <p:sp>
        <p:nvSpPr>
          <p:cNvPr id="1167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dirty="0" smtClean="0"/>
              <a:t>Define a class of individuals which are related to to themselves by a given property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owl:Restriction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owl:onProperty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=“...”/&gt;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owl:hasSelf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rdf:datatype</a:t>
            </a:r>
            <a:r>
              <a:rPr lang="en-US" sz="1800" b="1" dirty="0" smtClean="0">
                <a:latin typeface="Courier New"/>
                <a:cs typeface="Courier New"/>
              </a:rPr>
              <a:t>=“&amp;</a:t>
            </a:r>
            <a:r>
              <a:rPr lang="en-US" sz="1800" b="1" dirty="0" err="1" smtClean="0">
                <a:latin typeface="Courier New"/>
                <a:cs typeface="Courier New"/>
              </a:rPr>
              <a:t>xsd;boolean</a:t>
            </a:r>
            <a:r>
              <a:rPr lang="en-US" sz="1800" b="1" dirty="0" smtClean="0">
                <a:latin typeface="Courier New"/>
                <a:cs typeface="Courier New"/>
              </a:rPr>
              <a:t>”&gt;true&lt;/</a:t>
            </a:r>
            <a:r>
              <a:rPr lang="en-US" sz="1800" b="1" dirty="0" err="1" smtClean="0">
                <a:latin typeface="Courier New"/>
                <a:cs typeface="Courier New"/>
              </a:rPr>
              <a:t>owl:hasSelf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owl:Restriction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Qualified Cardinality</a:t>
            </a:r>
          </a:p>
        </p:txBody>
      </p:sp>
      <p:sp>
        <p:nvSpPr>
          <p:cNvPr id="1177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OWL 1 lets us either specify the local range of a property, </a:t>
            </a:r>
            <a:br>
              <a:rPr lang="en-US" dirty="0" smtClean="0"/>
            </a:br>
            <a:r>
              <a:rPr lang="en-US" dirty="0" smtClean="0"/>
              <a:t>or the number of values taken by the property</a:t>
            </a:r>
          </a:p>
          <a:p>
            <a:r>
              <a:rPr lang="en-US" dirty="0" smtClean="0"/>
              <a:t>OWL 2 lets us specify both together: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owl:Restriction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owl:onProperty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hasPart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owl:onClass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=“Wheel”/&gt;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owl:cardinality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rdf:datatype</a:t>
            </a:r>
            <a:r>
              <a:rPr lang="en-US" sz="1800" b="1" dirty="0" smtClean="0">
                <a:latin typeface="Courier New"/>
                <a:cs typeface="Courier New"/>
              </a:rPr>
              <a:t>=“&amp;</a:t>
            </a:r>
            <a:r>
              <a:rPr lang="en-US" sz="1800" b="1" dirty="0" err="1" smtClean="0">
                <a:latin typeface="Courier New"/>
                <a:cs typeface="Courier New"/>
              </a:rPr>
              <a:t>xsd;integer</a:t>
            </a:r>
            <a:r>
              <a:rPr lang="en-US" sz="1800" b="1" dirty="0" smtClean="0">
                <a:latin typeface="Courier New"/>
                <a:cs typeface="Courier New"/>
              </a:rPr>
              <a:t>”&gt;4&lt;/</a:t>
            </a:r>
            <a:r>
              <a:rPr lang="en-US" sz="1800" b="1" dirty="0" err="1" smtClean="0">
                <a:latin typeface="Courier New"/>
                <a:cs typeface="Courier New"/>
              </a:rPr>
              <a:t>owl:cardinality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owl:Restriction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endParaRPr lang="en-US" dirty="0" smtClean="0"/>
          </a:p>
          <a:p>
            <a:r>
              <a:rPr lang="en-US" dirty="0" smtClean="0"/>
              <a:t>Similar construct for </a:t>
            </a:r>
            <a:r>
              <a:rPr lang="en-US" dirty="0" err="1" smtClean="0"/>
              <a:t>datatype</a:t>
            </a:r>
            <a:r>
              <a:rPr lang="en-US" dirty="0" smtClean="0"/>
              <a:t> properties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17764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99532"/>
            <a:ext cx="3556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Reflexive Properties</a:t>
            </a:r>
          </a:p>
        </p:txBody>
      </p:sp>
      <p:sp>
        <p:nvSpPr>
          <p:cNvPr id="1187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us to assert that a property is globally reflexive (relates every object to itself)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owl:ReflexiveProperty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sameAgeAs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</a:t>
            </a:r>
            <a:r>
              <a:rPr lang="en-US" dirty="0" err="1" smtClean="0"/>
              <a:t>Irreflexive</a:t>
            </a:r>
            <a:r>
              <a:rPr lang="en-US" dirty="0" smtClean="0"/>
              <a:t> Properties</a:t>
            </a:r>
          </a:p>
        </p:txBody>
      </p:sp>
      <p:sp>
        <p:nvSpPr>
          <p:cNvPr id="11981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us to assert that a property relates no object to itself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owl:IrreflexiveProperty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strictlyTallerThan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Asymmetric Properties</a:t>
            </a:r>
          </a:p>
        </p:txBody>
      </p:sp>
      <p:sp>
        <p:nvSpPr>
          <p:cNvPr id="1208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us to assert that a property is asymmetric:</a:t>
            </a:r>
          </a:p>
          <a:p>
            <a:pPr marL="539750" lvl="1" indent="-269875">
              <a:buFont typeface="Arial" charset="0"/>
              <a:buChar char="•"/>
            </a:pPr>
            <a:r>
              <a:rPr lang="en-US" dirty="0" smtClean="0"/>
              <a:t>If p(</a:t>
            </a:r>
            <a:r>
              <a:rPr lang="en-US" dirty="0" err="1" smtClean="0"/>
              <a:t>x,y</a:t>
            </a:r>
            <a:r>
              <a:rPr lang="en-US" dirty="0" smtClean="0"/>
              <a:t>), then not p(</a:t>
            </a:r>
            <a:r>
              <a:rPr lang="en-US" dirty="0" err="1" smtClean="0"/>
              <a:t>y,x</a:t>
            </a:r>
            <a:r>
              <a:rPr lang="en-US" dirty="0" smtClean="0"/>
              <a:t>)</a:t>
            </a:r>
          </a:p>
          <a:p>
            <a:pPr marL="539750" lvl="1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owl:AsymmetricProperty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strictlyTallerThan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1.0 Species</a:t>
            </a:r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4365625"/>
            <a:ext cx="2879725" cy="5048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RDF(S)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124200" y="37179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Lite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24200" y="3070225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DL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124200" y="2420938"/>
            <a:ext cx="2879725" cy="5048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OWL Full</a:t>
            </a:r>
            <a:endParaRPr lang="en-US" b="1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28194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6324600" y="2438400"/>
            <a:ext cx="0" cy="2438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454150" y="3114675"/>
            <a:ext cx="139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GB">
                <a:latin typeface="Georgia" charset="0"/>
                <a:ea typeface="Georgia" charset="0"/>
                <a:cs typeface="Georgia" charset="0"/>
              </a:rPr>
              <a:t>Increasing</a:t>
            </a:r>
          </a:p>
          <a:p>
            <a:pPr algn="r"/>
            <a:r>
              <a:rPr lang="en-GB">
                <a:latin typeface="Georgia" charset="0"/>
                <a:ea typeface="Georgia" charset="0"/>
                <a:cs typeface="Georgia" charset="0"/>
              </a:rPr>
              <a:t>expressivity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324600" y="3098800"/>
            <a:ext cx="1304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Georgia" charset="0"/>
                <a:ea typeface="Georgia" charset="0"/>
                <a:cs typeface="Georgia" charset="0"/>
              </a:rPr>
              <a:t>Increasing</a:t>
            </a:r>
          </a:p>
          <a:p>
            <a:r>
              <a:rPr lang="en-GB">
                <a:latin typeface="Georgia" charset="0"/>
                <a:ea typeface="Georgia" charset="0"/>
                <a:cs typeface="Georgia" charset="0"/>
              </a:rPr>
              <a:t>complexity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Disjoint Properties</a:t>
            </a:r>
          </a:p>
        </p:txBody>
      </p:sp>
      <p:sp>
        <p:nvSpPr>
          <p:cNvPr id="12185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us to state that two individuals cannot be related to each other by two different properties that have been declared disjoint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connectedTo</a:t>
            </a:r>
            <a:r>
              <a:rPr lang="en-US" sz="1800" b="1" dirty="0" smtClean="0">
                <a:latin typeface="Courier New"/>
                <a:cs typeface="Courier New"/>
              </a:rPr>
              <a:t>”&gt;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owl:propertyDisjointWithrdf:resource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contiguousWith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Constructs: Property Chain Inclusion</a:t>
            </a:r>
            <a:endParaRPr lang="en-US" dirty="0" smtClean="0"/>
          </a:p>
        </p:txBody>
      </p:sp>
      <p:sp>
        <p:nvSpPr>
          <p:cNvPr id="1228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does not let us define a property as a composition of other properties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hasUncle</a:t>
            </a:r>
            <a:r>
              <a:rPr lang="en-US" dirty="0" smtClean="0"/>
              <a:t> </a:t>
            </a:r>
            <a:r>
              <a:rPr lang="en-GB" dirty="0" smtClean="0"/>
              <a:t>≡ </a:t>
            </a:r>
            <a:r>
              <a:rPr lang="en-GB" dirty="0" err="1" smtClean="0"/>
              <a:t>hasParent</a:t>
            </a:r>
            <a:r>
              <a:rPr lang="en-GB" dirty="0" smtClean="0"/>
              <a:t> o </a:t>
            </a:r>
            <a:r>
              <a:rPr lang="en-GB" dirty="0" err="1" smtClean="0"/>
              <a:t>hasBrother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OWL 2 lets us define such property compositions</a:t>
            </a:r>
          </a:p>
          <a:p>
            <a:pPr marL="0" indent="0">
              <a:buNone/>
            </a:pPr>
            <a:r>
              <a:rPr lang="en-GB" sz="1800" b="1" dirty="0" smtClean="0">
                <a:latin typeface="Courier New"/>
                <a:cs typeface="Courier New"/>
              </a:rPr>
              <a:t>&lt;</a:t>
            </a:r>
            <a:r>
              <a:rPr lang="en-GB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GB" sz="1800" b="1" dirty="0" smtClean="0">
                <a:latin typeface="Courier New"/>
                <a:cs typeface="Courier New"/>
              </a:rPr>
              <a:t> </a:t>
            </a:r>
            <a:r>
              <a:rPr lang="en-GB" sz="1800" b="1" dirty="0" err="1" smtClean="0">
                <a:latin typeface="Courier New"/>
                <a:cs typeface="Courier New"/>
              </a:rPr>
              <a:t>rdf:about</a:t>
            </a:r>
            <a:r>
              <a:rPr lang="en-GB" sz="1800" b="1" dirty="0" smtClean="0">
                <a:latin typeface="Courier New"/>
                <a:cs typeface="Courier New"/>
              </a:rPr>
              <a:t>=“</a:t>
            </a:r>
            <a:r>
              <a:rPr lang="en-GB" sz="1800" b="1" dirty="0" err="1" smtClean="0">
                <a:latin typeface="Courier New"/>
                <a:cs typeface="Courier New"/>
              </a:rPr>
              <a:t>hasUncle</a:t>
            </a:r>
            <a:r>
              <a:rPr lang="en-GB" sz="1800" b="1" dirty="0" smtClean="0">
                <a:latin typeface="Courier New"/>
                <a:cs typeface="Courier New"/>
              </a:rPr>
              <a:t>”&gt;</a:t>
            </a:r>
            <a:br>
              <a:rPr lang="en-GB" sz="1800" b="1" dirty="0" smtClean="0">
                <a:latin typeface="Courier New"/>
                <a:cs typeface="Courier New"/>
              </a:rPr>
            </a:br>
            <a:r>
              <a:rPr lang="en-GB" sz="1800" b="1" dirty="0" smtClean="0">
                <a:latin typeface="Courier New"/>
                <a:cs typeface="Courier New"/>
              </a:rPr>
              <a:t>  &lt;</a:t>
            </a:r>
            <a:r>
              <a:rPr lang="en-GB" sz="1800" b="1" dirty="0" err="1" smtClean="0">
                <a:latin typeface="Courier New"/>
                <a:cs typeface="Courier New"/>
              </a:rPr>
              <a:t>owl:propertyChainAxiom</a:t>
            </a:r>
            <a:r>
              <a:rPr lang="en-GB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rdf:parseType</a:t>
            </a:r>
            <a:r>
              <a:rPr lang="en-US" sz="1800" b="1" dirty="0" smtClean="0">
                <a:latin typeface="Courier New"/>
                <a:cs typeface="Courier New"/>
              </a:rPr>
              <a:t>=“Collection”&gt;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&lt;</a:t>
            </a:r>
            <a:r>
              <a:rPr lang="en-US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hasParent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&lt;</a:t>
            </a:r>
            <a:r>
              <a:rPr lang="en-US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hasBrother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&lt;/</a:t>
            </a:r>
            <a:r>
              <a:rPr lang="en-US" sz="1800" b="1" dirty="0" err="1" smtClean="0">
                <a:latin typeface="Courier New"/>
                <a:cs typeface="Courier New"/>
              </a:rPr>
              <a:t>owl:propertyChainAxiom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r>
              <a:rPr lang="en-GB" sz="1800" b="1" dirty="0" smtClean="0">
                <a:latin typeface="Courier New"/>
                <a:cs typeface="Courier New"/>
              </a:rPr>
              <a:t/>
            </a:r>
            <a:br>
              <a:rPr lang="en-GB" sz="1800" b="1" dirty="0" smtClean="0">
                <a:latin typeface="Courier New"/>
                <a:cs typeface="Courier New"/>
              </a:rPr>
            </a:br>
            <a:r>
              <a:rPr lang="en-GB" sz="1800" b="1" dirty="0" smtClean="0">
                <a:latin typeface="Courier New"/>
                <a:cs typeface="Courier New"/>
              </a:rPr>
              <a:t>&lt;/</a:t>
            </a:r>
            <a:r>
              <a:rPr lang="en-GB" sz="1800" b="1" dirty="0" err="1" smtClean="0">
                <a:latin typeface="Courier New"/>
                <a:cs typeface="Courier New"/>
              </a:rPr>
              <a:t>owl:ObjectProperty</a:t>
            </a:r>
            <a:r>
              <a:rPr lang="en-GB" sz="1800" b="1" dirty="0" smtClean="0">
                <a:latin typeface="Courier New"/>
                <a:cs typeface="Courier New"/>
              </a:rPr>
              <a:t>&gt;</a:t>
            </a:r>
            <a:endParaRPr lang="en-US" sz="1800" b="1" dirty="0" smtClean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Constructs: Keys</a:t>
            </a:r>
          </a:p>
        </p:txBody>
      </p:sp>
      <p:sp>
        <p:nvSpPr>
          <p:cNvPr id="1249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lets us define a property to be functional, so that individuals can be uniquely identified by values of that property</a:t>
            </a:r>
          </a:p>
          <a:p>
            <a:pPr marL="269875" indent="-269875">
              <a:buFont typeface="Arial" charset="0"/>
              <a:buChar char="•"/>
            </a:pPr>
            <a:r>
              <a:rPr lang="en-US" dirty="0" smtClean="0"/>
              <a:t>OWL 2 lets us define uniquely identifying keys that comprise several properties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owl:Class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=“Person”&gt;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owl:hasKey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rdf:parseType</a:t>
            </a:r>
            <a:r>
              <a:rPr lang="en-US" sz="1800" b="1" dirty="0" smtClean="0">
                <a:latin typeface="Courier New"/>
                <a:cs typeface="Courier New"/>
              </a:rPr>
              <a:t>=“Collection”&gt;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&lt;</a:t>
            </a:r>
            <a:r>
              <a:rPr lang="en-US" sz="1800" b="1" dirty="0" err="1" smtClean="0">
                <a:latin typeface="Courier New"/>
                <a:cs typeface="Courier New"/>
              </a:rPr>
              <a:t>owl:DatatypeProperty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hasSSN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&lt;</a:t>
            </a:r>
            <a:r>
              <a:rPr lang="en-US" sz="1800" b="1" dirty="0" err="1" smtClean="0">
                <a:latin typeface="Courier New"/>
                <a:cs typeface="Courier New"/>
              </a:rPr>
              <a:t>owl:DatatypeProperty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rdf:about</a:t>
            </a:r>
            <a:r>
              <a:rPr lang="en-US" sz="1800" b="1" dirty="0" smtClean="0">
                <a:latin typeface="Courier New"/>
                <a:cs typeface="Courier New"/>
              </a:rPr>
              <a:t>=“</a:t>
            </a:r>
            <a:r>
              <a:rPr lang="en-US" sz="1800" b="1" dirty="0" err="1" smtClean="0">
                <a:latin typeface="Courier New"/>
                <a:cs typeface="Courier New"/>
              </a:rPr>
              <a:t>birthDate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&lt;/</a:t>
            </a:r>
            <a:r>
              <a:rPr lang="en-US" sz="1800" b="1" dirty="0" err="1" smtClean="0">
                <a:latin typeface="Courier New"/>
                <a:cs typeface="Courier New"/>
              </a:rPr>
              <a:t>owl:hasKey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owl:Class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Constructs: </a:t>
            </a:r>
            <a:r>
              <a:rPr lang="en-US" dirty="0" err="1" smtClean="0"/>
              <a:t>Datatype</a:t>
            </a:r>
            <a:r>
              <a:rPr lang="en-US" dirty="0" smtClean="0"/>
              <a:t> Restrictions</a:t>
            </a:r>
          </a:p>
        </p:txBody>
      </p:sp>
      <p:sp>
        <p:nvSpPr>
          <p:cNvPr id="1259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dirty="0" smtClean="0"/>
              <a:t>Allows us to define subsets of </a:t>
            </a:r>
            <a:r>
              <a:rPr lang="en-US" dirty="0" err="1" smtClean="0"/>
              <a:t>datatypes</a:t>
            </a:r>
            <a:r>
              <a:rPr lang="en-US" dirty="0" smtClean="0"/>
              <a:t> that constrain the range of values allowed by a </a:t>
            </a:r>
            <a:r>
              <a:rPr lang="en-US" dirty="0" err="1" smtClean="0"/>
              <a:t>datatype</a:t>
            </a:r>
            <a:endParaRPr lang="en-US" dirty="0" smtClean="0"/>
          </a:p>
          <a:p>
            <a:pPr marL="269875" indent="-269875">
              <a:buFont typeface="Arial" charset="0"/>
              <a:buChar char="•"/>
            </a:pPr>
            <a:r>
              <a:rPr lang="en-US" dirty="0" smtClean="0"/>
              <a:t>For example, the </a:t>
            </a:r>
            <a:r>
              <a:rPr lang="en-US" dirty="0" err="1" smtClean="0"/>
              <a:t>datatype</a:t>
            </a:r>
            <a:r>
              <a:rPr lang="en-US" dirty="0" smtClean="0"/>
              <a:t> of integers greater than or equal to 5:</a:t>
            </a:r>
          </a:p>
          <a:p>
            <a:pPr marL="269875" indent="-269875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owl:Datatype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&lt;</a:t>
            </a:r>
            <a:r>
              <a:rPr lang="en-US" sz="1800" b="1" dirty="0" err="1" smtClean="0">
                <a:latin typeface="Courier New"/>
                <a:cs typeface="Courier New"/>
              </a:rPr>
              <a:t>owl:onDatatype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rdf:resource</a:t>
            </a:r>
            <a:r>
              <a:rPr lang="en-US" sz="1800" b="1" dirty="0" smtClean="0">
                <a:latin typeface="Courier New"/>
                <a:cs typeface="Courier New"/>
              </a:rPr>
              <a:t>=“&amp;</a:t>
            </a:r>
            <a:r>
              <a:rPr lang="en-US" sz="1800" b="1" dirty="0" err="1" smtClean="0">
                <a:latin typeface="Courier New"/>
                <a:cs typeface="Courier New"/>
              </a:rPr>
              <a:t>xsd;integer</a:t>
            </a:r>
            <a:r>
              <a:rPr lang="en-US" sz="1800" b="1" dirty="0" smtClean="0">
                <a:latin typeface="Courier New"/>
                <a:cs typeface="Courier New"/>
              </a:rPr>
              <a:t>”/&gt;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</a:t>
            </a:r>
            <a:r>
              <a:rPr lang="en-US" sz="1800" b="1" dirty="0" err="1" smtClean="0">
                <a:latin typeface="Courier New"/>
                <a:cs typeface="Courier New"/>
              </a:rPr>
              <a:t>owl:withRestrictions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rdf:parseType</a:t>
            </a:r>
            <a:r>
              <a:rPr lang="en-US" sz="1800" b="1" dirty="0" smtClean="0">
                <a:latin typeface="Courier New"/>
                <a:cs typeface="Courier New"/>
              </a:rPr>
              <a:t>=“Collection”&gt;</a:t>
            </a:r>
            <a:r>
              <a:rPr lang="en-US" sz="1800" b="1" dirty="0">
                <a:latin typeface="Courier New"/>
                <a:cs typeface="Courier New"/>
              </a:rPr>
              <a:t/>
            </a:r>
            <a:br>
              <a:rPr lang="en-US" sz="1800" b="1" dirty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  &lt;</a:t>
            </a:r>
            <a:r>
              <a:rPr lang="en-US" sz="1800" b="1" dirty="0" err="1" smtClean="0">
                <a:latin typeface="Courier New"/>
                <a:cs typeface="Courier New"/>
              </a:rPr>
              <a:t>xsd:minInclusive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latin typeface="Courier New"/>
                <a:cs typeface="Courier New"/>
              </a:rPr>
              <a:t>rdf:datatype</a:t>
            </a:r>
            <a:r>
              <a:rPr lang="en-US" sz="1800" b="1" dirty="0" smtClean="0">
                <a:latin typeface="Courier New"/>
                <a:cs typeface="Courier New"/>
              </a:rPr>
              <a:t>=“&amp;</a:t>
            </a:r>
            <a:r>
              <a:rPr lang="en-US" sz="1800" b="1" dirty="0" err="1" smtClean="0">
                <a:latin typeface="Courier New"/>
                <a:cs typeface="Courier New"/>
              </a:rPr>
              <a:t>xsd;integer</a:t>
            </a:r>
            <a:r>
              <a:rPr lang="en-US" sz="1800" b="1" dirty="0" smtClean="0">
                <a:latin typeface="Courier New"/>
                <a:cs typeface="Courier New"/>
              </a:rPr>
              <a:t>”&gt;5&lt;/</a:t>
            </a:r>
            <a:r>
              <a:rPr lang="en-US" sz="1800" b="1" dirty="0" err="1" smtClean="0">
                <a:latin typeface="Courier New"/>
                <a:cs typeface="Courier New"/>
              </a:rPr>
              <a:t>xsd:minInclusive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  &lt;/</a:t>
            </a:r>
            <a:r>
              <a:rPr lang="en-US" sz="1800" b="1" dirty="0" err="1" smtClean="0">
                <a:latin typeface="Courier New"/>
                <a:cs typeface="Courier New"/>
              </a:rPr>
              <a:t>owl:withRestrictions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  <a:br>
              <a:rPr lang="en-US" sz="1800" b="1" dirty="0" smtClean="0">
                <a:latin typeface="Courier New"/>
                <a:cs typeface="Courier New"/>
              </a:rPr>
            </a:br>
            <a:r>
              <a:rPr lang="en-US" sz="1800" b="1" dirty="0" smtClean="0">
                <a:latin typeface="Courier New"/>
                <a:cs typeface="Courier New"/>
              </a:rPr>
              <a:t>&lt;/</a:t>
            </a:r>
            <a:r>
              <a:rPr lang="en-US" sz="1800" b="1" dirty="0" err="1" smtClean="0">
                <a:latin typeface="Courier New"/>
                <a:cs typeface="Courier New"/>
              </a:rPr>
              <a:t>owl:Datatype</a:t>
            </a:r>
            <a:r>
              <a:rPr lang="en-US" sz="1800" b="1" dirty="0" smtClean="0"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Metamodelling: Punning</a:t>
            </a:r>
          </a:p>
        </p:txBody>
      </p:sp>
      <p:sp>
        <p:nvSpPr>
          <p:cNvPr id="1269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required the names used to identify classes, properties, individuals and </a:t>
            </a:r>
            <a:r>
              <a:rPr lang="en-US" dirty="0" err="1" smtClean="0"/>
              <a:t>datatypes</a:t>
            </a:r>
            <a:r>
              <a:rPr lang="en-US" dirty="0" smtClean="0"/>
              <a:t> to be disjoint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OWL 2 relaxes this</a:t>
            </a:r>
          </a:p>
          <a:p>
            <a:pPr lvl="1"/>
            <a:r>
              <a:rPr lang="en-US" dirty="0" smtClean="0"/>
              <a:t>The same name (URI) can be used for both a class and an individual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A name cannot be used for both a class and a </a:t>
            </a:r>
            <a:r>
              <a:rPr lang="en-US" dirty="0" err="1" smtClean="0"/>
              <a:t>datatype</a:t>
            </a:r>
            <a:endParaRPr lang="en-US" dirty="0" smtClean="0"/>
          </a:p>
          <a:p>
            <a:pPr lvl="1"/>
            <a:r>
              <a:rPr lang="en-US" dirty="0" smtClean="0"/>
              <a:t>A name cannot be used for more than one type of property (</a:t>
            </a:r>
            <a:r>
              <a:rPr lang="en-US" dirty="0" err="1" smtClean="0"/>
              <a:t>DataProperty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ObjectProperty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Profiles</a:t>
            </a:r>
          </a:p>
        </p:txBody>
      </p:sp>
      <p:sp>
        <p:nvSpPr>
          <p:cNvPr id="1280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 1 has three dialects: OWL Lite, OWL DL and OWL Full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OWL 2 introduces three profiles with useful computational properties (reasoning, conjunctive queries):</a:t>
            </a:r>
          </a:p>
          <a:p>
            <a:pPr lvl="1"/>
            <a:r>
              <a:rPr lang="en-US" dirty="0" smtClean="0"/>
              <a:t>OWL 2 EL (PTIME-complete, PSPACE-complete)</a:t>
            </a:r>
          </a:p>
          <a:p>
            <a:pPr lvl="1"/>
            <a:r>
              <a:rPr lang="en-US" dirty="0" smtClean="0"/>
              <a:t>OWL 2 QL (NLOGSPACE-complete, NP-complete)</a:t>
            </a:r>
          </a:p>
          <a:p>
            <a:pPr lvl="1"/>
            <a:r>
              <a:rPr lang="en-US" dirty="0" smtClean="0"/>
              <a:t>OWL 2 RL (PTIME-complete, NP-complete)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OWL 1 DL (NEXPTIME-complete, decidability open)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OWL2 references</a:t>
            </a:r>
            <a:endParaRPr lang="en-US" dirty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OWL 2 New Features and Rationale</a:t>
            </a:r>
          </a:p>
          <a:p>
            <a:pPr lvl="1"/>
            <a:r>
              <a:rPr lang="en-GB" dirty="0" smtClean="0"/>
              <a:t>http://www.w3.org/TR/owl2-new-features/</a:t>
            </a:r>
          </a:p>
          <a:p>
            <a:pPr marL="0" indent="0">
              <a:buNone/>
            </a:pPr>
            <a:r>
              <a:rPr lang="en-GB" dirty="0" smtClean="0"/>
              <a:t>OWL2 Primer</a:t>
            </a:r>
          </a:p>
          <a:p>
            <a:pPr lvl="1"/>
            <a:r>
              <a:rPr lang="en-GB" dirty="0" smtClean="0"/>
              <a:t>http://www.w3.org/TR/owl2-primer/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8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Manchester DL Syntax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Plethora of Syntaxes</a:t>
            </a:r>
          </a:p>
        </p:txBody>
      </p:sp>
      <p:sp>
        <p:nvSpPr>
          <p:cNvPr id="13005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buFont typeface="Arial" charset="0"/>
              <a:buChar char="•"/>
            </a:pPr>
            <a:r>
              <a:rPr lang="en-US" smtClean="0"/>
              <a:t>The DL syntax we’ve used so far is a ‘traditional’ syntax for logical expressions</a:t>
            </a:r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r>
              <a:rPr lang="en-US" smtClean="0"/>
              <a:t>Not well understood by non-logicians</a:t>
            </a:r>
          </a:p>
          <a:p>
            <a:pPr marL="269875" indent="-269875">
              <a:buFont typeface="Arial" charset="0"/>
              <a:buChar char="•"/>
            </a:pPr>
            <a:endParaRPr lang="en-US" smtClean="0"/>
          </a:p>
          <a:p>
            <a:pPr marL="269875" indent="-269875">
              <a:buFont typeface="Arial" charset="0"/>
              <a:buChar char="•"/>
            </a:pPr>
            <a:r>
              <a:rPr lang="en-US" smtClean="0"/>
              <a:t>The Manchester DL syntax was introduced as a more user-friendly syntax for use in tools</a:t>
            </a:r>
          </a:p>
          <a:p>
            <a:pPr marL="539750" lvl="1" indent="-269875">
              <a:buFont typeface="Arial" charset="0"/>
              <a:buChar char="•"/>
            </a:pPr>
            <a:r>
              <a:rPr lang="en-US" smtClean="0"/>
              <a:t>Used in Protégé 4 – the subject of our next lecture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Manchester Syntax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692275"/>
          <a:ext cx="8496300" cy="48209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248150"/>
                <a:gridCol w="42481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 DL Syntax</a:t>
                      </a:r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Manchester</a:t>
                      </a:r>
                      <a:r>
                        <a:rPr lang="en-US" baseline="0" dirty="0" smtClean="0"/>
                        <a:t> Syntax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and D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or D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C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some C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only C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min </a:t>
                      </a:r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max </a:t>
                      </a:r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exactly </a:t>
                      </a:r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value </a:t>
                      </a:r>
                      <a:r>
                        <a:rPr lang="en-US" dirty="0" err="1" smtClean="0"/>
                        <a:t>x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min </a:t>
                      </a:r>
                      <a:r>
                        <a:rPr lang="en-US" dirty="0" err="1" smtClean="0"/>
                        <a:t>n</a:t>
                      </a:r>
                      <a:r>
                        <a:rPr lang="en-US" dirty="0" smtClean="0"/>
                        <a:t> C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Reflexive</a:t>
                      </a:r>
                      <a:r>
                        <a:rPr lang="en-US" baseline="0" dirty="0" smtClean="0"/>
                        <a:t> property</a:t>
                      </a:r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Self</a:t>
                      </a:r>
                      <a:endParaRPr lang="en-US" dirty="0"/>
                    </a:p>
                  </a:txBody>
                  <a:tcPr marL="92687" marR="9268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Datatype</a:t>
                      </a:r>
                      <a:r>
                        <a:rPr lang="en-US" dirty="0" smtClean="0"/>
                        <a:t> restrictions</a:t>
                      </a:r>
                      <a:endParaRPr lang="en-US" dirty="0"/>
                    </a:p>
                  </a:txBody>
                  <a:tcPr marL="92687" marR="92687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</a:t>
                      </a:r>
                      <a:r>
                        <a:rPr lang="en-US" dirty="0" smtClean="0"/>
                        <a:t>[&gt;=2,</a:t>
                      </a:r>
                      <a:r>
                        <a:rPr lang="en-US" baseline="0" dirty="0" smtClean="0"/>
                        <a:t> &lt;=15]</a:t>
                      </a:r>
                      <a:endParaRPr lang="en-US" dirty="0"/>
                    </a:p>
                  </a:txBody>
                  <a:tcPr marL="92687" marR="92687"/>
                </a:tc>
              </a:tr>
            </a:tbl>
          </a:graphicData>
        </a:graphic>
      </p:graphicFrame>
      <p:pic>
        <p:nvPicPr>
          <p:cNvPr id="131118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132856"/>
            <a:ext cx="711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19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531889"/>
            <a:ext cx="711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0" name="Picture 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882727"/>
            <a:ext cx="3937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1" name="Picture 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7063" y="3258964"/>
            <a:ext cx="622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2" name="Picture 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0713" y="3619327"/>
            <a:ext cx="635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3" name="Picture 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4050" y="3966989"/>
            <a:ext cx="71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4" name="Picture 1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4050" y="4328939"/>
            <a:ext cx="71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5" name="Picture 11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17700" y="4702002"/>
            <a:ext cx="7239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6" name="Picture 12" descr="latex-image-1.pd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31988" y="5117927"/>
            <a:ext cx="812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27" name="Picture 13" descr="latex-image-1.pd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49438" y="5468764"/>
            <a:ext cx="977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Lite</a:t>
            </a:r>
            <a:endParaRPr lang="en-GB"/>
          </a:p>
        </p:txBody>
      </p:sp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Description Logic-based</a:t>
            </a:r>
          </a:p>
          <a:p>
            <a:pPr lvl="1"/>
            <a:r>
              <a:rPr lang="en-GB" smtClean="0"/>
              <a:t>SHIF(D)</a:t>
            </a:r>
          </a:p>
          <a:p>
            <a:r>
              <a:rPr lang="en-GB" smtClean="0"/>
              <a:t>Less complex reasoning at the expense of less expressive language</a:t>
            </a:r>
          </a:p>
          <a:p>
            <a:pPr lvl="1"/>
            <a:r>
              <a:rPr lang="en-GB" smtClean="0"/>
              <a:t>No enumerated classes, set operators, or disjoint classes</a:t>
            </a:r>
          </a:p>
          <a:p>
            <a:pPr lvl="1"/>
            <a:r>
              <a:rPr lang="en-GB" smtClean="0"/>
              <a:t>Restricted cardinality restrictions</a:t>
            </a:r>
            <a:br>
              <a:rPr lang="en-GB" smtClean="0"/>
            </a:br>
            <a:r>
              <a:rPr lang="en-GB" smtClean="0"/>
              <a:t>(values of 0 or 1 – required, permitted and excluded)</a:t>
            </a:r>
          </a:p>
          <a:p>
            <a:pPr lvl="1"/>
            <a:r>
              <a:rPr lang="en-GB" smtClean="0"/>
              <a:t>No value restrictions</a:t>
            </a:r>
          </a:p>
          <a:p>
            <a:pPr lvl="1"/>
            <a:r>
              <a:rPr lang="en-GB" smtClean="0"/>
              <a:t>equivalentClass/subClassOf cannot be applied to class expressions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OWL2 Manchester Syntax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://www.w3.org/TR/owl2-manchester-syntax/</a:t>
            </a:r>
          </a:p>
        </p:txBody>
      </p:sp>
    </p:spTree>
    <p:extLst>
      <p:ext uri="{BB962C8B-B14F-4D97-AF65-F5344CB8AC3E}">
        <p14:creationId xmlns:p14="http://schemas.microsoft.com/office/powerpoint/2010/main" val="13422495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The Protégé Ontology Editor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Protégé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a typeface="Georgia" charset="0"/>
                <a:cs typeface="Georgia" charset="0"/>
              </a:rPr>
              <a:t>Leading </a:t>
            </a:r>
            <a:r>
              <a:rPr lang="en-GB" dirty="0" smtClean="0">
                <a:ea typeface="Georgia" charset="0"/>
                <a:cs typeface="Georgia" charset="0"/>
              </a:rPr>
              <a:t>open source ontology editor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 smtClean="0">
                <a:ea typeface="Georgia" charset="0"/>
                <a:cs typeface="Georgia" charset="0"/>
              </a:rPr>
              <a:t>Download from http://</a:t>
            </a:r>
            <a:r>
              <a:rPr lang="en-GB" dirty="0" err="1" smtClean="0">
                <a:ea typeface="Georgia" charset="0"/>
                <a:cs typeface="Georgia" charset="0"/>
              </a:rPr>
              <a:t>protege.stanford.edu</a:t>
            </a:r>
            <a:r>
              <a:rPr lang="en-GB" dirty="0" smtClean="0">
                <a:ea typeface="Georgia" charset="0"/>
                <a:cs typeface="Georgia" charset="0"/>
              </a:rPr>
              <a:t>/</a:t>
            </a:r>
            <a:endParaRPr lang="en-GB" dirty="0">
              <a:ea typeface="Georgia" charset="0"/>
              <a:cs typeface="Georgia" charset="0"/>
            </a:endParaRPr>
          </a:p>
          <a:p>
            <a:pPr marL="269875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Early implementer of OWL (but was around before OWL</a:t>
            </a:r>
            <a:r>
              <a:rPr lang="en-GB" dirty="0" smtClean="0">
                <a:ea typeface="Georgia" charset="0"/>
                <a:cs typeface="Georgia" charset="0"/>
              </a:rPr>
              <a:t>)</a:t>
            </a:r>
          </a:p>
          <a:p>
            <a:pPr marL="269875" indent="-269875">
              <a:buFont typeface="Arial" charset="0"/>
              <a:buChar char="•"/>
            </a:pPr>
            <a:r>
              <a:rPr lang="en-GB" dirty="0" smtClean="0">
                <a:ea typeface="Georgia" charset="0"/>
                <a:cs typeface="Georgia" charset="0"/>
              </a:rPr>
              <a:t>Thriving </a:t>
            </a:r>
            <a:r>
              <a:rPr lang="en-GB" dirty="0">
                <a:ea typeface="Georgia" charset="0"/>
                <a:cs typeface="Georgia" charset="0"/>
              </a:rPr>
              <a:t>user community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 dirty="0">
                <a:ea typeface="Georgia" charset="0"/>
                <a:cs typeface="Georgia" charset="0"/>
              </a:rPr>
              <a:t>Annual user </a:t>
            </a:r>
            <a:r>
              <a:rPr lang="en-GB" dirty="0" smtClean="0">
                <a:ea typeface="Georgia" charset="0"/>
                <a:cs typeface="Georgia" charset="0"/>
              </a:rPr>
              <a:t>conference</a:t>
            </a:r>
          </a:p>
          <a:p>
            <a:pPr marL="539750" lvl="1" indent="-269875">
              <a:buFont typeface="Arial" charset="0"/>
              <a:buChar char="•"/>
            </a:pPr>
            <a:r>
              <a:rPr lang="en-GB" dirty="0" smtClean="0">
                <a:ea typeface="Georgia" charset="0"/>
                <a:cs typeface="Georgia" charset="0"/>
              </a:rPr>
              <a:t>Many third party plugins for visualisation, </a:t>
            </a:r>
            <a:r>
              <a:rPr lang="en-GB" dirty="0" err="1" smtClean="0">
                <a:ea typeface="Georgia" charset="0"/>
                <a:cs typeface="Georgia" charset="0"/>
              </a:rPr>
              <a:t>etc</a:t>
            </a:r>
            <a:endParaRPr lang="en-GB" dirty="0">
              <a:ea typeface="Georgia" charset="0"/>
              <a:cs typeface="Georgia" charset="0"/>
            </a:endParaRPr>
          </a:p>
          <a:p>
            <a:pPr marL="269750" indent="-269875">
              <a:buFont typeface="Arial" charset="0"/>
              <a:buChar char="•"/>
            </a:pPr>
            <a:r>
              <a:rPr lang="en-GB" dirty="0" smtClean="0">
                <a:ea typeface="Georgia" charset="0"/>
                <a:cs typeface="Georgia" charset="0"/>
              </a:rPr>
              <a:t>Version 4.1 strongly recommended for coursework!</a:t>
            </a:r>
            <a:endParaRPr lang="en-GB" dirty="0">
              <a:ea typeface="Georgia" charset="0"/>
              <a:cs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Protégé and DL Reasoners</a:t>
            </a:r>
            <a:endParaRPr lang="en-GB"/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Protégé integrates reasoning into the ontology design process</a:t>
            </a:r>
          </a:p>
          <a:p>
            <a:pPr lvl="1"/>
            <a:r>
              <a:rPr lang="en-GB" dirty="0" smtClean="0"/>
              <a:t>Checks your ontology for consistency, </a:t>
            </a:r>
            <a:r>
              <a:rPr lang="en-GB" dirty="0" err="1" smtClean="0"/>
              <a:t>subsumption</a:t>
            </a:r>
            <a:r>
              <a:rPr lang="en-GB" dirty="0" smtClean="0"/>
              <a:t>, </a:t>
            </a:r>
            <a:r>
              <a:rPr lang="en-GB" dirty="0" err="1" smtClean="0"/>
              <a:t>etc</a:t>
            </a:r>
            <a:endParaRPr lang="en-GB" dirty="0" smtClean="0"/>
          </a:p>
          <a:p>
            <a:pPr lvl="1"/>
            <a:r>
              <a:rPr lang="en-GB" dirty="0" smtClean="0"/>
              <a:t>Uses DIG interface to communicate with the </a:t>
            </a:r>
            <a:r>
              <a:rPr lang="en-GB" dirty="0" err="1" smtClean="0"/>
              <a:t>reasoner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Pellet</a:t>
            </a: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pellet.owldl.com</a:t>
            </a:r>
            <a:r>
              <a:rPr lang="en-GB" dirty="0" smtClean="0"/>
              <a:t>/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FaCT</a:t>
            </a:r>
            <a:r>
              <a:rPr lang="en-GB" dirty="0" smtClean="0"/>
              <a:t>++</a:t>
            </a:r>
          </a:p>
          <a:p>
            <a:pPr lvl="1"/>
            <a:r>
              <a:rPr lang="en-GB" dirty="0" smtClean="0"/>
              <a:t>http://</a:t>
            </a:r>
            <a:r>
              <a:rPr lang="en-GB" dirty="0" err="1" smtClean="0"/>
              <a:t>owl.man.ac.uk</a:t>
            </a:r>
            <a:r>
              <a:rPr lang="en-GB" dirty="0" smtClean="0"/>
              <a:t>/</a:t>
            </a:r>
            <a:r>
              <a:rPr lang="en-GB" dirty="0" err="1" smtClean="0"/>
              <a:t>factplusplus</a:t>
            </a:r>
            <a:r>
              <a:rPr lang="en-GB" dirty="0" smtClean="0"/>
              <a:t>/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ESSENTIAL READING!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>
                <a:ea typeface="Georgia" charset="0"/>
                <a:cs typeface="Georgia" charset="0"/>
              </a:rPr>
              <a:t>Horridge</a:t>
            </a:r>
            <a:r>
              <a:rPr lang="en-GB" dirty="0">
                <a:ea typeface="Georgia" charset="0"/>
                <a:cs typeface="Georgia" charset="0"/>
              </a:rPr>
              <a:t> et al, A Practical Guide to Building OWL Ontologies using the Protégé-OWL Plugin and CO-ODE Tools, </a:t>
            </a:r>
            <a:r>
              <a:rPr lang="en-GB" dirty="0" smtClean="0">
                <a:ea typeface="Georgia" charset="0"/>
                <a:cs typeface="Georgia" charset="0"/>
              </a:rPr>
              <a:t>2009</a:t>
            </a:r>
          </a:p>
          <a:p>
            <a:pPr marL="0" indent="0">
              <a:buNone/>
            </a:pPr>
            <a:endParaRPr lang="en-GB" dirty="0"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GB" dirty="0" smtClean="0">
                <a:ea typeface="Georgia" charset="0"/>
                <a:cs typeface="Georgia" charset="0"/>
              </a:rPr>
              <a:t>http</a:t>
            </a:r>
            <a:r>
              <a:rPr lang="en-GB" dirty="0">
                <a:ea typeface="Georgia" charset="0"/>
                <a:cs typeface="Georgia" charset="0"/>
              </a:rPr>
              <a:t>://</a:t>
            </a:r>
            <a:r>
              <a:rPr lang="en-GB" dirty="0" err="1">
                <a:ea typeface="Georgia" charset="0"/>
                <a:cs typeface="Georgia" charset="0"/>
              </a:rPr>
              <a:t>owl.cs.manchester.ac.uk</a:t>
            </a:r>
            <a:r>
              <a:rPr lang="en-GB" dirty="0">
                <a:ea typeface="Georgia" charset="0"/>
                <a:cs typeface="Georgia" charset="0"/>
              </a:rPr>
              <a:t>/tutorials/</a:t>
            </a:r>
            <a:r>
              <a:rPr lang="en-GB" dirty="0" err="1">
                <a:ea typeface="Georgia" charset="0"/>
                <a:cs typeface="Georgia" charset="0"/>
              </a:rPr>
              <a:t>protegeowltutorial</a:t>
            </a:r>
            <a:r>
              <a:rPr lang="en-GB" dirty="0">
                <a:ea typeface="Georgia" charset="0"/>
                <a:cs typeface="Georgia" charset="0"/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te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834"/>
            <a:ext cx="9144000" cy="6680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Georgia" charset="0"/>
                <a:cs typeface="Georgia" charset="0"/>
              </a:rPr>
              <a:t>Example ontology: OWL Pizzas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000">
                <a:ea typeface="Georgia" charset="0"/>
                <a:cs typeface="Georgia" charset="0"/>
              </a:rPr>
              <a:t>Build an ontology for describing pizzas and their ingredients</a:t>
            </a:r>
          </a:p>
          <a:p>
            <a:r>
              <a:rPr lang="en-GB" sz="2000">
                <a:ea typeface="Georgia" charset="0"/>
                <a:cs typeface="Georgia" charset="0"/>
              </a:rPr>
              <a:t>Must be able to determine whether pizzas are vegetarian, spicy, etc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3810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DL</a:t>
            </a:r>
            <a:endParaRPr lang="en-US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Description Logic-based</a:t>
            </a:r>
          </a:p>
          <a:p>
            <a:pPr lvl="1"/>
            <a:r>
              <a:rPr lang="en-GB" smtClean="0"/>
              <a:t>SHOIN(D)</a:t>
            </a:r>
          </a:p>
          <a:p>
            <a:pPr lvl="1"/>
            <a:r>
              <a:rPr lang="en-GB" smtClean="0"/>
              <a:t>Complete and decidable</a:t>
            </a:r>
          </a:p>
          <a:p>
            <a:pPr lvl="1"/>
            <a:r>
              <a:rPr lang="en-GB" smtClean="0"/>
              <a:t>Higher worst-case complexity than OWL Lite</a:t>
            </a:r>
          </a:p>
          <a:p>
            <a:r>
              <a:rPr lang="en-GB" smtClean="0"/>
              <a:t>Supports all OWL constructs, with some restrictions</a:t>
            </a:r>
          </a:p>
          <a:p>
            <a:pPr lvl="1"/>
            <a:r>
              <a:rPr lang="en-GB" smtClean="0"/>
              <a:t>Properties that take datatype values cannot be marked as inverse functional</a:t>
            </a:r>
          </a:p>
          <a:p>
            <a:pPr lvl="1"/>
            <a:r>
              <a:rPr lang="en-GB" smtClean="0"/>
              <a:t>Classes, properties, individuals and datatype values are disjoint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OWL Full</a:t>
            </a:r>
            <a:endParaRPr lang="en-US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No restrictions on use of language constructs</a:t>
            </a:r>
          </a:p>
          <a:p>
            <a:pPr lvl="1"/>
            <a:r>
              <a:rPr lang="en-GB" smtClean="0"/>
              <a:t>All OWL DL and RDFS constructs</a:t>
            </a:r>
          </a:p>
          <a:p>
            <a:endParaRPr lang="en-GB" smtClean="0"/>
          </a:p>
          <a:p>
            <a:r>
              <a:rPr lang="en-GB" smtClean="0"/>
              <a:t>Potentially undecidable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ECS.thmx</Template>
  <TotalTime>7981</TotalTime>
  <Words>2770</Words>
  <Application>Microsoft Macintosh PowerPoint</Application>
  <PresentationFormat>On-screen Show (4:3)</PresentationFormat>
  <Paragraphs>523</Paragraphs>
  <Slides>76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ECS</vt:lpstr>
      <vt:lpstr>1_ECS</vt:lpstr>
      <vt:lpstr>Semantic Web  in Depth</vt:lpstr>
      <vt:lpstr>Introducing OWL</vt:lpstr>
      <vt:lpstr>OWL Feature Summary</vt:lpstr>
      <vt:lpstr>OWL Versions</vt:lpstr>
      <vt:lpstr>OWL 1.0 Species</vt:lpstr>
      <vt:lpstr>OWL 1.0 Species</vt:lpstr>
      <vt:lpstr>OWL Lite</vt:lpstr>
      <vt:lpstr>OWL DL</vt:lpstr>
      <vt:lpstr>OWL Full</vt:lpstr>
      <vt:lpstr>OWL 1.0 Features and Syntax</vt:lpstr>
      <vt:lpstr>Ontology header</vt:lpstr>
      <vt:lpstr>Versioning support</vt:lpstr>
      <vt:lpstr>Versioning support</vt:lpstr>
      <vt:lpstr>OWL class types</vt:lpstr>
      <vt:lpstr>OWL property types</vt:lpstr>
      <vt:lpstr>OWL versus RDF Schema</vt:lpstr>
      <vt:lpstr>OWL versus RDF Schema</vt:lpstr>
      <vt:lpstr>OWL’s Dirty Secret</vt:lpstr>
      <vt:lpstr>OWL’s Dirty Secret Uncovered</vt:lpstr>
      <vt:lpstr>OWL restrictions</vt:lpstr>
      <vt:lpstr>OWL restriction format</vt:lpstr>
      <vt:lpstr>Local cardinality constraints</vt:lpstr>
      <vt:lpstr>Local cardinality constraint example</vt:lpstr>
      <vt:lpstr>Local range constraints</vt:lpstr>
      <vt:lpstr>Local range constraint example</vt:lpstr>
      <vt:lpstr>Local range constraint example</vt:lpstr>
      <vt:lpstr>Local value constraints</vt:lpstr>
      <vt:lpstr>Local value constraint example</vt:lpstr>
      <vt:lpstr>Set constructors</vt:lpstr>
      <vt:lpstr>Set constructors example</vt:lpstr>
      <vt:lpstr>Equivalence and identity relations</vt:lpstr>
      <vt:lpstr>Non-equivalence relations</vt:lpstr>
      <vt:lpstr>Non-equivalence relations</vt:lpstr>
      <vt:lpstr>Necessary Class Definitions</vt:lpstr>
      <vt:lpstr>Necessary and Sufficient Class Definitions</vt:lpstr>
      <vt:lpstr>Property types - Inverse</vt:lpstr>
      <vt:lpstr>Property types - Symmetric</vt:lpstr>
      <vt:lpstr>Property types – Transitive</vt:lpstr>
      <vt:lpstr>Property types – Functional</vt:lpstr>
      <vt:lpstr>Property types – Inverse Functional</vt:lpstr>
      <vt:lpstr>Disjoint classes</vt:lpstr>
      <vt:lpstr>Enumerated classes</vt:lpstr>
      <vt:lpstr>Enumerated classes example</vt:lpstr>
      <vt:lpstr>Ontology modularisation</vt:lpstr>
      <vt:lpstr>Ontology modularisation example</vt:lpstr>
      <vt:lpstr>Ontology modularisation example</vt:lpstr>
      <vt:lpstr>OWL status</vt:lpstr>
      <vt:lpstr>OWL references</vt:lpstr>
      <vt:lpstr>OWL 2</vt:lpstr>
      <vt:lpstr>From OWL 1 to OWL 2</vt:lpstr>
      <vt:lpstr>From OWL 1 to OWL 2</vt:lpstr>
      <vt:lpstr>Syntactic Sugar: Disjoint Union</vt:lpstr>
      <vt:lpstr>Syntactic Sugar: Disjoint Classes</vt:lpstr>
      <vt:lpstr>Syntactic Sugar: Negative Property Assertions</vt:lpstr>
      <vt:lpstr>New Constructs: Self Restriction</vt:lpstr>
      <vt:lpstr>New Constructs: Qualified Cardinality</vt:lpstr>
      <vt:lpstr>New Constructs: Reflexive Properties</vt:lpstr>
      <vt:lpstr>New Constructs: Irreflexive Properties</vt:lpstr>
      <vt:lpstr>New Constructs: Asymmetric Properties</vt:lpstr>
      <vt:lpstr>New Constructs: Disjoint Properties</vt:lpstr>
      <vt:lpstr>New Constructs: Property Chain Inclusion</vt:lpstr>
      <vt:lpstr>New Constructs: Keys</vt:lpstr>
      <vt:lpstr>New Constructs: Datatype Restrictions</vt:lpstr>
      <vt:lpstr>Metamodelling: Punning</vt:lpstr>
      <vt:lpstr>Language Profiles</vt:lpstr>
      <vt:lpstr>OWL2 references</vt:lpstr>
      <vt:lpstr>Manchester DL Syntax</vt:lpstr>
      <vt:lpstr>A Plethora of Syntaxes</vt:lpstr>
      <vt:lpstr>Manchester Syntax Summary</vt:lpstr>
      <vt:lpstr>Further Reading</vt:lpstr>
      <vt:lpstr>The Protégé Ontology Editor</vt:lpstr>
      <vt:lpstr>Protégé</vt:lpstr>
      <vt:lpstr>Protégé and DL Reasoners</vt:lpstr>
      <vt:lpstr>ESSENTIAL READING!</vt:lpstr>
      <vt:lpstr>PowerPoint Presentation</vt:lpstr>
      <vt:lpstr>Example ontology: OWL Pizzas</vt:lpstr>
    </vt:vector>
  </TitlesOfParts>
  <Company>AKT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the Semantic Web: Concepts, Technologies and Tools</dc:title>
  <dc:creator>Nick Gibbins</dc:creator>
  <cp:lastModifiedBy>Nicholas Gibbins</cp:lastModifiedBy>
  <cp:revision>98</cp:revision>
  <cp:lastPrinted>2007-03-19T12:30:55Z</cp:lastPrinted>
  <dcterms:created xsi:type="dcterms:W3CDTF">2010-03-04T10:32:35Z</dcterms:created>
  <dcterms:modified xsi:type="dcterms:W3CDTF">2014-03-05T10:45:49Z</dcterms:modified>
</cp:coreProperties>
</file>