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980" r:id="rId1"/>
    <p:sldMasterId id="2147484992" r:id="rId2"/>
  </p:sldMasterIdLst>
  <p:notesMasterIdLst>
    <p:notesMasterId r:id="rId17"/>
  </p:notesMasterIdLst>
  <p:sldIdLst>
    <p:sldId id="284" r:id="rId3"/>
    <p:sldId id="272" r:id="rId4"/>
    <p:sldId id="281" r:id="rId5"/>
    <p:sldId id="282" r:id="rId6"/>
    <p:sldId id="260" r:id="rId7"/>
    <p:sldId id="261" r:id="rId8"/>
    <p:sldId id="262" r:id="rId9"/>
    <p:sldId id="263" r:id="rId10"/>
    <p:sldId id="264" r:id="rId11"/>
    <p:sldId id="270" r:id="rId12"/>
    <p:sldId id="279" r:id="rId13"/>
    <p:sldId id="280" r:id="rId14"/>
    <p:sldId id="283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C2B04"/>
    <a:srgbClr val="C15B08"/>
    <a:srgbClr val="87400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63" d="100"/>
          <a:sy n="163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D259C-7478-FD4B-BCC9-66D8FB889D05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7AF67-7DF6-9647-9EE8-C68B508D2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A690D-3DB4-2347-992A-8A08283AD4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A690D-3DB4-2347-992A-8A08283AD43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06CA-92FE-451C-BE9B-0C5B24729FA0}" type="datetime1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514D-69F9-4993-9471-B2BA1FD5E829}" type="datetime1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B0ED-49BA-3041-97FE-7E40628EFA0C}" type="datetimeFigureOut">
              <a:rPr lang="en-US" smtClean="0"/>
              <a:pPr/>
              <a:t>7/17/10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B0ED-49BA-3041-97FE-7E40628EFA0C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9EEA-99CA-5B4F-93DA-B665408BE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09800"/>
            <a:ext cx="533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EdShare</a:t>
            </a:r>
            <a:endParaRPr lang="en-US" sz="115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31176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Chasing</a:t>
            </a:r>
            <a:endParaRPr lang="en-US" sz="72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302681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In Pursuit of a Usable Teaching and Learning Repository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562415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David Millard</a:t>
            </a:r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886634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Language Box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377946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15B08"/>
                </a:solidFill>
                <a:latin typeface="+mj-lt"/>
                <a:cs typeface="Copperplate"/>
              </a:rPr>
              <a:t>HumBox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" y="3054696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15B08"/>
                </a:solidFill>
                <a:latin typeface="+mj-lt"/>
                <a:cs typeface="Copperplate"/>
              </a:rPr>
              <a:t>EdShare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8900" y="1229632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WLBR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3379349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Wiki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2631505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LORO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152202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Resources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37794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Students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5500" y="373329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Sharing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230064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Teachers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0" y="487010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Digital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487010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Identity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6008876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LSL, </a:t>
            </a: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ECS, </a:t>
            </a:r>
            <a:r>
              <a:rPr lang="en-US" sz="28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Soton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230064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Tutors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39641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Tags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3200" y="3054696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Profiles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7300" y="373329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Web 2.0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4100" y="2362198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Collections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4670047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RSS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76900" y="4164181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Lecturers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152202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REST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5500" y="2362198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Wisdom of Crowds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21671" y="1143000"/>
            <a:ext cx="5605458" cy="5295900"/>
            <a:chOff x="1921671" y="1143000"/>
            <a:chExt cx="5605458" cy="5295900"/>
          </a:xfrm>
        </p:grpSpPr>
        <p:grpSp>
          <p:nvGrpSpPr>
            <p:cNvPr id="16" name="Group 15"/>
            <p:cNvGrpSpPr/>
            <p:nvPr/>
          </p:nvGrpSpPr>
          <p:grpSpPr>
            <a:xfrm>
              <a:off x="1921671" y="1143000"/>
              <a:ext cx="5605458" cy="5295900"/>
              <a:chOff x="1921671" y="1143000"/>
              <a:chExt cx="5605458" cy="52959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1671" y="1143000"/>
                <a:ext cx="5605458" cy="4038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921671" y="5600700"/>
                <a:ext cx="5605457" cy="838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3600" dirty="0" smtClean="0"/>
                  <a:t>Supporting A Living Cycle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223930" y="1159902"/>
              <a:ext cx="1981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The Teaching Lifecycle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7400" y="1676400"/>
              <a:ext cx="762000" cy="3048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Faculty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24400" y="4191000"/>
              <a:ext cx="762000" cy="3048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World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7500" y="1981200"/>
              <a:ext cx="838200" cy="3048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Students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486400" cy="2895600"/>
          </a:xfrm>
        </p:spPr>
        <p:txBody>
          <a:bodyPr/>
          <a:lstStyle/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Now we are older and wiser, we worry about</a:t>
            </a:r>
            <a:r>
              <a:rPr lang="en-GB" sz="4000" dirty="0" smtClean="0">
                <a:solidFill>
                  <a:schemeClr val="bg1"/>
                </a:solidFill>
              </a:rPr>
              <a:t> what it all means</a:t>
            </a:r>
            <a:r>
              <a:rPr lang="en-US" sz="4000" dirty="0" smtClean="0">
                <a:solidFill>
                  <a:schemeClr val="bg1"/>
                </a:solidFill>
              </a:rPr>
              <a:t>…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971800"/>
            <a:ext cx="38608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304800"/>
            <a:ext cx="716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Something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 </a:t>
            </a:r>
            <a:r>
              <a:rPr lang="en-GB" sz="4000" dirty="0" smtClean="0">
                <a:solidFill>
                  <a:srgbClr val="BFBFBF"/>
                </a:solidFill>
                <a:latin typeface="+mj-lt"/>
                <a:ea typeface="+mj-ea"/>
                <a:cs typeface="+mj-cs"/>
              </a:rPr>
              <a:t>This Way Comes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200" y="1600200"/>
            <a:ext cx="4178291" cy="4997824"/>
            <a:chOff x="457200" y="1600200"/>
            <a:chExt cx="4178291" cy="49978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l="37333" t="36449" b="35514"/>
            <a:stretch>
              <a:fillRect/>
            </a:stretch>
          </p:blipFill>
          <p:spPr>
            <a:xfrm>
              <a:off x="762000" y="1600200"/>
              <a:ext cx="3581400" cy="762000"/>
            </a:xfrm>
            <a:prstGeom prst="roundRect">
              <a:avLst>
                <a:gd name="adj" fmla="val 1894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53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581400"/>
              <a:ext cx="1348759" cy="1348759"/>
            </a:xfrm>
            <a:prstGeom prst="rect">
              <a:avLst/>
            </a:prstGeom>
            <a:effectLst>
              <a:reflection stA="50000" endPos="75000" dist="12700" dir="5400000" sy="-100000" algn="bl" rotWithShape="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9632" y="3962400"/>
              <a:ext cx="2555859" cy="640993"/>
            </a:xfrm>
            <a:prstGeom prst="roundRect">
              <a:avLst>
                <a:gd name="adj" fmla="val 2582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58000" dist="5000" dir="5400000" sy="-100000" algn="bl" rotWithShape="0"/>
            </a:effectLst>
          </p:spPr>
        </p:pic>
        <p:grpSp>
          <p:nvGrpSpPr>
            <p:cNvPr id="10" name="Group 9"/>
            <p:cNvGrpSpPr/>
            <p:nvPr/>
          </p:nvGrpSpPr>
          <p:grpSpPr>
            <a:xfrm>
              <a:off x="762000" y="5118100"/>
              <a:ext cx="3530600" cy="584200"/>
              <a:chOff x="4835236" y="3429000"/>
              <a:chExt cx="4664364" cy="812800"/>
            </a:xfrm>
            <a:effectLst>
              <a:reflection stA="50000" endPos="75000" dist="12700" dir="5400000" sy="-100000" algn="bl" rotWithShape="0"/>
            </a:effectLst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3600" y="3429000"/>
                <a:ext cx="3556000" cy="812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5236" y="3429000"/>
                <a:ext cx="1108364" cy="812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pic>
        </p:grpSp>
        <p:pic>
          <p:nvPicPr>
            <p:cNvPr id="12" name="Picture 11" descr="Screen shot 2010-07-17 at 13.24.1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200" y="2514600"/>
              <a:ext cx="2595562" cy="8142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51000" dist="5000" dir="5400000" sy="-100000" algn="bl" rotWithShape="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0955" y="5943600"/>
              <a:ext cx="1854200" cy="654424"/>
            </a:xfrm>
            <a:prstGeom prst="roundRect">
              <a:avLst>
                <a:gd name="adj" fmla="val 1582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181599" y="2567959"/>
            <a:ext cx="3787159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Open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Educational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Resources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23109" y="2133600"/>
            <a:ext cx="3352800" cy="3048000"/>
            <a:chOff x="1295400" y="2133600"/>
            <a:chExt cx="3352800" cy="3048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133600"/>
              <a:ext cx="2599509" cy="304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1295400" y="2286000"/>
              <a:ext cx="3352800" cy="2743200"/>
            </a:xfrm>
            <a:prstGeom prst="line">
              <a:avLst/>
            </a:prstGeom>
            <a:noFill/>
            <a:ln w="203200">
              <a:solidFill>
                <a:schemeClr val="accent2">
                  <a:lumMod val="75000"/>
                  <a:alpha val="76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152400"/>
            <a:ext cx="716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HumBox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OER for Humanities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creen shot 2010-07-17 at 22.45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800600" cy="50409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Right" fov="2700000">
              <a:rot lat="0" lon="20400000" rev="0"/>
            </a:camera>
            <a:lightRig rig="threePt" dir="t"/>
          </a:scene3d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53000" y="1447800"/>
            <a:ext cx="4191000" cy="472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 Month JISC Project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 Subject Centres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 Universities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Emphasis on Peer Review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Aimed for 400 quality items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</a:t>
            </a:r>
            <a:r>
              <a:rPr kumimoji="0" lang="en-GB" sz="2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1250  </a:t>
            </a:r>
            <a:r>
              <a:rPr kumimoji="0" lang="en-GB" sz="2400" b="0" i="1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(and still growing)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143000"/>
            <a:ext cx="9144000" cy="5715000"/>
            <a:chOff x="0" y="1143000"/>
            <a:chExt cx="9144000" cy="5715000"/>
          </a:xfrm>
        </p:grpSpPr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5638800" y="1981200"/>
              <a:ext cx="3505200" cy="373380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143000"/>
              <a:ext cx="5029200" cy="571500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:::::Desktop:Screen shot 2010-02-04 at 15.14.41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295400"/>
              <a:ext cx="6168618" cy="5345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perspectiveRight" fov="2700000">
                <a:rot lat="0" lon="20400000" rev="0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09800"/>
            <a:ext cx="533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EdShare</a:t>
            </a:r>
            <a:endParaRPr lang="en-US" sz="115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31176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Chasing</a:t>
            </a:r>
            <a:endParaRPr lang="en-US" sz="72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886634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Language Box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377946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15B08"/>
                </a:solidFill>
                <a:latin typeface="+mj-lt"/>
                <a:cs typeface="Copperplate"/>
              </a:rPr>
              <a:t>HumBox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" y="3054696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15B08"/>
                </a:solidFill>
                <a:latin typeface="+mj-lt"/>
                <a:cs typeface="Copperplate"/>
              </a:rPr>
              <a:t>EdShare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8900" y="1229632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WLBR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3379349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Wiki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2631505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15B08"/>
                </a:solidFill>
                <a:latin typeface="+mj-lt"/>
                <a:cs typeface="Copperplate"/>
              </a:rPr>
              <a:t>LORO</a:t>
            </a:r>
            <a:endParaRPr lang="en-US" sz="3200" dirty="0">
              <a:solidFill>
                <a:srgbClr val="C15B08"/>
              </a:solidFill>
              <a:latin typeface="+mj-lt"/>
              <a:cs typeface="Copperplat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152202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Resources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37794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Students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5500" y="373329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Sharing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230064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Teachers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4100" y="4408437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Digital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460849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Identity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230064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Tutors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39641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74006"/>
                </a:solidFill>
                <a:latin typeface="+mj-lt"/>
                <a:cs typeface="Copperplate"/>
              </a:rPr>
              <a:t>Tags</a:t>
            </a:r>
            <a:endParaRPr lang="en-US" sz="3200" dirty="0">
              <a:solidFill>
                <a:srgbClr val="874006"/>
              </a:solidFill>
              <a:latin typeface="+mj-lt"/>
              <a:cs typeface="Copperplat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3200" y="3054696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Profiles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7300" y="373329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Web 2.0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4100" y="2362198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Collections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4670047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RSS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76900" y="4164181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Lecturers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152202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REST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5500" y="2362198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2B04"/>
                </a:solidFill>
                <a:latin typeface="+mj-lt"/>
                <a:cs typeface="Copperplate"/>
              </a:rPr>
              <a:t>Wisdom of Crowds</a:t>
            </a:r>
            <a:endParaRPr lang="en-US" sz="2800" dirty="0">
              <a:solidFill>
                <a:srgbClr val="5C2B04"/>
              </a:solidFill>
              <a:latin typeface="+mj-lt"/>
              <a:cs typeface="Copperplat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9800" y="76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David Millard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0" y="304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LSL, </a:t>
            </a:r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ECS, </a:t>
            </a:r>
            <a:r>
              <a:rPr lang="en-US" sz="1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Soton</a:t>
            </a: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0" y="47631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Copperplate"/>
              </a:rPr>
              <a:t>dem@ecs.soton.ac.uk</a:t>
            </a: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Copperplat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2200" y="5638800"/>
            <a:ext cx="419100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 smtClean="0"/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486400" cy="2895600"/>
          </a:xfrm>
        </p:spPr>
        <p:txBody>
          <a:bodyPr/>
          <a:lstStyle/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What to do with a problem like teaching and learning repositories?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94344"/>
            <a:ext cx="3352800" cy="3761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Learning Objects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81200" y="2971800"/>
            <a:ext cx="1905000" cy="1905000"/>
            <a:chOff x="1981200" y="2971800"/>
            <a:chExt cx="1905000" cy="1905000"/>
          </a:xfrm>
        </p:grpSpPr>
        <p:pic>
          <p:nvPicPr>
            <p:cNvPr id="18445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2971800"/>
              <a:ext cx="1905000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446" name="TextBox 3"/>
            <p:cNvSpPr txBox="1">
              <a:spLocks noChangeArrowheads="1"/>
            </p:cNvSpPr>
            <p:nvPr/>
          </p:nvSpPr>
          <p:spPr bwMode="auto">
            <a:xfrm rot="21277654">
              <a:off x="2551661" y="3306800"/>
              <a:ext cx="9906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FCC433"/>
                  </a:solidFill>
                </a:rPr>
                <a:t>Learn Stuff in 21 Days!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38600" y="2819400"/>
            <a:ext cx="137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 b="1" dirty="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Metadata:</a:t>
            </a:r>
          </a:p>
          <a:p>
            <a:pPr eaLnBrk="0" hangingPunct="0"/>
            <a:r>
              <a:rPr lang="en-US" sz="1000" dirty="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Title</a:t>
            </a:r>
          </a:p>
          <a:p>
            <a:pPr eaLnBrk="0" hangingPunct="0"/>
            <a:r>
              <a:rPr lang="en-US" sz="1000" dirty="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Description</a:t>
            </a:r>
          </a:p>
          <a:p>
            <a:pPr eaLnBrk="0" hangingPunct="0"/>
            <a:r>
              <a:rPr lang="en-US" sz="1000" dirty="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Creator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38600" y="3505200"/>
            <a:ext cx="1676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Language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Level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Keywords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Concepts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Length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Scaffolding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Text Type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Discourse structure</a:t>
            </a:r>
          </a:p>
          <a:p>
            <a:pPr eaLnBrk="0" hangingPunct="0"/>
            <a:r>
              <a:rPr lang="en-US" sz="1000">
                <a:solidFill>
                  <a:srgbClr val="FFFFFF"/>
                </a:solidFill>
                <a:latin typeface="Courier" pitchFamily="-65" charset="0"/>
                <a:ea typeface="Courier" pitchFamily="-65" charset="0"/>
                <a:cs typeface="Courier" pitchFamily="-65" charset="0"/>
              </a:rPr>
              <a:t>Copyright</a:t>
            </a:r>
          </a:p>
          <a:p>
            <a:pPr eaLnBrk="0" hangingPunct="0"/>
            <a:endParaRPr lang="en-US" sz="1000">
              <a:solidFill>
                <a:srgbClr val="FFFFFF"/>
              </a:solidFill>
              <a:latin typeface="Courier" pitchFamily="-65" charset="0"/>
              <a:ea typeface="Courier" pitchFamily="-65" charset="0"/>
              <a:cs typeface="Courier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28800" y="1981200"/>
            <a:ext cx="5848350" cy="3505200"/>
            <a:chOff x="1828800" y="1981200"/>
            <a:chExt cx="5848350" cy="3505200"/>
          </a:xfrm>
        </p:grpSpPr>
        <p:sp>
          <p:nvSpPr>
            <p:cNvPr id="18441" name="Rounded Rectangle 9"/>
            <p:cNvSpPr>
              <a:spLocks noChangeArrowheads="1"/>
            </p:cNvSpPr>
            <p:nvPr/>
          </p:nvSpPr>
          <p:spPr bwMode="auto">
            <a:xfrm>
              <a:off x="1828800" y="2209800"/>
              <a:ext cx="5258012" cy="327660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1800"/>
            </a:p>
          </p:txBody>
        </p:sp>
        <p:pic>
          <p:nvPicPr>
            <p:cNvPr id="18442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0984" y="1981200"/>
              <a:ext cx="1276166" cy="1301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417638"/>
            <a:ext cx="2535238" cy="401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222454"/>
            <a:ext cx="913962" cy="913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dirty="0" smtClean="0">
                <a:solidFill>
                  <a:srgbClr val="FFFFFF"/>
                </a:solidFill>
              </a:rPr>
              <a:t>How Real Teachers Responded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00" y="1905000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 i="1" dirty="0">
                <a:solidFill>
                  <a:schemeClr val="bg1">
                    <a:lumMod val="75000"/>
                  </a:schemeClr>
                </a:solidFill>
                <a:latin typeface="Arial" pitchFamily="-108" charset="0"/>
                <a:ea typeface="+mn-ea"/>
                <a:cs typeface="+mn-cs"/>
              </a:rPr>
              <a:t>“I recognise the zip file, but when I open it up I don’t know what to run to make it work.”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5029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 i="1" dirty="0">
                <a:solidFill>
                  <a:schemeClr val="bg1">
                    <a:lumMod val="75000"/>
                  </a:schemeClr>
                </a:solidFill>
                <a:latin typeface="Arial" pitchFamily="-108" charset="0"/>
                <a:ea typeface="+mn-ea"/>
                <a:cs typeface="+mn-cs"/>
              </a:rPr>
              <a:t>“I don’t have digital resources to share. I print out my handouts and if I need them again I photocopy them or type them in again.”</a:t>
            </a:r>
          </a:p>
          <a:p>
            <a:pPr eaLnBrk="0" hangingPunct="0">
              <a:defRPr/>
            </a:pPr>
            <a:endParaRPr lang="en-GB" sz="1800" i="1" dirty="0">
              <a:solidFill>
                <a:schemeClr val="bg1">
                  <a:lumMod val="75000"/>
                </a:schemeClr>
              </a:solidFill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1038" y="3429000"/>
            <a:ext cx="3505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 i="1" dirty="0">
                <a:solidFill>
                  <a:schemeClr val="bg1">
                    <a:lumMod val="75000"/>
                  </a:schemeClr>
                </a:solidFill>
                <a:latin typeface="Arial" pitchFamily="-108" charset="0"/>
                <a:ea typeface="+mn-ea"/>
                <a:cs typeface="+mn-cs"/>
              </a:rPr>
              <a:t>“I don’t know what half of these terms mean.”</a:t>
            </a:r>
          </a:p>
        </p:txBody>
      </p:sp>
      <p:pic>
        <p:nvPicPr>
          <p:cNvPr id="2867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1435100" cy="134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412" y="2895600"/>
            <a:ext cx="1957388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8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876800"/>
            <a:ext cx="1222375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1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a Repository?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36040"/>
            <a:ext cx="2819400" cy="383616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 smtClean="0"/>
              <a:t>Archiving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Storing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Safe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Permanent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Official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Indexing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Curated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Monitored</a:t>
            </a:r>
            <a:endParaRPr lang="en-US" sz="1200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09-11-02 at 23.4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343400" cy="35216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 descr="Screen shot 2009-11-02 at 23.50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971800"/>
            <a:ext cx="2918459" cy="2366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About Sharing Sites?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371600"/>
            <a:ext cx="2743200" cy="312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sz="3600" b="1" dirty="0" smtClean="0"/>
              <a:t>Hosting</a:t>
            </a:r>
          </a:p>
          <a:p>
            <a:pPr algn="r"/>
            <a:endParaRPr lang="en-US" sz="3600" b="1" dirty="0" smtClean="0"/>
          </a:p>
          <a:p>
            <a:pPr algn="r"/>
            <a:r>
              <a:rPr lang="en-US" sz="3600" b="1" dirty="0" smtClean="0"/>
              <a:t>Organisation</a:t>
            </a:r>
          </a:p>
          <a:p>
            <a:pPr algn="r"/>
            <a:endParaRPr lang="en-US" sz="3600" b="1" dirty="0" smtClean="0"/>
          </a:p>
          <a:p>
            <a:pPr algn="r"/>
            <a:r>
              <a:rPr lang="en-US" sz="3600" b="1" dirty="0" smtClean="0"/>
              <a:t>Community</a:t>
            </a:r>
            <a:endParaRPr lang="en-US" dirty="0" smtClean="0"/>
          </a:p>
          <a:p>
            <a:pPr algn="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934200" y="4724401"/>
            <a:ext cx="2209800" cy="762000"/>
            <a:chOff x="5334000" y="4724401"/>
            <a:chExt cx="3810000" cy="762000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5334000" y="4724401"/>
              <a:ext cx="3810000" cy="762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r>
                <a:rPr lang="en-US" sz="3600" b="1" dirty="0" smtClean="0"/>
                <a:t>Altruism</a:t>
              </a:r>
              <a:endParaRPr lang="en-US" dirty="0" smtClean="0"/>
            </a:p>
            <a:p>
              <a:pPr algn="r"/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5990897" y="4893277"/>
              <a:ext cx="3153103" cy="444840"/>
            </a:xfrm>
            <a:prstGeom prst="line">
              <a:avLst/>
            </a:prstGeom>
            <a:grpFill/>
            <a:ln w="63500">
              <a:solidFill>
                <a:schemeClr val="accent2">
                  <a:lumMod val="75000"/>
                  <a:alpha val="76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Hosting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866" y="5867400"/>
            <a:ext cx="4191000" cy="6819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 smtClean="0"/>
              <a:t>Simple Metadata</a:t>
            </a:r>
          </a:p>
        </p:txBody>
      </p:sp>
      <p:pic>
        <p:nvPicPr>
          <p:cNvPr id="14" name="Picture 13" descr="Screen shot 2010-04-18 at 12.11.54.png"/>
          <p:cNvPicPr>
            <a:picLocks noChangeAspect="1"/>
          </p:cNvPicPr>
          <p:nvPr/>
        </p:nvPicPr>
        <p:blipFill>
          <a:blip r:embed="rId2">
            <a:lum bright="-9000" contrast="-30000"/>
          </a:blip>
          <a:stretch>
            <a:fillRect/>
          </a:stretch>
        </p:blipFill>
        <p:spPr>
          <a:xfrm>
            <a:off x="130866" y="761741"/>
            <a:ext cx="4745934" cy="47970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 fov="2700000">
              <a:rot lat="0" lon="204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8" name="Group 17"/>
          <p:cNvGrpSpPr/>
          <p:nvPr/>
        </p:nvGrpSpPr>
        <p:grpSpPr>
          <a:xfrm>
            <a:off x="4495174" y="838199"/>
            <a:ext cx="4820354" cy="5705730"/>
            <a:chOff x="4495174" y="838199"/>
            <a:chExt cx="4820354" cy="5705730"/>
          </a:xfrm>
        </p:grpSpPr>
        <p:sp>
          <p:nvSpPr>
            <p:cNvPr id="16" name="Rectangle 15"/>
            <p:cNvSpPr/>
            <p:nvPr/>
          </p:nvSpPr>
          <p:spPr>
            <a:xfrm>
              <a:off x="5029200" y="5867400"/>
              <a:ext cx="3560074" cy="6765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3600" dirty="0" smtClean="0"/>
                <a:t>Inline Preview</a:t>
              </a:r>
            </a:p>
          </p:txBody>
        </p:sp>
        <p:pic>
          <p:nvPicPr>
            <p:cNvPr id="12" name="Picture 11" descr="Screen shot 2010-07-17 at 22.34.4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5174" y="838199"/>
              <a:ext cx="4820354" cy="4876799"/>
            </a:xfrm>
            <a:prstGeom prst="rect">
              <a:avLst/>
            </a:prstGeom>
            <a:effectLst>
              <a:reflection blurRad="6350" stA="52000" endA="300" endPos="23000" dist="101600" dir="5400000" sy="-100000" algn="bl" rotWithShape="0"/>
            </a:effectLst>
            <a:scene3d>
              <a:camera prst="perspectiveRight" fov="2700000">
                <a:rot lat="0" lon="20400000" rev="0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057400"/>
            <a:ext cx="9144000" cy="307158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Organisation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2400" y="2233388"/>
            <a:ext cx="8763000" cy="270956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85555"/>
            <a:ext cx="2336802" cy="175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>
            <a:off x="346710" y="6019800"/>
            <a:ext cx="8382000" cy="838200"/>
            <a:chOff x="346710" y="6019800"/>
            <a:chExt cx="8382000" cy="838200"/>
          </a:xfrm>
        </p:grpSpPr>
        <p:sp>
          <p:nvSpPr>
            <p:cNvPr id="24" name="Rectangle 23"/>
            <p:cNvSpPr/>
            <p:nvPr/>
          </p:nvSpPr>
          <p:spPr>
            <a:xfrm>
              <a:off x="346710" y="6019800"/>
              <a:ext cx="41910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3600" dirty="0" smtClean="0"/>
                <a:t>Flexible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37710" y="6019800"/>
              <a:ext cx="41910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3600" dirty="0" smtClean="0"/>
                <a:t>Emergent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" y="2233388"/>
            <a:ext cx="236220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Zip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641602" y="2233388"/>
            <a:ext cx="2362200" cy="2404768"/>
            <a:chOff x="2641602" y="2233388"/>
            <a:chExt cx="2362200" cy="24047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2768716"/>
              <a:ext cx="1752600" cy="1869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41602" y="2233388"/>
              <a:ext cx="23622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Multi-file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03802" y="2233388"/>
            <a:ext cx="2362200" cy="2404768"/>
            <a:chOff x="5003802" y="2233388"/>
            <a:chExt cx="2362200" cy="24047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t="7792"/>
            <a:stretch>
              <a:fillRect/>
            </a:stretch>
          </p:blipFill>
          <p:spPr>
            <a:xfrm>
              <a:off x="5181600" y="2652488"/>
              <a:ext cx="1781175" cy="1985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003802" y="2233388"/>
              <a:ext cx="23622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Collections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39000" y="2233388"/>
            <a:ext cx="1905000" cy="2547123"/>
            <a:chOff x="7239000" y="2233388"/>
            <a:chExt cx="1905000" cy="25471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3800" y="2652488"/>
              <a:ext cx="1227347" cy="212802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239000" y="2233388"/>
              <a:ext cx="19050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Tags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0" y="533400"/>
            <a:ext cx="5562600" cy="5403850"/>
            <a:chOff x="0" y="838200"/>
            <a:chExt cx="5349555" cy="5099050"/>
          </a:xfrm>
        </p:grpSpPr>
        <p:sp>
          <p:nvSpPr>
            <p:cNvPr id="31" name="Rectangle 30"/>
            <p:cNvSpPr/>
            <p:nvPr/>
          </p:nvSpPr>
          <p:spPr>
            <a:xfrm>
              <a:off x="0" y="1676400"/>
              <a:ext cx="914400" cy="3657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Screen shot 2010-04-18 at 12.16.1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838200"/>
              <a:ext cx="5044755" cy="509905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0-06-24 at 00.39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2728"/>
            <a:ext cx="5876766" cy="6053321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perspectiveRight" fov="2700000">
              <a:rot lat="0" lon="20400000" rev="0"/>
            </a:camera>
            <a:lightRig rig="threePt" dir="t"/>
          </a:scene3d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1600200"/>
            <a:ext cx="419100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sz="3600" dirty="0" smtClean="0"/>
              <a:t>Identity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53000" y="2628900"/>
            <a:ext cx="419100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sz="3600" dirty="0" smtClean="0"/>
              <a:t>Home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953000" y="3505200"/>
            <a:ext cx="419100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sz="3600" dirty="0" smtClean="0"/>
              <a:t>Awareness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90600" y="1981200"/>
            <a:ext cx="5105400" cy="1295400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990600" y="3467100"/>
            <a:ext cx="5029200" cy="723900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990600" y="4191000"/>
            <a:ext cx="5029200" cy="1905000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7" grpId="0"/>
      <p:bldP spid="49" grpId="0" animBg="1"/>
      <p:bldP spid="49" grpId="1" animBg="1"/>
      <p:bldP spid="50" grpId="0" animBg="1"/>
      <p:bldP spid="50" grpId="1" animBg="1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4565</TotalTime>
  <Words>305</Words>
  <Application>Microsoft Macintosh PowerPoint</Application>
  <PresentationFormat>On-screen Show (4:3)</PresentationFormat>
  <Paragraphs>128</Paragraphs>
  <Slides>14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Slide 1</vt:lpstr>
      <vt:lpstr>What to do with a problem like teaching and learning repositories?</vt:lpstr>
      <vt:lpstr>Learning Objects</vt:lpstr>
      <vt:lpstr>How Real Teachers Responded</vt:lpstr>
      <vt:lpstr>Slide 5</vt:lpstr>
      <vt:lpstr>Slide 6</vt:lpstr>
      <vt:lpstr>Slide 7</vt:lpstr>
      <vt:lpstr>Slide 8</vt:lpstr>
      <vt:lpstr>Slide 9</vt:lpstr>
      <vt:lpstr>Slide 10</vt:lpstr>
      <vt:lpstr>Now we are older and wiser, we worry about what it all means…</vt:lpstr>
      <vt:lpstr>Slide 12</vt:lpstr>
      <vt:lpstr>Slide 13</vt:lpstr>
      <vt:lpstr>Slide 14</vt:lpstr>
    </vt:vector>
  </TitlesOfParts>
  <Company>University of Southampton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Millard</dc:creator>
  <cp:lastModifiedBy>David Millard</cp:lastModifiedBy>
  <cp:revision>30</cp:revision>
  <dcterms:created xsi:type="dcterms:W3CDTF">2010-07-17T10:24:13Z</dcterms:created>
  <dcterms:modified xsi:type="dcterms:W3CDTF">2010-07-18T22:11:52Z</dcterms:modified>
</cp:coreProperties>
</file>