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75"/>
  </p:notesMasterIdLst>
  <p:handoutMasterIdLst>
    <p:handoutMasterId r:id="rId76"/>
  </p:handoutMasterIdLst>
  <p:sldIdLst>
    <p:sldId id="256" r:id="rId2"/>
    <p:sldId id="262" r:id="rId3"/>
    <p:sldId id="257" r:id="rId4"/>
    <p:sldId id="326" r:id="rId5"/>
    <p:sldId id="258" r:id="rId6"/>
    <p:sldId id="259" r:id="rId7"/>
    <p:sldId id="260" r:id="rId8"/>
    <p:sldId id="325" r:id="rId9"/>
    <p:sldId id="261" r:id="rId10"/>
    <p:sldId id="263" r:id="rId11"/>
    <p:sldId id="264" r:id="rId12"/>
    <p:sldId id="265" r:id="rId13"/>
    <p:sldId id="266" r:id="rId14"/>
    <p:sldId id="324" r:id="rId15"/>
    <p:sldId id="267" r:id="rId16"/>
    <p:sldId id="269" r:id="rId17"/>
    <p:sldId id="328" r:id="rId18"/>
    <p:sldId id="276" r:id="rId19"/>
    <p:sldId id="270" r:id="rId20"/>
    <p:sldId id="271" r:id="rId21"/>
    <p:sldId id="329" r:id="rId22"/>
    <p:sldId id="272" r:id="rId23"/>
    <p:sldId id="330" r:id="rId24"/>
    <p:sldId id="277" r:id="rId25"/>
    <p:sldId id="331" r:id="rId26"/>
    <p:sldId id="278" r:id="rId27"/>
    <p:sldId id="273" r:id="rId28"/>
    <p:sldId id="274" r:id="rId29"/>
    <p:sldId id="275" r:id="rId30"/>
    <p:sldId id="323" r:id="rId31"/>
    <p:sldId id="279" r:id="rId32"/>
    <p:sldId id="280" r:id="rId33"/>
    <p:sldId id="281" r:id="rId34"/>
    <p:sldId id="282" r:id="rId35"/>
    <p:sldId id="283" r:id="rId36"/>
    <p:sldId id="284" r:id="rId37"/>
    <p:sldId id="289" r:id="rId38"/>
    <p:sldId id="290" r:id="rId39"/>
    <p:sldId id="285" r:id="rId40"/>
    <p:sldId id="286" r:id="rId41"/>
    <p:sldId id="287" r:id="rId42"/>
    <p:sldId id="288" r:id="rId43"/>
    <p:sldId id="338" r:id="rId44"/>
    <p:sldId id="339" r:id="rId45"/>
    <p:sldId id="291" r:id="rId46"/>
    <p:sldId id="292" r:id="rId47"/>
    <p:sldId id="293" r:id="rId48"/>
    <p:sldId id="342" r:id="rId49"/>
    <p:sldId id="298" r:id="rId50"/>
    <p:sldId id="299" r:id="rId51"/>
    <p:sldId id="294" r:id="rId52"/>
    <p:sldId id="334" r:id="rId53"/>
    <p:sldId id="295" r:id="rId54"/>
    <p:sldId id="332" r:id="rId55"/>
    <p:sldId id="337" r:id="rId56"/>
    <p:sldId id="296" r:id="rId57"/>
    <p:sldId id="297" r:id="rId58"/>
    <p:sldId id="327" r:id="rId59"/>
    <p:sldId id="340" r:id="rId60"/>
    <p:sldId id="341" r:id="rId61"/>
    <p:sldId id="343" r:id="rId62"/>
    <p:sldId id="344" r:id="rId63"/>
    <p:sldId id="345" r:id="rId64"/>
    <p:sldId id="346" r:id="rId65"/>
    <p:sldId id="347" r:id="rId66"/>
    <p:sldId id="348" r:id="rId67"/>
    <p:sldId id="349" r:id="rId68"/>
    <p:sldId id="350" r:id="rId69"/>
    <p:sldId id="351" r:id="rId70"/>
    <p:sldId id="352" r:id="rId71"/>
    <p:sldId id="353" r:id="rId72"/>
    <p:sldId id="354" r:id="rId73"/>
    <p:sldId id="301" r:id="rId7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8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handoutMaster" Target="handoutMasters/handoutMaster1.xml"/><Relationship Id="rId77" Type="http://schemas.openxmlformats.org/officeDocument/2006/relationships/printerSettings" Target="printerSettings/printerSettings1.bin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683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683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683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50BA2F-7D4B-0545-847E-408E69A26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65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4ED188-1F38-AD49-B806-2D47223F2A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39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E66FAC-F303-3642-8709-314E70A1E0F7}" type="slidenum">
              <a:rPr lang="en-GB" sz="1200"/>
              <a:pPr/>
              <a:t>1</a:t>
            </a:fld>
            <a:endParaRPr lang="en-GB" sz="120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B39682D-5C2B-4C45-8339-40C0EF6C9D5B}" type="slidenum">
              <a:rPr lang="en-GB" sz="1200"/>
              <a:pPr/>
              <a:t>10</a:t>
            </a:fld>
            <a:endParaRPr lang="en-GB" sz="120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A098A77-C2E5-BE45-8D2D-B1E65BC2FA64}" type="slidenum">
              <a:rPr lang="en-GB" sz="1200"/>
              <a:pPr/>
              <a:t>11</a:t>
            </a:fld>
            <a:endParaRPr lang="en-GB" sz="120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E8A926-7338-6E45-B207-2DD93A41AD73}" type="slidenum">
              <a:rPr lang="en-GB" sz="1200"/>
              <a:pPr/>
              <a:t>12</a:t>
            </a:fld>
            <a:endParaRPr lang="en-GB" sz="120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840FEC4-D4D1-F84A-9688-579753DE93E2}" type="slidenum">
              <a:rPr lang="en-GB" sz="1200"/>
              <a:pPr/>
              <a:t>13</a:t>
            </a:fld>
            <a:endParaRPr lang="en-GB" sz="120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EA2A39-4EFF-AE49-B115-561C88474B4D}" type="slidenum">
              <a:rPr lang="en-GB" sz="1200"/>
              <a:pPr/>
              <a:t>14</a:t>
            </a:fld>
            <a:endParaRPr lang="en-GB" sz="1200"/>
          </a:p>
        </p:txBody>
      </p:sp>
      <p:sp>
        <p:nvSpPr>
          <p:cNvPr id="45059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6574E74-95F6-5647-B4EB-06865923EBE7}" type="slidenum">
              <a:rPr lang="en-GB" sz="1200"/>
              <a:pPr/>
              <a:t>15</a:t>
            </a:fld>
            <a:endParaRPr lang="en-GB" sz="120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7D6E2BE-6F44-1041-B375-8DB78BCBE80A}" type="slidenum">
              <a:rPr lang="en-GB" sz="1200"/>
              <a:pPr/>
              <a:t>16</a:t>
            </a:fld>
            <a:endParaRPr lang="en-GB" sz="120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06E55F-8B1B-DA43-B987-76CB2D4F5CBB}" type="slidenum">
              <a:rPr lang="en-GB" sz="1200"/>
              <a:pPr/>
              <a:t>18</a:t>
            </a:fld>
            <a:endParaRPr lang="en-GB" sz="120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AA5D46-6C32-BF47-9F12-7D6E50DCA325}" type="slidenum">
              <a:rPr lang="en-GB" sz="1200"/>
              <a:pPr/>
              <a:t>19</a:t>
            </a:fld>
            <a:endParaRPr lang="en-GB" sz="120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40809BA-9D20-D449-8734-6AF6AF1EAE8D}" type="slidenum">
              <a:rPr lang="en-GB" sz="1200"/>
              <a:pPr/>
              <a:t>20</a:t>
            </a:fld>
            <a:endParaRPr lang="en-GB" sz="120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E6F26DF-D58A-8946-BF24-CFE1E32C62F8}" type="slidenum">
              <a:rPr lang="en-GB" sz="1200"/>
              <a:pPr/>
              <a:t>2</a:t>
            </a:fld>
            <a:endParaRPr lang="en-GB" sz="1200"/>
          </a:p>
        </p:txBody>
      </p:sp>
      <p:sp>
        <p:nvSpPr>
          <p:cNvPr id="20483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957C966-E61B-524C-868F-229FDA6AA731}" type="slidenum">
              <a:rPr lang="en-GB" sz="1200"/>
              <a:pPr/>
              <a:t>22</a:t>
            </a:fld>
            <a:endParaRPr lang="en-GB" sz="120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4167BF5-AC35-CF48-A492-95F3A739CA01}" type="slidenum">
              <a:rPr lang="en-GB" sz="1200"/>
              <a:pPr/>
              <a:t>24</a:t>
            </a:fld>
            <a:endParaRPr lang="en-GB" sz="120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241F91C-2189-EF4D-84A5-A396AB71B9B2}" type="slidenum">
              <a:rPr lang="en-GB" sz="1200"/>
              <a:pPr/>
              <a:t>26</a:t>
            </a:fld>
            <a:endParaRPr lang="en-GB" sz="120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E315825-53E2-6B4D-A6C7-845DB2651A84}" type="slidenum">
              <a:rPr lang="en-GB" sz="1200"/>
              <a:pPr/>
              <a:t>27</a:t>
            </a:fld>
            <a:endParaRPr lang="en-GB" sz="120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5E6D966-B6F6-034D-851D-709104EAAEFB}" type="slidenum">
              <a:rPr lang="en-GB" sz="1200"/>
              <a:pPr/>
              <a:t>28</a:t>
            </a:fld>
            <a:endParaRPr lang="en-GB" sz="120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5A3C0CF-76A2-E245-937F-B316C1B850CD}" type="slidenum">
              <a:rPr lang="en-GB" sz="1200"/>
              <a:pPr/>
              <a:t>29</a:t>
            </a:fld>
            <a:endParaRPr lang="en-GB" sz="120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3342BE4-BB80-8F49-85B6-BA0B1EB60904}" type="slidenum">
              <a:rPr lang="en-GB" sz="1200"/>
              <a:pPr/>
              <a:t>30</a:t>
            </a:fld>
            <a:endParaRPr lang="en-GB" sz="120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6202A6-D03D-EA45-9D5D-BC29265AC217}" type="slidenum">
              <a:rPr lang="en-GB" sz="1200"/>
              <a:pPr/>
              <a:t>31</a:t>
            </a:fld>
            <a:endParaRPr lang="en-GB" sz="120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44932A8-301B-574E-9131-7FA406F9149E}" type="slidenum">
              <a:rPr lang="en-GB" sz="1200"/>
              <a:pPr/>
              <a:t>32</a:t>
            </a:fld>
            <a:endParaRPr lang="en-GB" sz="120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02D9C8-DBC4-964E-A89C-967C6EBD24EA}" type="slidenum">
              <a:rPr lang="en-GB" sz="1200"/>
              <a:pPr/>
              <a:t>33</a:t>
            </a:fld>
            <a:endParaRPr lang="en-GB" sz="1200"/>
          </a:p>
        </p:txBody>
      </p:sp>
      <p:sp>
        <p:nvSpPr>
          <p:cNvPr id="79875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2F620EF-FDA2-AB4E-93AD-4D7EF4F10FF2}" type="slidenum">
              <a:rPr lang="en-GB" sz="1200"/>
              <a:pPr/>
              <a:t>3</a:t>
            </a:fld>
            <a:endParaRPr lang="en-GB" sz="120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F8ED1AC-762B-7844-92F6-0C11CAA08C92}" type="slidenum">
              <a:rPr lang="en-GB" sz="1200"/>
              <a:pPr/>
              <a:t>34</a:t>
            </a:fld>
            <a:endParaRPr lang="en-GB" sz="120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CB140F8-CF52-264A-96B2-B87CE603A02C}" type="slidenum">
              <a:rPr lang="en-GB" sz="1200"/>
              <a:pPr/>
              <a:t>35</a:t>
            </a:fld>
            <a:endParaRPr lang="en-GB" sz="1200"/>
          </a:p>
        </p:txBody>
      </p:sp>
      <p:sp>
        <p:nvSpPr>
          <p:cNvPr id="83971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1D89390-FDDF-B643-A340-83798ABABBEA}" type="slidenum">
              <a:rPr lang="en-GB" sz="1200"/>
              <a:pPr/>
              <a:t>36</a:t>
            </a:fld>
            <a:endParaRPr lang="en-GB" sz="120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84600C-391F-8A49-9B29-4E7CCEAAA68E}" type="slidenum">
              <a:rPr lang="en-GB" sz="1200"/>
              <a:pPr/>
              <a:t>37</a:t>
            </a:fld>
            <a:endParaRPr lang="en-GB" sz="1200"/>
          </a:p>
        </p:txBody>
      </p:sp>
      <p:sp>
        <p:nvSpPr>
          <p:cNvPr id="88067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3FC2A9A-98A1-DA4E-BF46-274BF43CA8A2}" type="slidenum">
              <a:rPr lang="en-GB" sz="1200"/>
              <a:pPr/>
              <a:t>38</a:t>
            </a:fld>
            <a:endParaRPr lang="en-GB" sz="120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B01EA63-5E7A-BF44-9768-D851AAA0F3C4}" type="slidenum">
              <a:rPr lang="en-GB" sz="1200"/>
              <a:pPr/>
              <a:t>39</a:t>
            </a:fld>
            <a:endParaRPr lang="en-GB" sz="1200"/>
          </a:p>
        </p:txBody>
      </p:sp>
      <p:sp>
        <p:nvSpPr>
          <p:cNvPr id="92163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EDF50EE-4273-7141-B4C1-10E37B2F4628}" type="slidenum">
              <a:rPr lang="en-GB" sz="1200"/>
              <a:pPr/>
              <a:t>40</a:t>
            </a:fld>
            <a:endParaRPr lang="en-GB" sz="1200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BD60264-22E6-194C-9F36-34F8C9A4E0B2}" type="slidenum">
              <a:rPr lang="en-GB" sz="1200"/>
              <a:pPr/>
              <a:t>41</a:t>
            </a:fld>
            <a:endParaRPr lang="en-GB" sz="120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129644-A5B5-F342-995E-0D344DDCA658}" type="slidenum">
              <a:rPr lang="en-GB" sz="1200"/>
              <a:pPr/>
              <a:t>42</a:t>
            </a:fld>
            <a:endParaRPr lang="en-GB" sz="120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5489CE2-0B22-EF43-805B-5DFE304439CA}" type="slidenum">
              <a:rPr lang="en-GB" sz="1200"/>
              <a:pPr/>
              <a:t>45</a:t>
            </a:fld>
            <a:endParaRPr lang="en-GB" sz="1200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D28CEC2-1E72-9E4E-B6CE-055DDD476EA3}" type="slidenum">
              <a:rPr lang="en-GB" sz="1200"/>
              <a:pPr/>
              <a:t>4</a:t>
            </a:fld>
            <a:endParaRPr lang="en-GB" sz="1200"/>
          </a:p>
        </p:txBody>
      </p:sp>
      <p:sp>
        <p:nvSpPr>
          <p:cNvPr id="24579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2D4317A-84E9-EE4B-B2B7-B383430F2AD7}" type="slidenum">
              <a:rPr lang="en-GB" sz="1200"/>
              <a:pPr/>
              <a:t>46</a:t>
            </a:fld>
            <a:endParaRPr lang="en-GB" sz="120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85D7A6-8D49-3840-B7E8-69B74A44B1A8}" type="slidenum">
              <a:rPr lang="en-GB" sz="1200"/>
              <a:pPr/>
              <a:t>47</a:t>
            </a:fld>
            <a:endParaRPr lang="en-GB" sz="120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6F8B221-B285-3A48-823F-D187A1876F73}" type="slidenum">
              <a:rPr lang="en-GB" sz="1200"/>
              <a:pPr/>
              <a:t>49</a:t>
            </a:fld>
            <a:endParaRPr lang="en-GB" sz="120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2854F42-0BA0-DC4D-96DD-BB181A08E027}" type="slidenum">
              <a:rPr lang="en-GB" sz="1200"/>
              <a:pPr/>
              <a:t>50</a:t>
            </a:fld>
            <a:endParaRPr lang="en-GB" sz="120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5F1E9B1-4A67-9A49-B31C-8F7235DB102B}" type="slidenum">
              <a:rPr lang="en-GB" sz="1200"/>
              <a:pPr/>
              <a:t>51</a:t>
            </a:fld>
            <a:endParaRPr lang="en-GB" sz="120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B20BBA7-253C-7D49-AB3F-FF1BE63BFC17}" type="slidenum">
              <a:rPr lang="en-GB" sz="1200"/>
              <a:pPr/>
              <a:t>52</a:t>
            </a:fld>
            <a:endParaRPr lang="en-GB" sz="1200"/>
          </a:p>
        </p:txBody>
      </p:sp>
      <p:sp>
        <p:nvSpPr>
          <p:cNvPr id="11571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57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2E4DD2-A8EF-4C48-9E8A-D028653B7348}" type="slidenum">
              <a:rPr lang="en-GB" sz="1200"/>
              <a:pPr/>
              <a:t>53</a:t>
            </a:fld>
            <a:endParaRPr lang="en-GB" sz="1200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4CC2A99-BB90-F941-B1FE-269177223BF0}" type="slidenum">
              <a:rPr lang="en-GB" sz="1200"/>
              <a:pPr/>
              <a:t>54</a:t>
            </a:fld>
            <a:endParaRPr lang="en-GB" sz="1200"/>
          </a:p>
        </p:txBody>
      </p:sp>
      <p:sp>
        <p:nvSpPr>
          <p:cNvPr id="119811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98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42C2520-5941-9F47-A2CE-409122A5762C}" type="slidenum">
              <a:rPr lang="en-GB" sz="1200"/>
              <a:pPr/>
              <a:t>55</a:t>
            </a:fld>
            <a:endParaRPr lang="en-GB" sz="1200"/>
          </a:p>
        </p:txBody>
      </p:sp>
      <p:sp>
        <p:nvSpPr>
          <p:cNvPr id="121859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18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9F2FF1-18AE-A141-93DD-23FB48E6E90C}" type="slidenum">
              <a:rPr lang="en-GB" sz="1200"/>
              <a:pPr/>
              <a:t>56</a:t>
            </a:fld>
            <a:endParaRPr lang="en-GB" sz="120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137437E-53BB-9F48-8E28-7EF5A8C33E52}" type="slidenum">
              <a:rPr lang="en-GB" sz="1200"/>
              <a:pPr/>
              <a:t>5</a:t>
            </a:fld>
            <a:endParaRPr lang="en-GB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07A5FD-373B-3C43-9C1C-0EF2EE5DB500}" type="slidenum">
              <a:rPr lang="en-GB" sz="1200"/>
              <a:pPr/>
              <a:t>57</a:t>
            </a:fld>
            <a:endParaRPr lang="en-GB" sz="120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ADBDDDB-71BA-F54A-A46F-5A67B5568AB0}" type="slidenum">
              <a:rPr lang="en-GB" sz="1200"/>
              <a:pPr/>
              <a:t>58</a:t>
            </a:fld>
            <a:endParaRPr lang="en-GB" sz="1200"/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5E30CC0-1BA5-F840-B983-7A2C4B1503E6}" type="slidenum">
              <a:rPr lang="en-GB" sz="1200"/>
              <a:pPr/>
              <a:t>63</a:t>
            </a:fld>
            <a:endParaRPr lang="en-GB" sz="1200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EBB3FC-AAD2-4F4E-BD69-908C2A3CB423}" type="slidenum">
              <a:rPr lang="en-GB" sz="1200"/>
              <a:pPr/>
              <a:t>64</a:t>
            </a:fld>
            <a:endParaRPr lang="en-GB" sz="1200"/>
          </a:p>
        </p:txBody>
      </p:sp>
      <p:sp>
        <p:nvSpPr>
          <p:cNvPr id="136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9F3E581-732A-9645-A938-AA234B738EF8}" type="slidenum">
              <a:rPr lang="en-GB" sz="1200"/>
              <a:pPr/>
              <a:t>65</a:t>
            </a:fld>
            <a:endParaRPr lang="en-GB" sz="1200"/>
          </a:p>
        </p:txBody>
      </p:sp>
      <p:sp>
        <p:nvSpPr>
          <p:cNvPr id="138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C1A2BB3-09E8-D449-99E9-60C9419E364F}" type="slidenum">
              <a:rPr lang="en-GB" sz="1200"/>
              <a:pPr/>
              <a:t>66</a:t>
            </a:fld>
            <a:endParaRPr lang="en-GB" sz="1200"/>
          </a:p>
        </p:txBody>
      </p:sp>
      <p:sp>
        <p:nvSpPr>
          <p:cNvPr id="140291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029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94A0DB-271B-A043-9808-1ACEF888884D}" type="slidenum">
              <a:rPr lang="en-GB" sz="1200"/>
              <a:pPr/>
              <a:t>67</a:t>
            </a:fld>
            <a:endParaRPr lang="en-GB" sz="1200"/>
          </a:p>
        </p:txBody>
      </p:sp>
      <p:sp>
        <p:nvSpPr>
          <p:cNvPr id="142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D2C05D0-72E7-D441-B481-9F20D2B9AE23}" type="slidenum">
              <a:rPr lang="en-GB" sz="1200"/>
              <a:pPr/>
              <a:t>68</a:t>
            </a:fld>
            <a:endParaRPr lang="en-GB" sz="1200"/>
          </a:p>
        </p:txBody>
      </p:sp>
      <p:sp>
        <p:nvSpPr>
          <p:cNvPr id="144387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43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302F755-1BFC-B742-9C32-524B15F51A7B}" type="slidenum">
              <a:rPr lang="en-GB" sz="1200"/>
              <a:pPr/>
              <a:t>69</a:t>
            </a:fld>
            <a:endParaRPr lang="en-GB" sz="1200"/>
          </a:p>
        </p:txBody>
      </p:sp>
      <p:sp>
        <p:nvSpPr>
          <p:cNvPr id="14643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64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ED01B2-F252-2840-93CF-8BC06E1DF0B2}" type="slidenum">
              <a:rPr lang="en-GB" sz="1200"/>
              <a:pPr/>
              <a:t>70</a:t>
            </a:fld>
            <a:endParaRPr lang="en-GB" sz="1200"/>
          </a:p>
        </p:txBody>
      </p:sp>
      <p:sp>
        <p:nvSpPr>
          <p:cNvPr id="148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236A66D-415E-C540-86EE-DFA5858859B0}" type="slidenum">
              <a:rPr lang="en-GB" sz="1200"/>
              <a:pPr/>
              <a:t>6</a:t>
            </a:fld>
            <a:endParaRPr lang="en-GB" sz="120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79011B-9FD0-0240-9C0E-922256D803DC}" type="slidenum">
              <a:rPr lang="en-GB" sz="1200"/>
              <a:pPr/>
              <a:t>71</a:t>
            </a:fld>
            <a:endParaRPr lang="en-GB" sz="1200"/>
          </a:p>
        </p:txBody>
      </p:sp>
      <p:sp>
        <p:nvSpPr>
          <p:cNvPr id="150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08C3DF-E7F9-494C-86D6-B4D4923DEFAA}" type="slidenum">
              <a:rPr lang="en-GB" sz="1200"/>
              <a:pPr/>
              <a:t>72</a:t>
            </a:fld>
            <a:endParaRPr lang="en-GB" sz="1200"/>
          </a:p>
        </p:txBody>
      </p:sp>
      <p:sp>
        <p:nvSpPr>
          <p:cNvPr id="152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82DF69-0395-5146-AECD-6E77241F48DA}" type="slidenum">
              <a:rPr lang="en-GB" sz="1200"/>
              <a:pPr/>
              <a:t>73</a:t>
            </a:fld>
            <a:endParaRPr lang="en-GB" sz="1200"/>
          </a:p>
        </p:txBody>
      </p:sp>
      <p:sp>
        <p:nvSpPr>
          <p:cNvPr id="154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0FF8E26-35E0-214F-AED2-71AC65FD4FD3}" type="slidenum">
              <a:rPr lang="en-GB" sz="1200"/>
              <a:pPr/>
              <a:t>7</a:t>
            </a:fld>
            <a:endParaRPr lang="en-GB" sz="12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45C81D4-E1C6-9E44-BC1C-61D3B5CE5184}" type="slidenum">
              <a:rPr lang="en-GB" sz="1200"/>
              <a:pPr/>
              <a:t>8</a:t>
            </a:fld>
            <a:endParaRPr lang="en-GB" sz="1200"/>
          </a:p>
        </p:txBody>
      </p:sp>
      <p:sp>
        <p:nvSpPr>
          <p:cNvPr id="32771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BD5AA0-2774-CF4E-A0A6-9757573DAB04}" type="slidenum">
              <a:rPr lang="en-GB" sz="1200"/>
              <a:pPr/>
              <a:t>9</a:t>
            </a:fld>
            <a:endParaRPr lang="en-GB" sz="120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28" descr="electron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881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881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9500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B29BA-568B-A84B-9B75-1753627F8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4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C3908-CD11-934D-B0E4-D9D2C35697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55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C51A9-2F5D-8A46-891A-3A59C9C62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51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C176C-DC72-D24D-B96C-B1315E259C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70872-2B03-6945-9CCC-B1D1043EB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4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A97A0-9EDF-7240-B0E7-4FF16AF942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9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F1DBA6-4481-014B-B985-3FC2AC9D2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7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383D1-4AD3-0645-8B17-65DDC41B30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8907ED-39EE-1449-A41C-CE63A8817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4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27AC5D-AFC7-6B4C-BD89-6BBFEF127B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1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C81B5-83E6-E649-85B7-D21529B079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B35D5-3147-5E46-B006-721FFFA846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3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779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Georgi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Georgi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eorgia" charset="0"/>
              </a:defRPr>
            </a:lvl1pPr>
          </a:lstStyle>
          <a:p>
            <a:fld id="{B2C6290C-3C4B-114B-8625-B222890460A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1031" descr="electronic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62100" indent="-22860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981200" indent="-228600" algn="l" rtl="0" eaLnBrk="0" fontAlgn="base" hangingPunct="0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4384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8956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3528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100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Reasoning with Uncertainty</a:t>
            </a:r>
            <a:endParaRPr lang="en-US" sz="32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Dr Nicholas Gibbins</a:t>
            </a:r>
            <a:b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nmg@ecs.soton.ac.uk</a:t>
            </a:r>
            <a:b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32/3019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Several Approaches for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Combining Probabilities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Probabilities can be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Multiplied (joint probabilities)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Averaged (simple or a weighted average)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Highest value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Lowest value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and events are considered independent of each other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 dependent, use Bayes’ extension theorem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Bayesian Extension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Bayes' Theorem for combining new and existent evidence usually given as subjective probabilities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Revise existing prior probabilities based on new information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Based on subjective probabilities; a subjective probability is provided for each proposition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single value does not tell us much about its precision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single value combines the evidence for and against a proposition without indicating how much there is individually in each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subjective probability expresses the "degree of belief," or how strongly a value or a situation is believed to be true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Bayesian approach, with or without new evidence, can be diagrammed as a network.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Dempster-Shafer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  Theory of Evidence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Distinguishes between uncertainty and ignorance by creating belief functions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Especially appropriate for combining expert opinions, since experts do differ in their opinions with a certain degree of ignorance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Assumes that the sources of information to be combined are statistically independent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Certainty Factors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Theory of Certainty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(Certainty Factors)</a:t>
            </a:r>
          </a:p>
        </p:txBody>
      </p:sp>
      <p:sp>
        <p:nvSpPr>
          <p:cNvPr id="4608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First used in the MYCIN expert system, developed at Stanford University in the early 1970s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Represents uncertainty using measures of belief and disbelief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Certainty Factors (CF) express belief in an event (or fact or hypothesis) based on evidence (or the expert's assessment)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Assumption: the knowledge content of rules is much more important than the algebra of confidences that holds the system together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Assumption: rules are independent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Belief and Disbelief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703388" algn="l"/>
                <a:tab pos="1978025" algn="l"/>
              </a:tabLst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MB(H|E) = measure of belief in hypothesis H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	given evidence E</a:t>
            </a:r>
          </a:p>
          <a:p>
            <a:pPr eaLnBrk="1" hangingPunct="1">
              <a:tabLst>
                <a:tab pos="1703388" algn="l"/>
                <a:tab pos="1978025" algn="l"/>
              </a:tabLst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MD(H|E) = measure of disbelief in hypothesis H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	given evidence E</a:t>
            </a:r>
          </a:p>
          <a:p>
            <a:pPr eaLnBrk="1" hangingPunct="1">
              <a:tabLst>
                <a:tab pos="1703388" algn="l"/>
                <a:tab pos="1978025" algn="l"/>
              </a:tabLst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1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&gt;=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MB(H|E)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&gt;=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0 while MD(H|E) = 0 or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1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&gt;=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MD(H|E)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&gt;=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0 while MB(H|E) = 0</a:t>
            </a:r>
          </a:p>
          <a:p>
            <a:pPr eaLnBrk="1" hangingPunct="1">
              <a:tabLst>
                <a:tab pos="1703388" algn="l"/>
                <a:tab pos="1978025" algn="l"/>
              </a:tabLst>
            </a:pP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Certainty Factors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CF(H|E)	= MB(H|E) – MD(H|E) </a:t>
            </a:r>
          </a:p>
          <a:p>
            <a:pPr eaLnBrk="1" hangingPunct="1"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		         = certainty of H given 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1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&lt;=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CF(H|E) </a:t>
            </a:r>
            <a:r>
              <a:rPr lang="en-GB">
                <a:latin typeface="Symbol" charset="0"/>
                <a:ea typeface="ＭＳ Ｐゴシック" charset="0"/>
                <a:cs typeface="ＭＳ Ｐゴシック" charset="0"/>
              </a:rPr>
              <a:t>&lt;=</a:t>
            </a: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-1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and Certainty</a:t>
            </a: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have certainty as well as facts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Typical rule: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 		( (P1 OR P2 OR P3) AND P4)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 	C1 (CF = 0.7)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Premises P1…P4 have certainty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Conclusion C1 has a certainty of 0.7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Represents expert’s confidence in the conclusion if all premises are known with complete certainty (CF = 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Combining Certainty Factors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Must know how CFs are used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Several ways to combine CFs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Combining several Certainty Factors in the premises of a rule</a:t>
            </a:r>
          </a:p>
          <a:p>
            <a:pPr lvl="2" eaLnBrk="1" hangingPunct="1"/>
            <a:r>
              <a:rPr lang="en-GB">
                <a:latin typeface="Georgia" charset="0"/>
                <a:ea typeface="ＭＳ Ｐゴシック" charset="0"/>
              </a:rPr>
              <a:t>AND, OR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Applying the Certainty Factor of a rule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Combining the Certainty Factors of a conclusion from multiple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Reasoning with Uncertainty</a:t>
            </a:r>
          </a:p>
        </p:txBody>
      </p:sp>
      <p:sp>
        <p:nvSpPr>
          <p:cNvPr id="19459" name="Rectangle 10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Three-step Process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GB" sz="2000">
                <a:latin typeface="Georgia" charset="0"/>
                <a:ea typeface="ＭＳ Ｐゴシック" charset="0"/>
              </a:rPr>
              <a:t>An expert provides inexact knowledge in terms of rules with likelihood values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GB" sz="2000">
                <a:latin typeface="Georgia" charset="0"/>
                <a:ea typeface="ＭＳ Ｐゴシック" charset="0"/>
              </a:rPr>
              <a:t>The inexact knowledge of the basic set of events can be directly used to draw inferences in simple cases (Step 3)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GB" sz="2000">
                <a:latin typeface="Georgia" charset="0"/>
                <a:ea typeface="ＭＳ Ｐゴシック" charset="0"/>
              </a:rPr>
              <a:t>Working with the inference engine, experts can adjust the Step 1 input after viewing the results in Steps 2 and 3.</a:t>
            </a:r>
          </a:p>
          <a:p>
            <a:pPr marL="381000" indent="-381000"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In Step 2, the various events are often interrelated.</a:t>
            </a:r>
          </a:p>
          <a:p>
            <a:pPr marL="381000" indent="-381000"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Necessary to combine the information provided in Step 1 into a global value for the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 (P1 and P2 and P3) THEN …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CF(P1 and P2 and P3) = MIN(CF(P1), CF(P2), CF(P3))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 chain is as strong as its weakest link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 Example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IF		inflation is high (A)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unemployment rate is above 7 percent (B)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bond prices decline (C)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	stock prices decline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CF(A) = 0.5, CF(B) = 0.7, CF(C) = 1.0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 and B and C) = MIN[CF(A), CF(B), CF(C)]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 for “stock prices to decline” = 0.5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OR</a:t>
            </a:r>
          </a:p>
        </p:txBody>
      </p:sp>
      <p:sp>
        <p:nvSpPr>
          <p:cNvPr id="5837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 (P1 or P2 or P3) …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CF(P1 or P2 or P3) = MAX(CF(P1), CF(P2), CF(P3))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Only one IF need be true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OR Example</a:t>
            </a:r>
          </a:p>
        </p:txBody>
      </p:sp>
      <p:sp>
        <p:nvSpPr>
          <p:cNvPr id="6041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IF		inflation is low (A)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OR		bond prices are high (B)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 	stock prices will be high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CF(A) = 0.7, CF(B) = 0.85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 or B) = MAX(CF (A), CF (B))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 for “stock prices to be high” = 0.85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Applying Rule Certainty Factor</a:t>
            </a:r>
          </a:p>
        </p:txBody>
      </p:sp>
      <p:sp>
        <p:nvSpPr>
          <p:cNvPr id="6144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 R:</a:t>
            </a:r>
          </a:p>
          <a:p>
            <a:pPr eaLnBrk="1" hangingPunct="1"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IF		P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	C	(CF(R))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CF(C) = CF(P) * CF(R)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 Certainty Factor Example</a:t>
            </a:r>
          </a:p>
        </p:txBody>
      </p:sp>
      <p:sp>
        <p:nvSpPr>
          <p:cNvPr id="634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IF		inflation is high (A)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unemployment rate is above 7 percent (B)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	interest rates will rise (0.6)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CF(A) = 0.5, CF(B) = 0.7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CF(A AND B) = 0.5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CF(interest rates will rise) = 0.6 * 0.5 = 0.3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Combining Rules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611313" algn="l"/>
                <a:tab pos="2422525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Suppose we have two rules R1 and R2 which each produce the conclusion C with certainty CF(C1) and CF(C1) respectively</a:t>
            </a:r>
          </a:p>
          <a:p>
            <a:pPr eaLnBrk="1" hangingPunct="1">
              <a:tabLst>
                <a:tab pos="1611313" algn="l"/>
                <a:tab pos="2422525" algn="l"/>
              </a:tabLst>
            </a:pPr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tabLst>
                <a:tab pos="1611313" algn="l"/>
                <a:tab pos="2422525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CF(C) 	= 	CF(C1) + CF(C2) – (CF(C1) * CF(C2)) 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		if both CF(C1) and CF(C2) are positive</a:t>
            </a:r>
          </a:p>
          <a:p>
            <a:pPr eaLnBrk="1" hangingPunct="1">
              <a:tabLst>
                <a:tab pos="1611313" algn="l"/>
                <a:tab pos="2422525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CF(C) 	= 	CF(C1) + CF(C2) + (CF(C1) * CF(C2)) 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		if both CF(C1) and CF(C2) are negative</a:t>
            </a:r>
          </a:p>
          <a:p>
            <a:pPr eaLnBrk="1" hangingPunct="1">
              <a:tabLst>
                <a:tab pos="1611313" algn="l"/>
                <a:tab pos="2422525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CF(C) 	= 			CF(C1) + CF(C2)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		1 – MIN( |CF(C1)|, |CF(C2)|)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		otherwise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819400" y="4800600"/>
            <a:ext cx="3805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Combining Rules Example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892175" algn="l"/>
              </a:tabLst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R1:	IF	the inflation rate is less than 5 percent,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THEN	stock market prices go up (CF = 0.7)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R2:	IF	unemployment level is less than 7 percent,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THEN	stock market prices go up (CF = 0.6)</a:t>
            </a:r>
          </a:p>
          <a:p>
            <a:pPr eaLnBrk="1" hangingPunct="1">
              <a:tabLst>
                <a:tab pos="892175" algn="l"/>
              </a:tabLst>
            </a:pP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tabLst>
                <a:tab pos="892175" algn="l"/>
              </a:tabLst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Inflation rate = 4 percent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Unemployment level = 6.5 percent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Combining Rules Example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Assume an independent relationship between the rules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CF(C1) = 0.7, CF(C2) = 0.6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CF(C1,C2) = (0.7 + 0.6) - (0.7 * 0.6) = 0.88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Overall certainty that stock market will rise is 0.88 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Third Rule</a:t>
            </a:r>
          </a:p>
        </p:txBody>
      </p:sp>
      <p:sp>
        <p:nvSpPr>
          <p:cNvPr id="7065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Additional rules are added by reducing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CF(C1,C2,C3) = CF(C1,C2) + CF(C3) –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	         (CF(C1,C2) * CF(C3))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R3:	IF	bond price increases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THEN	stock prices go up (CF = 0.85)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Assuming all rules are true in their IF part, the chance that stock prices will go up is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CF(C1,C2,C3) = 0.88 + 0.85 - (0.88 * 0.85)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		      = 0.982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Reasoning with Uncertainty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Major integration methods: 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Bayesian probabilities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Dempster-Shafer Theory of evidence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Certainty factors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Fuzzy sets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Logic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Logic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Representation of uncertainty based on the notion of linguistic variables and values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For example: 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John is tall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881063" lvl="1" indent="-347663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The linguistic variable </a:t>
            </a:r>
            <a:r>
              <a:rPr lang="ja-JP" altLang="en-US" sz="2000">
                <a:latin typeface="Georgia" charset="0"/>
                <a:ea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</a:rPr>
              <a:t>John</a:t>
            </a:r>
            <a:r>
              <a:rPr lang="ja-JP" altLang="en-US" sz="2000">
                <a:latin typeface="Georgia" charset="0"/>
                <a:ea typeface="ＭＳ Ｐゴシック" charset="0"/>
              </a:rPr>
              <a:t>’</a:t>
            </a:r>
            <a:r>
              <a:rPr lang="en-US" sz="2000">
                <a:latin typeface="Georgia" charset="0"/>
                <a:ea typeface="ＭＳ Ｐゴシック" charset="0"/>
              </a:rPr>
              <a:t>s height</a:t>
            </a:r>
            <a:r>
              <a:rPr lang="ja-JP" altLang="en-US" sz="2000">
                <a:latin typeface="Georgia" charset="0"/>
                <a:ea typeface="ＭＳ Ｐゴシック" charset="0"/>
              </a:rPr>
              <a:t>”</a:t>
            </a:r>
            <a:r>
              <a:rPr lang="en-US" sz="2000">
                <a:latin typeface="Georgia" charset="0"/>
                <a:ea typeface="ＭＳ Ｐゴシック" charset="0"/>
              </a:rPr>
              <a:t>…</a:t>
            </a:r>
          </a:p>
          <a:p>
            <a:pPr marL="881063" lvl="1" indent="-347663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…takes the linguistic value </a:t>
            </a:r>
            <a:r>
              <a:rPr lang="ja-JP" altLang="en-US" sz="2000">
                <a:latin typeface="Georgia" charset="0"/>
                <a:ea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</a:rPr>
              <a:t>tall</a:t>
            </a:r>
            <a:r>
              <a:rPr lang="ja-JP" altLang="en-US" sz="2000">
                <a:latin typeface="Georgia" charset="0"/>
                <a:ea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Tall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 isn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 a clearly defined notion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Tall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 can be qualified</a:t>
            </a:r>
          </a:p>
          <a:p>
            <a:pPr marL="881063" lvl="1" indent="-347663" eaLnBrk="1" hangingPunct="1">
              <a:lnSpc>
                <a:spcPct val="90000"/>
              </a:lnSpc>
            </a:pPr>
            <a:r>
              <a:rPr lang="ja-JP" altLang="en-US" sz="2000">
                <a:latin typeface="Georgia" charset="0"/>
                <a:ea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</a:rPr>
              <a:t>Very tall</a:t>
            </a:r>
            <a:r>
              <a:rPr lang="ja-JP" altLang="en-US" sz="2000">
                <a:latin typeface="Georgia" charset="0"/>
                <a:ea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</a:endParaRPr>
          </a:p>
          <a:p>
            <a:pPr marL="881063" lvl="1" indent="-347663" eaLnBrk="1" hangingPunct="1">
              <a:lnSpc>
                <a:spcPct val="90000"/>
              </a:lnSpc>
            </a:pPr>
            <a:r>
              <a:rPr lang="ja-JP" altLang="en-US" sz="2000">
                <a:latin typeface="Georgia" charset="0"/>
                <a:ea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</a:rPr>
              <a:t>Somewhat tall</a:t>
            </a:r>
            <a:r>
              <a:rPr lang="ja-JP" altLang="en-US" sz="2000">
                <a:latin typeface="Georgia" charset="0"/>
                <a:ea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</a:endParaRPr>
          </a:p>
          <a:p>
            <a:pPr marL="881063" lvl="1" indent="-347663" eaLnBrk="1" hangingPunct="1">
              <a:lnSpc>
                <a:spcPct val="90000"/>
              </a:lnSpc>
            </a:pPr>
            <a:r>
              <a:rPr lang="ja-JP" altLang="en-US" sz="2000">
                <a:latin typeface="Georgia" charset="0"/>
                <a:ea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</a:rPr>
              <a:t>Extremely tall</a:t>
            </a:r>
            <a:r>
              <a:rPr lang="ja-JP" altLang="en-US" sz="2000">
                <a:latin typeface="Georgia" charset="0"/>
                <a:ea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Sets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Consider classical sets: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A set is defined as a group of individuals: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S = { a, b, c, d, e }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We say that a, b, c, etc are members of S 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(that is, a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∈ S, etc)</a:t>
            </a:r>
          </a:p>
          <a:p>
            <a:pPr lvl="1" eaLnBrk="1" hangingPunct="1"/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Set membership is a boolean proposition:</a:t>
            </a:r>
            <a:br>
              <a:rPr lang="en-US">
                <a:latin typeface="Georgia" charset="0"/>
                <a:ea typeface="ヒラギノ角ゴ Pro W3" charset="0"/>
                <a:cs typeface="ヒラギノ角ゴ Pro W3" charset="0"/>
              </a:rPr>
            </a:b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Either </a:t>
            </a:r>
            <a:r>
              <a:rPr lang="en-US">
                <a:latin typeface="Georgia" charset="0"/>
                <a:ea typeface="ＭＳ Ｐゴシック" charset="0"/>
              </a:rPr>
              <a:t>a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∈ S or a </a:t>
            </a:r>
            <a:r>
              <a:rPr lang="en-US">
                <a:latin typeface="ヒラギノ角ゴ Pro W3" charset="0"/>
                <a:ea typeface="ＭＳ Ｐゴシック" charset="0"/>
              </a:rPr>
              <a:t>∉ 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 the terminology of fuzzy sets, such sets are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crisp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Sets</a:t>
            </a:r>
          </a:p>
        </p:txBody>
      </p:sp>
      <p:sp>
        <p:nvSpPr>
          <p:cNvPr id="788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We can take a functional view of membership in 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Define S in terms of a function from the set of all individuals U to the set {0,1}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S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: U → {0,1}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where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S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(x) =	1,	if x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∈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S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		0,	if x </a:t>
            </a:r>
            <a:r>
              <a:rPr lang="en-US">
                <a:latin typeface="ヒラギノ角ゴ Pro W3" charset="0"/>
                <a:ea typeface="ＭＳ Ｐゴシック" charset="0"/>
                <a:cs typeface="ＭＳ Ｐゴシック" charset="0"/>
              </a:rPr>
              <a:t>∉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Sets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 eaLnBrk="1" hangingPunct="1">
              <a:buFontTx/>
              <a:buNone/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U = {a,b,c,d,e,f,g,h}</a:t>
            </a:r>
          </a:p>
          <a:p>
            <a:pPr eaLnBrk="1" hangingPunct="1">
              <a:buFontTx/>
              <a:buNone/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S = {b,d,f,g}</a:t>
            </a:r>
          </a:p>
          <a:p>
            <a:pPr eaLnBrk="1" hangingPunct="1">
              <a:buFontTx/>
              <a:buNone/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</a:p>
          <a:p>
            <a:pPr eaLnBrk="1" hangingPunct="1">
              <a:buFontTx/>
              <a:buNone/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Represented as a function, we would have:</a:t>
            </a:r>
          </a:p>
          <a:p>
            <a:pPr eaLnBrk="1" hangingPunct="1">
              <a:buFontTx/>
              <a:buNone/>
              <a:tabLst>
                <a:tab pos="1336675" algn="l"/>
              </a:tabLst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S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= {	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‹a,0›, ‹b,1›, ‹c,0›, ‹d,1›, </a:t>
            </a:r>
            <a:br>
              <a:rPr lang="en-US">
                <a:latin typeface="Georgia" charset="0"/>
                <a:ea typeface="ヒラギノ角ゴ Pro W3" charset="0"/>
                <a:cs typeface="ヒラギノ角ゴ Pro W3" charset="0"/>
              </a:rPr>
            </a:b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	‹e,0›, ‹f,1›, ‹g,1›, ‹h,0›	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Sets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We can generalise this view of sets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Consider the interval [0,1] as the range of the membership functions</a:t>
            </a:r>
          </a:p>
          <a:p>
            <a:pPr lvl="1"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‹a,0› means that a is not a member</a:t>
            </a:r>
          </a:p>
          <a:p>
            <a:pPr lvl="1"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‹a,1› means that a is a member</a:t>
            </a:r>
          </a:p>
          <a:p>
            <a:pPr lvl="1"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‹a,0.75› means that a is mostly a member</a:t>
            </a:r>
          </a:p>
          <a:p>
            <a:pPr lvl="1"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‹a,0.25› means that a is mostly not a member</a:t>
            </a:r>
          </a:p>
          <a:p>
            <a:pPr lvl="1"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…</a:t>
            </a:r>
          </a:p>
          <a:p>
            <a:pPr eaLnBrk="1" hangingPunct="1"/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In practice, </a:t>
            </a:r>
            <a:r>
              <a:rPr lang="ja-JP" altLang="en-US" sz="2000">
                <a:latin typeface="Georgia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membership function</a:t>
            </a:r>
            <a:r>
              <a:rPr lang="ja-JP" altLang="en-US" sz="2000">
                <a:latin typeface="Georgia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and </a:t>
            </a:r>
            <a:r>
              <a:rPr lang="ja-JP" altLang="en-US" sz="2000">
                <a:latin typeface="Georgia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fuzzy set</a:t>
            </a:r>
            <a:r>
              <a:rPr lang="ja-JP" altLang="en-US" sz="2000">
                <a:latin typeface="Georgia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are used interchangeably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300">
                <a:latin typeface="Georgia" charset="0"/>
                <a:ea typeface="ＭＳ Ｐゴシック" charset="0"/>
                <a:cs typeface="ＭＳ Ｐゴシック" charset="0"/>
              </a:rPr>
              <a:t>From Fuzzy Sets to Fuzzy Logic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21320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1423988" algn="l"/>
                <a:tab pos="3910013" algn="l"/>
              </a:tabLst>
            </a:pP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Consider the concept of </a:t>
            </a:r>
            <a:r>
              <a:rPr lang="ja-JP" altLang="en-US" sz="18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tallness</a:t>
            </a:r>
            <a:r>
              <a:rPr lang="ja-JP" altLang="en-US" sz="18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18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tabLst>
                <a:tab pos="1423988" algn="l"/>
                <a:tab pos="3910013" algn="l"/>
              </a:tabLst>
            </a:pP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We could define the set of tall people by basing the set membership function on their height:</a:t>
            </a:r>
            <a:b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1800" baseline="-25000">
                <a:latin typeface="Georgia" charset="0"/>
                <a:ea typeface="ＭＳ Ｐゴシック" charset="0"/>
                <a:cs typeface="ＭＳ Ｐゴシック" charset="0"/>
              </a:rPr>
              <a:t>tall</a:t>
            </a: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(x) = 	0,	if height(x) &lt; 1.5m</a:t>
            </a:r>
            <a:b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	(height(x)-1.5)/0.5,	if 1.5m ≤ height(x) ≤ 2.0m</a:t>
            </a:r>
            <a:b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1800">
                <a:latin typeface="Georgia" charset="0"/>
                <a:ea typeface="ＭＳ Ｐゴシック" charset="0"/>
                <a:cs typeface="ＭＳ Ｐゴシック" charset="0"/>
              </a:rPr>
              <a:t>	1,	otherwise</a:t>
            </a:r>
          </a:p>
        </p:txBody>
      </p:sp>
      <p:grpSp>
        <p:nvGrpSpPr>
          <p:cNvPr id="84996" name="Group 27"/>
          <p:cNvGrpSpPr>
            <a:grpSpLocks/>
          </p:cNvGrpSpPr>
          <p:nvPr/>
        </p:nvGrpSpPr>
        <p:grpSpPr bwMode="auto">
          <a:xfrm>
            <a:off x="609600" y="4083050"/>
            <a:ext cx="7756525" cy="1936750"/>
            <a:chOff x="96" y="2976"/>
            <a:chExt cx="4886" cy="1220"/>
          </a:xfrm>
        </p:grpSpPr>
        <p:sp>
          <p:nvSpPr>
            <p:cNvPr id="84997" name="Line 5"/>
            <p:cNvSpPr>
              <a:spLocks noChangeShapeType="1"/>
            </p:cNvSpPr>
            <p:nvPr/>
          </p:nvSpPr>
          <p:spPr bwMode="auto">
            <a:xfrm>
              <a:off x="576" y="312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998" name="Line 6"/>
            <p:cNvSpPr>
              <a:spLocks noChangeShapeType="1"/>
            </p:cNvSpPr>
            <p:nvPr/>
          </p:nvSpPr>
          <p:spPr bwMode="auto">
            <a:xfrm>
              <a:off x="576" y="3840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999" name="Line 7"/>
            <p:cNvSpPr>
              <a:spLocks noChangeShapeType="1"/>
            </p:cNvSpPr>
            <p:nvPr/>
          </p:nvSpPr>
          <p:spPr bwMode="auto">
            <a:xfrm>
              <a:off x="480" y="312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0" name="Line 9"/>
            <p:cNvSpPr>
              <a:spLocks noChangeShapeType="1"/>
            </p:cNvSpPr>
            <p:nvPr/>
          </p:nvSpPr>
          <p:spPr bwMode="auto">
            <a:xfrm>
              <a:off x="480" y="384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1" name="Rectangle 11"/>
            <p:cNvSpPr>
              <a:spLocks noChangeArrowheads="1"/>
            </p:cNvSpPr>
            <p:nvPr/>
          </p:nvSpPr>
          <p:spPr bwMode="auto">
            <a:xfrm>
              <a:off x="144" y="2976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1.0</a:t>
              </a:r>
            </a:p>
          </p:txBody>
        </p:sp>
        <p:sp>
          <p:nvSpPr>
            <p:cNvPr id="85002" name="Rectangle 12"/>
            <p:cNvSpPr>
              <a:spLocks noChangeArrowheads="1"/>
            </p:cNvSpPr>
            <p:nvPr/>
          </p:nvSpPr>
          <p:spPr bwMode="auto">
            <a:xfrm>
              <a:off x="130" y="3724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0.0</a:t>
              </a:r>
            </a:p>
          </p:txBody>
        </p:sp>
        <p:sp>
          <p:nvSpPr>
            <p:cNvPr id="85003" name="Rectangle 13"/>
            <p:cNvSpPr>
              <a:spLocks noChangeArrowheads="1"/>
            </p:cNvSpPr>
            <p:nvPr/>
          </p:nvSpPr>
          <p:spPr bwMode="auto">
            <a:xfrm>
              <a:off x="4368" y="3936"/>
              <a:ext cx="6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height(x)</a:t>
              </a:r>
            </a:p>
          </p:txBody>
        </p:sp>
        <p:sp>
          <p:nvSpPr>
            <p:cNvPr id="85004" name="Line 15"/>
            <p:cNvSpPr>
              <a:spLocks noChangeShapeType="1"/>
            </p:cNvSpPr>
            <p:nvPr/>
          </p:nvSpPr>
          <p:spPr bwMode="auto">
            <a:xfrm>
              <a:off x="2112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5" name="Line 16"/>
            <p:cNvSpPr>
              <a:spLocks noChangeShapeType="1"/>
            </p:cNvSpPr>
            <p:nvPr/>
          </p:nvSpPr>
          <p:spPr bwMode="auto">
            <a:xfrm>
              <a:off x="2880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6" name="Rectangle 18"/>
            <p:cNvSpPr>
              <a:spLocks noChangeArrowheads="1"/>
            </p:cNvSpPr>
            <p:nvPr/>
          </p:nvSpPr>
          <p:spPr bwMode="auto">
            <a:xfrm>
              <a:off x="1920" y="3984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1.5m</a:t>
              </a:r>
            </a:p>
          </p:txBody>
        </p:sp>
        <p:sp>
          <p:nvSpPr>
            <p:cNvPr id="85007" name="Rectangle 19"/>
            <p:cNvSpPr>
              <a:spLocks noChangeArrowheads="1"/>
            </p:cNvSpPr>
            <p:nvPr/>
          </p:nvSpPr>
          <p:spPr bwMode="auto">
            <a:xfrm>
              <a:off x="2688" y="3984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2.0m</a:t>
              </a:r>
            </a:p>
          </p:txBody>
        </p:sp>
        <p:sp>
          <p:nvSpPr>
            <p:cNvPr id="85008" name="Line 20"/>
            <p:cNvSpPr>
              <a:spLocks noChangeShapeType="1"/>
            </p:cNvSpPr>
            <p:nvPr/>
          </p:nvSpPr>
          <p:spPr bwMode="auto">
            <a:xfrm>
              <a:off x="576" y="3840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9" name="Line 21"/>
            <p:cNvSpPr>
              <a:spLocks noChangeShapeType="1"/>
            </p:cNvSpPr>
            <p:nvPr/>
          </p:nvSpPr>
          <p:spPr bwMode="auto">
            <a:xfrm flipV="1">
              <a:off x="2112" y="3120"/>
              <a:ext cx="768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0" name="Line 22"/>
            <p:cNvSpPr>
              <a:spLocks noChangeShapeType="1"/>
            </p:cNvSpPr>
            <p:nvPr/>
          </p:nvSpPr>
          <p:spPr bwMode="auto">
            <a:xfrm>
              <a:off x="2880" y="3120"/>
              <a:ext cx="18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1" name="Rectangle 26"/>
            <p:cNvSpPr>
              <a:spLocks noChangeArrowheads="1"/>
            </p:cNvSpPr>
            <p:nvPr/>
          </p:nvSpPr>
          <p:spPr bwMode="auto">
            <a:xfrm>
              <a:off x="96" y="3360"/>
              <a:ext cx="4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μ</a:t>
              </a:r>
              <a:r>
                <a:rPr lang="en-US" sz="1600" baseline="-25000"/>
                <a:t>tall</a:t>
              </a:r>
              <a:r>
                <a:rPr lang="en-US" sz="1600"/>
                <a:t>(x)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Hedges</a:t>
            </a:r>
          </a:p>
        </p:txBody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Qualifiers for linguistic values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Terms that modify the shape of fuzzy sets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87044" name="Group 1028"/>
          <p:cNvGrpSpPr>
            <a:grpSpLocks/>
          </p:cNvGrpSpPr>
          <p:nvPr/>
        </p:nvGrpSpPr>
        <p:grpSpPr bwMode="auto">
          <a:xfrm>
            <a:off x="609600" y="2863850"/>
            <a:ext cx="7756525" cy="1936750"/>
            <a:chOff x="96" y="2976"/>
            <a:chExt cx="4886" cy="1220"/>
          </a:xfrm>
        </p:grpSpPr>
        <p:sp>
          <p:nvSpPr>
            <p:cNvPr id="87062" name="Line 1029"/>
            <p:cNvSpPr>
              <a:spLocks noChangeShapeType="1"/>
            </p:cNvSpPr>
            <p:nvPr/>
          </p:nvSpPr>
          <p:spPr bwMode="auto">
            <a:xfrm>
              <a:off x="576" y="312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3" name="Line 1030"/>
            <p:cNvSpPr>
              <a:spLocks noChangeShapeType="1"/>
            </p:cNvSpPr>
            <p:nvPr/>
          </p:nvSpPr>
          <p:spPr bwMode="auto">
            <a:xfrm>
              <a:off x="576" y="3840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4" name="Line 1031"/>
            <p:cNvSpPr>
              <a:spLocks noChangeShapeType="1"/>
            </p:cNvSpPr>
            <p:nvPr/>
          </p:nvSpPr>
          <p:spPr bwMode="auto">
            <a:xfrm>
              <a:off x="480" y="312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5" name="Line 1032"/>
            <p:cNvSpPr>
              <a:spLocks noChangeShapeType="1"/>
            </p:cNvSpPr>
            <p:nvPr/>
          </p:nvSpPr>
          <p:spPr bwMode="auto">
            <a:xfrm>
              <a:off x="480" y="384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6" name="Rectangle 1033"/>
            <p:cNvSpPr>
              <a:spLocks noChangeArrowheads="1"/>
            </p:cNvSpPr>
            <p:nvPr/>
          </p:nvSpPr>
          <p:spPr bwMode="auto">
            <a:xfrm>
              <a:off x="144" y="2976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1.0</a:t>
              </a:r>
            </a:p>
          </p:txBody>
        </p:sp>
        <p:sp>
          <p:nvSpPr>
            <p:cNvPr id="87067" name="Rectangle 1034"/>
            <p:cNvSpPr>
              <a:spLocks noChangeArrowheads="1"/>
            </p:cNvSpPr>
            <p:nvPr/>
          </p:nvSpPr>
          <p:spPr bwMode="auto">
            <a:xfrm>
              <a:off x="130" y="3724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0.0</a:t>
              </a:r>
            </a:p>
          </p:txBody>
        </p:sp>
        <p:sp>
          <p:nvSpPr>
            <p:cNvPr id="87068" name="Rectangle 1035"/>
            <p:cNvSpPr>
              <a:spLocks noChangeArrowheads="1"/>
            </p:cNvSpPr>
            <p:nvPr/>
          </p:nvSpPr>
          <p:spPr bwMode="auto">
            <a:xfrm>
              <a:off x="4368" y="3936"/>
              <a:ext cx="6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height(x)</a:t>
              </a:r>
            </a:p>
          </p:txBody>
        </p:sp>
        <p:sp>
          <p:nvSpPr>
            <p:cNvPr id="87069" name="Line 1036"/>
            <p:cNvSpPr>
              <a:spLocks noChangeShapeType="1"/>
            </p:cNvSpPr>
            <p:nvPr/>
          </p:nvSpPr>
          <p:spPr bwMode="auto">
            <a:xfrm>
              <a:off x="2112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0" name="Line 1037"/>
            <p:cNvSpPr>
              <a:spLocks noChangeShapeType="1"/>
            </p:cNvSpPr>
            <p:nvPr/>
          </p:nvSpPr>
          <p:spPr bwMode="auto">
            <a:xfrm>
              <a:off x="2880" y="38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1" name="Rectangle 1038"/>
            <p:cNvSpPr>
              <a:spLocks noChangeArrowheads="1"/>
            </p:cNvSpPr>
            <p:nvPr/>
          </p:nvSpPr>
          <p:spPr bwMode="auto">
            <a:xfrm>
              <a:off x="1920" y="3984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1.5m</a:t>
              </a:r>
            </a:p>
          </p:txBody>
        </p:sp>
        <p:sp>
          <p:nvSpPr>
            <p:cNvPr id="87072" name="Rectangle 1039"/>
            <p:cNvSpPr>
              <a:spLocks noChangeArrowheads="1"/>
            </p:cNvSpPr>
            <p:nvPr/>
          </p:nvSpPr>
          <p:spPr bwMode="auto">
            <a:xfrm>
              <a:off x="2688" y="3984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2.0m</a:t>
              </a:r>
            </a:p>
          </p:txBody>
        </p:sp>
        <p:sp>
          <p:nvSpPr>
            <p:cNvPr id="87073" name="Line 1040"/>
            <p:cNvSpPr>
              <a:spLocks noChangeShapeType="1"/>
            </p:cNvSpPr>
            <p:nvPr/>
          </p:nvSpPr>
          <p:spPr bwMode="auto">
            <a:xfrm>
              <a:off x="576" y="3840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4" name="Line 1041"/>
            <p:cNvSpPr>
              <a:spLocks noChangeShapeType="1"/>
            </p:cNvSpPr>
            <p:nvPr/>
          </p:nvSpPr>
          <p:spPr bwMode="auto">
            <a:xfrm flipV="1">
              <a:off x="2112" y="3120"/>
              <a:ext cx="768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5" name="Line 1042"/>
            <p:cNvSpPr>
              <a:spLocks noChangeShapeType="1"/>
            </p:cNvSpPr>
            <p:nvPr/>
          </p:nvSpPr>
          <p:spPr bwMode="auto">
            <a:xfrm>
              <a:off x="2880" y="3120"/>
              <a:ext cx="18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6" name="Rectangle 1043"/>
            <p:cNvSpPr>
              <a:spLocks noChangeArrowheads="1"/>
            </p:cNvSpPr>
            <p:nvPr/>
          </p:nvSpPr>
          <p:spPr bwMode="auto">
            <a:xfrm>
              <a:off x="96" y="3360"/>
              <a:ext cx="4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μ</a:t>
              </a:r>
              <a:r>
                <a:rPr lang="en-US" sz="1600" baseline="-25000"/>
                <a:t>tall</a:t>
              </a:r>
              <a:r>
                <a:rPr lang="en-US" sz="1600"/>
                <a:t>(x)</a:t>
              </a:r>
            </a:p>
          </p:txBody>
        </p:sp>
      </p:grpSp>
      <p:grpSp>
        <p:nvGrpSpPr>
          <p:cNvPr id="87045" name="Group 1064"/>
          <p:cNvGrpSpPr>
            <a:grpSpLocks/>
          </p:cNvGrpSpPr>
          <p:nvPr/>
        </p:nvGrpSpPr>
        <p:grpSpPr bwMode="auto">
          <a:xfrm>
            <a:off x="304800" y="4692650"/>
            <a:ext cx="8061325" cy="1936750"/>
            <a:chOff x="192" y="2880"/>
            <a:chExt cx="5078" cy="1220"/>
          </a:xfrm>
        </p:grpSpPr>
        <p:sp>
          <p:nvSpPr>
            <p:cNvPr id="87046" name="Line 1045"/>
            <p:cNvSpPr>
              <a:spLocks noChangeShapeType="1"/>
            </p:cNvSpPr>
            <p:nvPr/>
          </p:nvSpPr>
          <p:spPr bwMode="auto">
            <a:xfrm>
              <a:off x="864" y="302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7" name="Line 1046"/>
            <p:cNvSpPr>
              <a:spLocks noChangeShapeType="1"/>
            </p:cNvSpPr>
            <p:nvPr/>
          </p:nvSpPr>
          <p:spPr bwMode="auto">
            <a:xfrm>
              <a:off x="864" y="3744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8" name="Line 1047"/>
            <p:cNvSpPr>
              <a:spLocks noChangeShapeType="1"/>
            </p:cNvSpPr>
            <p:nvPr/>
          </p:nvSpPr>
          <p:spPr bwMode="auto">
            <a:xfrm>
              <a:off x="768" y="302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9" name="Line 1048"/>
            <p:cNvSpPr>
              <a:spLocks noChangeShapeType="1"/>
            </p:cNvSpPr>
            <p:nvPr/>
          </p:nvSpPr>
          <p:spPr bwMode="auto">
            <a:xfrm>
              <a:off x="768" y="374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0" name="Rectangle 1049"/>
            <p:cNvSpPr>
              <a:spLocks noChangeArrowheads="1"/>
            </p:cNvSpPr>
            <p:nvPr/>
          </p:nvSpPr>
          <p:spPr bwMode="auto">
            <a:xfrm>
              <a:off x="432" y="2880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1.0</a:t>
              </a:r>
            </a:p>
          </p:txBody>
        </p:sp>
        <p:sp>
          <p:nvSpPr>
            <p:cNvPr id="87051" name="Rectangle 1050"/>
            <p:cNvSpPr>
              <a:spLocks noChangeArrowheads="1"/>
            </p:cNvSpPr>
            <p:nvPr/>
          </p:nvSpPr>
          <p:spPr bwMode="auto">
            <a:xfrm>
              <a:off x="418" y="3628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0.0</a:t>
              </a:r>
            </a:p>
          </p:txBody>
        </p:sp>
        <p:sp>
          <p:nvSpPr>
            <p:cNvPr id="87052" name="Rectangle 1051"/>
            <p:cNvSpPr>
              <a:spLocks noChangeArrowheads="1"/>
            </p:cNvSpPr>
            <p:nvPr/>
          </p:nvSpPr>
          <p:spPr bwMode="auto">
            <a:xfrm>
              <a:off x="4656" y="3840"/>
              <a:ext cx="6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height(x)</a:t>
              </a:r>
            </a:p>
          </p:txBody>
        </p:sp>
        <p:sp>
          <p:nvSpPr>
            <p:cNvPr id="87053" name="Line 1052"/>
            <p:cNvSpPr>
              <a:spLocks noChangeShapeType="1"/>
            </p:cNvSpPr>
            <p:nvPr/>
          </p:nvSpPr>
          <p:spPr bwMode="auto">
            <a:xfrm>
              <a:off x="2400" y="37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4" name="Line 1053"/>
            <p:cNvSpPr>
              <a:spLocks noChangeShapeType="1"/>
            </p:cNvSpPr>
            <p:nvPr/>
          </p:nvSpPr>
          <p:spPr bwMode="auto">
            <a:xfrm>
              <a:off x="3168" y="37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5" name="Rectangle 1054"/>
            <p:cNvSpPr>
              <a:spLocks noChangeArrowheads="1"/>
            </p:cNvSpPr>
            <p:nvPr/>
          </p:nvSpPr>
          <p:spPr bwMode="auto">
            <a:xfrm>
              <a:off x="2208" y="3888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1.5m</a:t>
              </a:r>
            </a:p>
          </p:txBody>
        </p:sp>
        <p:sp>
          <p:nvSpPr>
            <p:cNvPr id="87056" name="Rectangle 1055"/>
            <p:cNvSpPr>
              <a:spLocks noChangeArrowheads="1"/>
            </p:cNvSpPr>
            <p:nvPr/>
          </p:nvSpPr>
          <p:spPr bwMode="auto">
            <a:xfrm>
              <a:off x="2976" y="3888"/>
              <a:ext cx="40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2.0m</a:t>
              </a:r>
            </a:p>
          </p:txBody>
        </p:sp>
        <p:sp>
          <p:nvSpPr>
            <p:cNvPr id="87057" name="Line 1056"/>
            <p:cNvSpPr>
              <a:spLocks noChangeShapeType="1"/>
            </p:cNvSpPr>
            <p:nvPr/>
          </p:nvSpPr>
          <p:spPr bwMode="auto">
            <a:xfrm>
              <a:off x="864" y="3744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8" name="Line 1057"/>
            <p:cNvSpPr>
              <a:spLocks noChangeShapeType="1"/>
            </p:cNvSpPr>
            <p:nvPr/>
          </p:nvSpPr>
          <p:spPr bwMode="auto">
            <a:xfrm flipV="1">
              <a:off x="2400" y="3024"/>
              <a:ext cx="768" cy="72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9" name="Line 1058"/>
            <p:cNvSpPr>
              <a:spLocks noChangeShapeType="1"/>
            </p:cNvSpPr>
            <p:nvPr/>
          </p:nvSpPr>
          <p:spPr bwMode="auto">
            <a:xfrm>
              <a:off x="3168" y="3024"/>
              <a:ext cx="18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0" name="Rectangle 1059"/>
            <p:cNvSpPr>
              <a:spLocks noChangeArrowheads="1"/>
            </p:cNvSpPr>
            <p:nvPr/>
          </p:nvSpPr>
          <p:spPr bwMode="auto">
            <a:xfrm>
              <a:off x="192" y="3275"/>
              <a:ext cx="6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μ</a:t>
              </a:r>
              <a:r>
                <a:rPr lang="en-US" sz="1600" baseline="-25000"/>
                <a:t>very tall</a:t>
              </a:r>
              <a:r>
                <a:rPr lang="en-US" sz="1600"/>
                <a:t>(x)</a:t>
              </a:r>
            </a:p>
          </p:txBody>
        </p:sp>
        <p:sp>
          <p:nvSpPr>
            <p:cNvPr id="87061" name="Arc 1063"/>
            <p:cNvSpPr>
              <a:spLocks/>
            </p:cNvSpPr>
            <p:nvPr/>
          </p:nvSpPr>
          <p:spPr bwMode="auto">
            <a:xfrm flipV="1">
              <a:off x="2400" y="3024"/>
              <a:ext cx="768" cy="720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Hedges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Very		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</a:t>
            </a:r>
            <a:r>
              <a:rPr lang="en-US" sz="2000" baseline="30000">
                <a:latin typeface="Georgia" charset="0"/>
                <a:ea typeface="ＭＳ Ｐゴシック" charset="0"/>
                <a:cs typeface="ＭＳ Ｐゴシック" charset="0"/>
              </a:rPr>
              <a:t>2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Extremely	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</a:t>
            </a:r>
            <a:r>
              <a:rPr lang="en-US" sz="2000" baseline="30000">
                <a:latin typeface="Georgia" charset="0"/>
                <a:ea typeface="ＭＳ Ｐゴシック" charset="0"/>
                <a:cs typeface="ＭＳ Ｐゴシック" charset="0"/>
              </a:rPr>
              <a:t>3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Somewhat	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√μ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Indeed		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2μ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</a:t>
            </a:r>
            <a:r>
              <a:rPr lang="en-US" sz="2000" baseline="30000">
                <a:latin typeface="Georgia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			if 0 ≤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 ≤ 0.5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1 - 2(1-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(x))</a:t>
            </a:r>
            <a:r>
              <a:rPr lang="en-US" sz="2000" baseline="30000">
                <a:latin typeface="Georgia" charset="0"/>
                <a:ea typeface="ＭＳ Ｐゴシック" charset="0"/>
                <a:cs typeface="ＭＳ Ｐゴシック" charset="0"/>
              </a:rPr>
              <a:t>2 		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otherwise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300">
                <a:latin typeface="Georgia" charset="0"/>
                <a:ea typeface="ＭＳ Ｐゴシック" charset="0"/>
                <a:cs typeface="ＭＳ Ｐゴシック" charset="0"/>
              </a:rPr>
              <a:t>From Fuzzy Sets to Fuzzy Logic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We can define the effect of the usual set operators on the membership function: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Set complement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U\A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= 1 -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Set intersection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∩B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Set union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b="1" baseline="-25000">
                <a:latin typeface="Georgia" charset="0"/>
                <a:ea typeface="ヒラギノ角ゴ Pro W3" charset="0"/>
                <a:cs typeface="ヒラギノ角ゴ Pro W3" charset="0"/>
              </a:rPr>
              <a:t>∪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B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Subset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⊂ B ⇔ ∀x .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≤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Eliciting Uncertainty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Logic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Reinterpret membership of an object a in a set S as the degree of truth of a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∈ S</a:t>
            </a:r>
          </a:p>
          <a:p>
            <a:pPr eaLnBrk="1" hangingPunct="1"/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Alternatively, consider an interpretation function for first-order logic</a:t>
            </a:r>
          </a:p>
          <a:p>
            <a:pPr lvl="1" eaLnBrk="1" hangingPunct="1"/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Maps unary predicates onto a subset of </a:t>
            </a:r>
            <a:r>
              <a:rPr lang="en-US" sz="2200">
                <a:latin typeface="Georgia" charset="0"/>
                <a:ea typeface="ＭＳ Ｐゴシック" charset="0"/>
              </a:rPr>
              <a:t>Δ</a:t>
            </a:r>
            <a:br>
              <a:rPr lang="en-US" sz="2200">
                <a:latin typeface="Georgia" charset="0"/>
                <a:ea typeface="ＭＳ Ｐゴシック" charset="0"/>
              </a:rPr>
            </a:br>
            <a:r>
              <a:rPr lang="en-US" sz="2200">
                <a:latin typeface="Georgia" charset="0"/>
                <a:ea typeface="ＭＳ Ｐゴシック" charset="0"/>
              </a:rPr>
              <a:t>(domain of discourse - equivalent to the universal set)</a:t>
            </a:r>
          </a:p>
          <a:p>
            <a:pPr eaLnBrk="1" hangingPunct="1"/>
            <a:r>
              <a:rPr lang="en-US" sz="2200">
                <a:latin typeface="Georgia" charset="0"/>
                <a:ea typeface="ＭＳ Ｐゴシック" charset="0"/>
                <a:cs typeface="ＭＳ Ｐゴシック" charset="0"/>
              </a:rPr>
              <a:t>Membership function is equivalent to a fuzzy interpretation for a unary predicate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Logical Operators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Straightforward correspondence with set operators (as with propositional logic)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Not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¬A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= 1 -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And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∧B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Or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∨B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Logical Operators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MIN/MAX is not the only interpretation for AND/OR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Original interpretation, suggested by Zadeh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Also known as Gödel fuzzy logic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Product fuzzy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∧B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</a:rPr>
              <a:t>.μ</a:t>
            </a:r>
            <a:r>
              <a:rPr lang="en-US" sz="2000" baseline="-25000">
                <a:latin typeface="Georgia" charset="0"/>
                <a:ea typeface="ＭＳ Ｐゴシック" charset="0"/>
              </a:rPr>
              <a:t>B</a:t>
            </a:r>
            <a:endParaRPr lang="en-US" sz="2000"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∨B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</a:rPr>
              <a:t> + μ</a:t>
            </a:r>
            <a:r>
              <a:rPr lang="en-US" sz="2000" baseline="-25000">
                <a:latin typeface="Georgia" charset="0"/>
                <a:ea typeface="ＭＳ Ｐゴシック" charset="0"/>
              </a:rPr>
              <a:t>B</a:t>
            </a:r>
            <a:r>
              <a:rPr lang="en-US" sz="2000">
                <a:latin typeface="Georgia" charset="0"/>
                <a:ea typeface="ＭＳ Ｐゴシック" charset="0"/>
              </a:rPr>
              <a:t> - 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</a:rPr>
              <a:t>.μ</a:t>
            </a:r>
            <a:r>
              <a:rPr lang="en-US" sz="2000" baseline="-25000">
                <a:latin typeface="Georgia" charset="0"/>
                <a:ea typeface="ＭＳ Ｐゴシック" charset="0"/>
              </a:rPr>
              <a:t>B</a:t>
            </a:r>
            <a:r>
              <a:rPr lang="en-US" sz="2000">
                <a:latin typeface="Georgia" charset="0"/>
                <a:ea typeface="ＭＳ Ｐゴシック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Łukasiewicz fuzzy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∧B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MAX(0, </a:t>
            </a: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</a:rPr>
              <a:t>+μ</a:t>
            </a:r>
            <a:r>
              <a:rPr lang="en-US" sz="2000" baseline="-25000">
                <a:latin typeface="Georgia" charset="0"/>
                <a:ea typeface="ＭＳ Ｐゴシック" charset="0"/>
              </a:rPr>
              <a:t>B</a:t>
            </a:r>
            <a:r>
              <a:rPr lang="en-US" sz="2000">
                <a:latin typeface="Georgia" charset="0"/>
                <a:ea typeface="ＭＳ Ｐゴシック" charset="0"/>
              </a:rPr>
              <a:t>-1)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∨B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 sz="2000">
                <a:latin typeface="Georgia" charset="0"/>
                <a:ea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</a:rPr>
              <a:t>A</a:t>
            </a:r>
            <a:r>
              <a:rPr lang="en-US" sz="2000">
                <a:latin typeface="Georgia" charset="0"/>
                <a:ea typeface="ＭＳ Ｐゴシック" charset="0"/>
              </a:rPr>
              <a:t>+μ</a:t>
            </a:r>
            <a:r>
              <a:rPr lang="en-US" sz="2000" baseline="-25000">
                <a:latin typeface="Georgia" charset="0"/>
                <a:ea typeface="ＭＳ Ｐゴシック" charset="0"/>
              </a:rPr>
              <a:t>B</a:t>
            </a:r>
            <a:r>
              <a:rPr lang="en-US" sz="2000">
                <a:latin typeface="Georgia" charset="0"/>
                <a:ea typeface="ＭＳ Ｐゴシック" charset="0"/>
              </a:rPr>
              <a:t>, 1)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Others similarly derived from other definitions for triangular norms 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(t-norms - logical conjunction) and t-conorms (logical disjunction)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Fuzzy Description Logic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We can also apply fuzzy techniques to DLs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Replace the crisp interpretation function I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Maps concepts onto subsets of the 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Maps relationships onto subsets of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New interpretation function is fuzzy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Maps concepts onto fuzzy subsets of</a:t>
            </a:r>
          </a:p>
          <a:p>
            <a:pPr lvl="1" eaLnBrk="1" hangingPunct="1">
              <a:lnSpc>
                <a:spcPct val="90000"/>
              </a:lnSpc>
            </a:pPr>
            <a:endParaRPr lang="en-GB"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Maps relationships onto fuzzy subsets of</a:t>
            </a:r>
          </a:p>
        </p:txBody>
      </p:sp>
      <p:pic>
        <p:nvPicPr>
          <p:cNvPr id="99332" name="Picture 5" descr="latex-image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743200"/>
            <a:ext cx="322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3" name="Picture 6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3259138"/>
            <a:ext cx="1111250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4" name="Picture 7" descr="latex-image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7200"/>
            <a:ext cx="322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5" name="Picture 8" descr="latex-image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70438"/>
            <a:ext cx="168433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6" name="Picture 9" descr="latex-image-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867400"/>
            <a:ext cx="24558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7" name="Picture 10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316538"/>
            <a:ext cx="1111250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Fuzzy Description Logics</a:t>
            </a:r>
          </a:p>
        </p:txBody>
      </p:sp>
      <p:sp>
        <p:nvSpPr>
          <p:cNvPr id="10035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We can now define fuzzy semantics for DL constructs as follows: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            is the degree to which d is a member of concept C under interpretation I</a:t>
            </a:r>
          </a:p>
        </p:txBody>
      </p:sp>
      <p:pic>
        <p:nvPicPr>
          <p:cNvPr id="100356" name="Picture 7" descr="fd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59125"/>
            <a:ext cx="8585200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7" name="Picture 8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55825"/>
            <a:ext cx="762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Rules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General form: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		x is A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 	y is B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x, y are linguistic variables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A, B are linguistic values defined as fuzzy sets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		height is tall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 	weight is heavy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Monotonic Selection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2132013"/>
          </a:xfrm>
        </p:spPr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We can estimate the value of the output of the rule consequent directly from the antecedent</a:t>
            </a:r>
          </a:p>
        </p:txBody>
      </p:sp>
      <p:sp>
        <p:nvSpPr>
          <p:cNvPr id="103428" name="Line 6"/>
          <p:cNvSpPr>
            <a:spLocks noChangeShapeType="1"/>
          </p:cNvSpPr>
          <p:nvPr/>
        </p:nvSpPr>
        <p:spPr bwMode="auto">
          <a:xfrm>
            <a:off x="1371600" y="3429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29" name="Line 7"/>
          <p:cNvSpPr>
            <a:spLocks noChangeShapeType="1"/>
          </p:cNvSpPr>
          <p:nvPr/>
        </p:nvSpPr>
        <p:spPr bwMode="auto">
          <a:xfrm>
            <a:off x="1371600" y="4572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0" name="Line 8"/>
          <p:cNvSpPr>
            <a:spLocks noChangeShapeType="1"/>
          </p:cNvSpPr>
          <p:nvPr/>
        </p:nvSpPr>
        <p:spPr bwMode="auto">
          <a:xfrm>
            <a:off x="1219200" y="3429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Line 9"/>
          <p:cNvSpPr>
            <a:spLocks noChangeShapeType="1"/>
          </p:cNvSpPr>
          <p:nvPr/>
        </p:nvSpPr>
        <p:spPr bwMode="auto">
          <a:xfrm>
            <a:off x="12192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Rectangle 10"/>
          <p:cNvSpPr>
            <a:spLocks noChangeArrowheads="1"/>
          </p:cNvSpPr>
          <p:nvPr/>
        </p:nvSpPr>
        <p:spPr bwMode="auto">
          <a:xfrm>
            <a:off x="685800" y="3200400"/>
            <a:ext cx="466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1.0</a:t>
            </a:r>
          </a:p>
        </p:txBody>
      </p:sp>
      <p:sp>
        <p:nvSpPr>
          <p:cNvPr id="103433" name="Rectangle 11"/>
          <p:cNvSpPr>
            <a:spLocks noChangeArrowheads="1"/>
          </p:cNvSpPr>
          <p:nvPr/>
        </p:nvSpPr>
        <p:spPr bwMode="auto">
          <a:xfrm>
            <a:off x="663575" y="4387850"/>
            <a:ext cx="466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0.0</a:t>
            </a:r>
          </a:p>
        </p:txBody>
      </p:sp>
      <p:sp>
        <p:nvSpPr>
          <p:cNvPr id="103434" name="Rectangle 12"/>
          <p:cNvSpPr>
            <a:spLocks noChangeArrowheads="1"/>
          </p:cNvSpPr>
          <p:nvPr/>
        </p:nvSpPr>
        <p:spPr bwMode="auto">
          <a:xfrm>
            <a:off x="3429000" y="4724400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height(x)</a:t>
            </a:r>
          </a:p>
        </p:txBody>
      </p:sp>
      <p:sp>
        <p:nvSpPr>
          <p:cNvPr id="103435" name="Line 13"/>
          <p:cNvSpPr>
            <a:spLocks noChangeShapeType="1"/>
          </p:cNvSpPr>
          <p:nvPr/>
        </p:nvSpPr>
        <p:spPr bwMode="auto">
          <a:xfrm>
            <a:off x="18288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6" name="Line 14"/>
          <p:cNvSpPr>
            <a:spLocks noChangeShapeType="1"/>
          </p:cNvSpPr>
          <p:nvPr/>
        </p:nvSpPr>
        <p:spPr bwMode="auto">
          <a:xfrm>
            <a:off x="30480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7" name="Rectangle 15"/>
          <p:cNvSpPr>
            <a:spLocks noChangeArrowheads="1"/>
          </p:cNvSpPr>
          <p:nvPr/>
        </p:nvSpPr>
        <p:spPr bwMode="auto">
          <a:xfrm>
            <a:off x="1524000" y="4800600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1.5m</a:t>
            </a:r>
          </a:p>
        </p:txBody>
      </p:sp>
      <p:sp>
        <p:nvSpPr>
          <p:cNvPr id="103438" name="Rectangle 16"/>
          <p:cNvSpPr>
            <a:spLocks noChangeArrowheads="1"/>
          </p:cNvSpPr>
          <p:nvPr/>
        </p:nvSpPr>
        <p:spPr bwMode="auto">
          <a:xfrm>
            <a:off x="2743200" y="4800600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2.0m</a:t>
            </a:r>
          </a:p>
        </p:txBody>
      </p:sp>
      <p:sp>
        <p:nvSpPr>
          <p:cNvPr id="103439" name="Line 17"/>
          <p:cNvSpPr>
            <a:spLocks noChangeShapeType="1"/>
          </p:cNvSpPr>
          <p:nvPr/>
        </p:nvSpPr>
        <p:spPr bwMode="auto">
          <a:xfrm>
            <a:off x="1371600" y="4572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0" name="Line 18"/>
          <p:cNvSpPr>
            <a:spLocks noChangeShapeType="1"/>
          </p:cNvSpPr>
          <p:nvPr/>
        </p:nvSpPr>
        <p:spPr bwMode="auto">
          <a:xfrm flipV="1">
            <a:off x="1828800" y="3429000"/>
            <a:ext cx="121920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1" name="Line 19"/>
          <p:cNvSpPr>
            <a:spLocks noChangeShapeType="1"/>
          </p:cNvSpPr>
          <p:nvPr/>
        </p:nvSpPr>
        <p:spPr bwMode="auto">
          <a:xfrm>
            <a:off x="3048000" y="3429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2" name="Rectangle 20"/>
          <p:cNvSpPr>
            <a:spLocks noChangeArrowheads="1"/>
          </p:cNvSpPr>
          <p:nvPr/>
        </p:nvSpPr>
        <p:spPr bwMode="auto">
          <a:xfrm>
            <a:off x="427038" y="2819400"/>
            <a:ext cx="715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μ</a:t>
            </a:r>
            <a:r>
              <a:rPr lang="en-US" sz="1600" baseline="-25000"/>
              <a:t>tall</a:t>
            </a:r>
            <a:r>
              <a:rPr lang="en-US" sz="1600"/>
              <a:t>(x)</a:t>
            </a:r>
          </a:p>
        </p:txBody>
      </p:sp>
      <p:sp>
        <p:nvSpPr>
          <p:cNvPr id="103443" name="Line 21"/>
          <p:cNvSpPr>
            <a:spLocks noChangeShapeType="1"/>
          </p:cNvSpPr>
          <p:nvPr/>
        </p:nvSpPr>
        <p:spPr bwMode="auto">
          <a:xfrm>
            <a:off x="5502275" y="3429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4" name="Line 22"/>
          <p:cNvSpPr>
            <a:spLocks noChangeShapeType="1"/>
          </p:cNvSpPr>
          <p:nvPr/>
        </p:nvSpPr>
        <p:spPr bwMode="auto">
          <a:xfrm>
            <a:off x="5502275" y="4572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5" name="Line 23"/>
          <p:cNvSpPr>
            <a:spLocks noChangeShapeType="1"/>
          </p:cNvSpPr>
          <p:nvPr/>
        </p:nvSpPr>
        <p:spPr bwMode="auto">
          <a:xfrm>
            <a:off x="5349875" y="3429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6" name="Line 24"/>
          <p:cNvSpPr>
            <a:spLocks noChangeShapeType="1"/>
          </p:cNvSpPr>
          <p:nvPr/>
        </p:nvSpPr>
        <p:spPr bwMode="auto">
          <a:xfrm>
            <a:off x="5349875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47" name="Rectangle 25"/>
          <p:cNvSpPr>
            <a:spLocks noChangeArrowheads="1"/>
          </p:cNvSpPr>
          <p:nvPr/>
        </p:nvSpPr>
        <p:spPr bwMode="auto">
          <a:xfrm>
            <a:off x="4816475" y="3200400"/>
            <a:ext cx="466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1.0</a:t>
            </a:r>
          </a:p>
        </p:txBody>
      </p:sp>
      <p:sp>
        <p:nvSpPr>
          <p:cNvPr id="103448" name="Rectangle 26"/>
          <p:cNvSpPr>
            <a:spLocks noChangeArrowheads="1"/>
          </p:cNvSpPr>
          <p:nvPr/>
        </p:nvSpPr>
        <p:spPr bwMode="auto">
          <a:xfrm>
            <a:off x="4794250" y="4387850"/>
            <a:ext cx="466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0.0</a:t>
            </a:r>
          </a:p>
        </p:txBody>
      </p:sp>
      <p:sp>
        <p:nvSpPr>
          <p:cNvPr id="103449" name="Rectangle 27"/>
          <p:cNvSpPr>
            <a:spLocks noChangeArrowheads="1"/>
          </p:cNvSpPr>
          <p:nvPr/>
        </p:nvSpPr>
        <p:spPr bwMode="auto">
          <a:xfrm>
            <a:off x="7559675" y="4724400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weight(x)</a:t>
            </a:r>
          </a:p>
        </p:txBody>
      </p:sp>
      <p:sp>
        <p:nvSpPr>
          <p:cNvPr id="103450" name="Line 28"/>
          <p:cNvSpPr>
            <a:spLocks noChangeShapeType="1"/>
          </p:cNvSpPr>
          <p:nvPr/>
        </p:nvSpPr>
        <p:spPr bwMode="auto">
          <a:xfrm>
            <a:off x="5959475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51" name="Line 29"/>
          <p:cNvSpPr>
            <a:spLocks noChangeShapeType="1"/>
          </p:cNvSpPr>
          <p:nvPr/>
        </p:nvSpPr>
        <p:spPr bwMode="auto">
          <a:xfrm>
            <a:off x="7178675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52" name="Rectangle 30"/>
          <p:cNvSpPr>
            <a:spLocks noChangeArrowheads="1"/>
          </p:cNvSpPr>
          <p:nvPr/>
        </p:nvSpPr>
        <p:spPr bwMode="auto">
          <a:xfrm>
            <a:off x="5654675" y="4800600"/>
            <a:ext cx="625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70kg</a:t>
            </a:r>
          </a:p>
        </p:txBody>
      </p:sp>
      <p:sp>
        <p:nvSpPr>
          <p:cNvPr id="103453" name="Rectangle 31"/>
          <p:cNvSpPr>
            <a:spLocks noChangeArrowheads="1"/>
          </p:cNvSpPr>
          <p:nvPr/>
        </p:nvSpPr>
        <p:spPr bwMode="auto">
          <a:xfrm>
            <a:off x="6873875" y="4800600"/>
            <a:ext cx="7381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100kg</a:t>
            </a:r>
          </a:p>
        </p:txBody>
      </p:sp>
      <p:sp>
        <p:nvSpPr>
          <p:cNvPr id="103454" name="Line 32"/>
          <p:cNvSpPr>
            <a:spLocks noChangeShapeType="1"/>
          </p:cNvSpPr>
          <p:nvPr/>
        </p:nvSpPr>
        <p:spPr bwMode="auto">
          <a:xfrm>
            <a:off x="5502275" y="4572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55" name="Line 34"/>
          <p:cNvSpPr>
            <a:spLocks noChangeShapeType="1"/>
          </p:cNvSpPr>
          <p:nvPr/>
        </p:nvSpPr>
        <p:spPr bwMode="auto">
          <a:xfrm>
            <a:off x="7178675" y="3429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56" name="Rectangle 35"/>
          <p:cNvSpPr>
            <a:spLocks noChangeArrowheads="1"/>
          </p:cNvSpPr>
          <p:nvPr/>
        </p:nvSpPr>
        <p:spPr bwMode="auto">
          <a:xfrm>
            <a:off x="4343400" y="2819400"/>
            <a:ext cx="911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μ</a:t>
            </a:r>
            <a:r>
              <a:rPr lang="en-US" sz="1600" baseline="-25000"/>
              <a:t>heavy</a:t>
            </a:r>
            <a:r>
              <a:rPr lang="en-US" sz="1600"/>
              <a:t>(x)</a:t>
            </a:r>
          </a:p>
        </p:txBody>
      </p:sp>
      <p:sp>
        <p:nvSpPr>
          <p:cNvPr id="103457" name="Freeform 39"/>
          <p:cNvSpPr>
            <a:spLocks/>
          </p:cNvSpPr>
          <p:nvPr/>
        </p:nvSpPr>
        <p:spPr bwMode="auto">
          <a:xfrm>
            <a:off x="5943600" y="3429000"/>
            <a:ext cx="1219200" cy="1143000"/>
          </a:xfrm>
          <a:custGeom>
            <a:avLst/>
            <a:gdLst>
              <a:gd name="T0" fmla="*/ 0 w 768"/>
              <a:gd name="T1" fmla="*/ 1814512500 h 720"/>
              <a:gd name="T2" fmla="*/ 846772500 w 768"/>
              <a:gd name="T3" fmla="*/ 1451610000 h 720"/>
              <a:gd name="T4" fmla="*/ 1451610000 w 768"/>
              <a:gd name="T5" fmla="*/ 362902500 h 720"/>
              <a:gd name="T6" fmla="*/ 1935480000 w 7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768"/>
              <a:gd name="T13" fmla="*/ 0 h 720"/>
              <a:gd name="T14" fmla="*/ 768 w 7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8" h="720">
                <a:moveTo>
                  <a:pt x="0" y="720"/>
                </a:moveTo>
                <a:cubicBezTo>
                  <a:pt x="120" y="696"/>
                  <a:pt x="240" y="672"/>
                  <a:pt x="336" y="576"/>
                </a:cubicBezTo>
                <a:cubicBezTo>
                  <a:pt x="432" y="480"/>
                  <a:pt x="504" y="240"/>
                  <a:pt x="576" y="144"/>
                </a:cubicBezTo>
                <a:cubicBezTo>
                  <a:pt x="648" y="48"/>
                  <a:pt x="708" y="24"/>
                  <a:pt x="768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458" name="Line 40"/>
          <p:cNvSpPr>
            <a:spLocks noChangeShapeType="1"/>
          </p:cNvSpPr>
          <p:nvPr/>
        </p:nvSpPr>
        <p:spPr bwMode="auto">
          <a:xfrm>
            <a:off x="2362200" y="4038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59" name="Line 41"/>
          <p:cNvSpPr>
            <a:spLocks noChangeShapeType="1"/>
          </p:cNvSpPr>
          <p:nvPr/>
        </p:nvSpPr>
        <p:spPr bwMode="auto">
          <a:xfrm>
            <a:off x="2362200" y="4038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0" name="Line 42"/>
          <p:cNvSpPr>
            <a:spLocks noChangeShapeType="1"/>
          </p:cNvSpPr>
          <p:nvPr/>
        </p:nvSpPr>
        <p:spPr bwMode="auto">
          <a:xfrm>
            <a:off x="6629400" y="4038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1" name="Line 43"/>
          <p:cNvSpPr>
            <a:spLocks noChangeShapeType="1"/>
          </p:cNvSpPr>
          <p:nvPr/>
        </p:nvSpPr>
        <p:spPr bwMode="auto">
          <a:xfrm>
            <a:off x="2895600" y="3581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2" name="Line 44"/>
          <p:cNvSpPr>
            <a:spLocks noChangeShapeType="1"/>
          </p:cNvSpPr>
          <p:nvPr/>
        </p:nvSpPr>
        <p:spPr bwMode="auto">
          <a:xfrm>
            <a:off x="2895600" y="35814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3" name="Line 45"/>
          <p:cNvSpPr>
            <a:spLocks noChangeShapeType="1"/>
          </p:cNvSpPr>
          <p:nvPr/>
        </p:nvSpPr>
        <p:spPr bwMode="auto">
          <a:xfrm>
            <a:off x="6934200" y="3581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4" name="Line 46"/>
          <p:cNvSpPr>
            <a:spLocks noChangeShapeType="1"/>
          </p:cNvSpPr>
          <p:nvPr/>
        </p:nvSpPr>
        <p:spPr bwMode="auto">
          <a:xfrm>
            <a:off x="2057400" y="4343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5" name="Line 47"/>
          <p:cNvSpPr>
            <a:spLocks noChangeShapeType="1"/>
          </p:cNvSpPr>
          <p:nvPr/>
        </p:nvSpPr>
        <p:spPr bwMode="auto">
          <a:xfrm>
            <a:off x="2057400" y="4343400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66" name="Line 48"/>
          <p:cNvSpPr>
            <a:spLocks noChangeShapeType="1"/>
          </p:cNvSpPr>
          <p:nvPr/>
        </p:nvSpPr>
        <p:spPr bwMode="auto">
          <a:xfrm>
            <a:off x="6477000" y="4343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Fuzzy Inference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Two common approaches: Mamdani-style and Sugeno-style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Both approaches have four steps:</a:t>
            </a:r>
          </a:p>
          <a:p>
            <a:pPr marL="857250" lvl="1" indent="-457200"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Fuzzification</a:t>
            </a:r>
          </a:p>
          <a:p>
            <a:pPr marL="857250" lvl="1" indent="-457200"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Rule evaluation</a:t>
            </a:r>
          </a:p>
          <a:p>
            <a:pPr marL="857250" lvl="1" indent="-457200"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Aggregation</a:t>
            </a:r>
          </a:p>
          <a:p>
            <a:pPr marL="857250" lvl="1" indent="-457200"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Defuzzification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Mamdani-style Rules</a:t>
            </a:r>
          </a:p>
        </p:txBody>
      </p:sp>
      <p:sp>
        <p:nvSpPr>
          <p:cNvPr id="1075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	&lt;variable-1&gt; is &lt;value-1&gt;</a:t>
            </a: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&lt;variable-2&gt; is &lt;value-2&gt;</a:t>
            </a:r>
          </a:p>
          <a:p>
            <a:pPr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…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 &lt;variable-n&gt; is &lt;value-n&gt;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085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1: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adequate (A3)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OR		staffing is small (B1)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low (C1)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2: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marginal (A2)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AND	staffing is large (B2)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normal (C2)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3: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inadequate (A1)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high (C3)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Numeric Representation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  of Uncertainty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Scale (0-1, 0-100)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0 = Complete uncertainty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1 or 100 = Complete certainty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Problems with cognitive biases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People may be inconsistent at different times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10595" name="Rectangle 30"/>
          <p:cNvSpPr>
            <a:spLocks noChangeArrowheads="1"/>
          </p:cNvSpPr>
          <p:nvPr/>
        </p:nvSpPr>
        <p:spPr bwMode="auto">
          <a:xfrm>
            <a:off x="2286000" y="342900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funding</a:t>
            </a:r>
          </a:p>
        </p:txBody>
      </p:sp>
      <p:sp>
        <p:nvSpPr>
          <p:cNvPr id="110596" name="Rectangle 31"/>
          <p:cNvSpPr>
            <a:spLocks noChangeArrowheads="1"/>
          </p:cNvSpPr>
          <p:nvPr/>
        </p:nvSpPr>
        <p:spPr bwMode="auto">
          <a:xfrm>
            <a:off x="2286000" y="5257800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staffing</a:t>
            </a:r>
          </a:p>
        </p:txBody>
      </p:sp>
      <p:sp>
        <p:nvSpPr>
          <p:cNvPr id="110597" name="Rectangle 32"/>
          <p:cNvSpPr>
            <a:spLocks noChangeArrowheads="1"/>
          </p:cNvSpPr>
          <p:nvPr/>
        </p:nvSpPr>
        <p:spPr bwMode="auto">
          <a:xfrm>
            <a:off x="6096000" y="4343400"/>
            <a:ext cx="576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risk</a:t>
            </a:r>
          </a:p>
        </p:txBody>
      </p:sp>
      <p:grpSp>
        <p:nvGrpSpPr>
          <p:cNvPr id="110598" name="Group 34"/>
          <p:cNvGrpSpPr>
            <a:grpSpLocks/>
          </p:cNvGrpSpPr>
          <p:nvPr/>
        </p:nvGrpSpPr>
        <p:grpSpPr bwMode="auto">
          <a:xfrm>
            <a:off x="1219200" y="4038600"/>
            <a:ext cx="3048000" cy="1219200"/>
            <a:chOff x="2976" y="1296"/>
            <a:chExt cx="1920" cy="768"/>
          </a:xfrm>
        </p:grpSpPr>
        <p:sp>
          <p:nvSpPr>
            <p:cNvPr id="110627" name="Rectangle 35"/>
            <p:cNvSpPr>
              <a:spLocks noChangeArrowheads="1"/>
            </p:cNvSpPr>
            <p:nvPr/>
          </p:nvSpPr>
          <p:spPr bwMode="auto">
            <a:xfrm>
              <a:off x="2976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0628" name="Group 36"/>
            <p:cNvGrpSpPr>
              <a:grpSpLocks/>
            </p:cNvGrpSpPr>
            <p:nvPr/>
          </p:nvGrpSpPr>
          <p:grpSpPr bwMode="auto">
            <a:xfrm>
              <a:off x="2976" y="1296"/>
              <a:ext cx="1344" cy="768"/>
              <a:chOff x="2976" y="1296"/>
              <a:chExt cx="1344" cy="768"/>
            </a:xfrm>
          </p:grpSpPr>
          <p:sp>
            <p:nvSpPr>
              <p:cNvPr id="110632" name="Freeform 37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33" name="Rectangle 38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  <p:grpSp>
          <p:nvGrpSpPr>
            <p:cNvPr id="110629" name="Group 39"/>
            <p:cNvGrpSpPr>
              <a:grpSpLocks/>
            </p:cNvGrpSpPr>
            <p:nvPr/>
          </p:nvGrpSpPr>
          <p:grpSpPr bwMode="auto">
            <a:xfrm>
              <a:off x="3552" y="1296"/>
              <a:ext cx="1344" cy="768"/>
              <a:chOff x="3552" y="1296"/>
              <a:chExt cx="1344" cy="768"/>
            </a:xfrm>
          </p:grpSpPr>
          <p:sp>
            <p:nvSpPr>
              <p:cNvPr id="110630" name="Freeform 40"/>
              <p:cNvSpPr>
                <a:spLocks/>
              </p:cNvSpPr>
              <p:nvPr/>
            </p:nvSpPr>
            <p:spPr bwMode="auto">
              <a:xfrm>
                <a:off x="3552" y="1296"/>
                <a:ext cx="1344" cy="768"/>
              </a:xfrm>
              <a:custGeom>
                <a:avLst/>
                <a:gdLst>
                  <a:gd name="T0" fmla="*/ 0 w 1344"/>
                  <a:gd name="T1" fmla="*/ 768 h 768"/>
                  <a:gd name="T2" fmla="*/ 768 w 1344"/>
                  <a:gd name="T3" fmla="*/ 0 h 768"/>
                  <a:gd name="T4" fmla="*/ 1344 w 1344"/>
                  <a:gd name="T5" fmla="*/ 0 h 768"/>
                  <a:gd name="T6" fmla="*/ 1344 w 1344"/>
                  <a:gd name="T7" fmla="*/ 768 h 768"/>
                  <a:gd name="T8" fmla="*/ 0 w 134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768"/>
                    </a:moveTo>
                    <a:lnTo>
                      <a:pt x="768" y="0"/>
                    </a:lnTo>
                    <a:lnTo>
                      <a:pt x="1344" y="0"/>
                    </a:lnTo>
                    <a:lnTo>
                      <a:pt x="134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33CCCC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31" name="Rectangle 41"/>
              <p:cNvSpPr>
                <a:spLocks noChangeArrowheads="1"/>
              </p:cNvSpPr>
              <p:nvPr/>
            </p:nvSpPr>
            <p:spPr bwMode="auto">
              <a:xfrm>
                <a:off x="465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B2</a:t>
                </a:r>
              </a:p>
            </p:txBody>
          </p:sp>
        </p:grpSp>
      </p:grpSp>
      <p:grpSp>
        <p:nvGrpSpPr>
          <p:cNvPr id="110599" name="Group 42"/>
          <p:cNvGrpSpPr>
            <a:grpSpLocks/>
          </p:cNvGrpSpPr>
          <p:nvPr/>
        </p:nvGrpSpPr>
        <p:grpSpPr bwMode="auto">
          <a:xfrm>
            <a:off x="1219200" y="2209800"/>
            <a:ext cx="3048000" cy="1219200"/>
            <a:chOff x="864" y="1296"/>
            <a:chExt cx="1920" cy="768"/>
          </a:xfrm>
        </p:grpSpPr>
        <p:sp>
          <p:nvSpPr>
            <p:cNvPr id="110617" name="Rectangle 43"/>
            <p:cNvSpPr>
              <a:spLocks noChangeArrowheads="1"/>
            </p:cNvSpPr>
            <p:nvPr/>
          </p:nvSpPr>
          <p:spPr bwMode="auto">
            <a:xfrm>
              <a:off x="864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0618" name="Group 44"/>
            <p:cNvGrpSpPr>
              <a:grpSpLocks/>
            </p:cNvGrpSpPr>
            <p:nvPr/>
          </p:nvGrpSpPr>
          <p:grpSpPr bwMode="auto">
            <a:xfrm>
              <a:off x="864" y="1296"/>
              <a:ext cx="864" cy="768"/>
              <a:chOff x="864" y="1296"/>
              <a:chExt cx="864" cy="768"/>
            </a:xfrm>
          </p:grpSpPr>
          <p:sp>
            <p:nvSpPr>
              <p:cNvPr id="110625" name="Freeform 45"/>
              <p:cNvSpPr>
                <a:spLocks/>
              </p:cNvSpPr>
              <p:nvPr/>
            </p:nvSpPr>
            <p:spPr bwMode="auto">
              <a:xfrm>
                <a:off x="864" y="1296"/>
                <a:ext cx="864" cy="768"/>
              </a:xfrm>
              <a:custGeom>
                <a:avLst/>
                <a:gdLst>
                  <a:gd name="T0" fmla="*/ 864 w 864"/>
                  <a:gd name="T1" fmla="*/ 768 h 768"/>
                  <a:gd name="T2" fmla="*/ 480 w 864"/>
                  <a:gd name="T3" fmla="*/ 0 h 768"/>
                  <a:gd name="T4" fmla="*/ 0 w 864"/>
                  <a:gd name="T5" fmla="*/ 0 h 768"/>
                  <a:gd name="T6" fmla="*/ 0 w 864"/>
                  <a:gd name="T7" fmla="*/ 768 h 768"/>
                  <a:gd name="T8" fmla="*/ 864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864" y="768"/>
                    </a:moveTo>
                    <a:lnTo>
                      <a:pt x="480" y="0"/>
                    </a:lnTo>
                    <a:lnTo>
                      <a:pt x="0" y="0"/>
                    </a:lnTo>
                    <a:lnTo>
                      <a:pt x="0" y="768"/>
                    </a:lnTo>
                    <a:lnTo>
                      <a:pt x="864" y="768"/>
                    </a:lnTo>
                    <a:close/>
                  </a:path>
                </a:pathLst>
              </a:custGeom>
              <a:solidFill>
                <a:srgbClr val="FFCC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26" name="Rectangle 46"/>
              <p:cNvSpPr>
                <a:spLocks noChangeArrowheads="1"/>
              </p:cNvSpPr>
              <p:nvPr/>
            </p:nvSpPr>
            <p:spPr bwMode="auto">
              <a:xfrm>
                <a:off x="912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A1</a:t>
                </a:r>
              </a:p>
            </p:txBody>
          </p:sp>
        </p:grpSp>
        <p:grpSp>
          <p:nvGrpSpPr>
            <p:cNvPr id="110619" name="Group 47"/>
            <p:cNvGrpSpPr>
              <a:grpSpLocks/>
            </p:cNvGrpSpPr>
            <p:nvPr/>
          </p:nvGrpSpPr>
          <p:grpSpPr bwMode="auto">
            <a:xfrm>
              <a:off x="1440" y="1296"/>
              <a:ext cx="768" cy="768"/>
              <a:chOff x="1440" y="1296"/>
              <a:chExt cx="768" cy="768"/>
            </a:xfrm>
          </p:grpSpPr>
          <p:sp>
            <p:nvSpPr>
              <p:cNvPr id="110623" name="Freeform 48"/>
              <p:cNvSpPr>
                <a:spLocks/>
              </p:cNvSpPr>
              <p:nvPr/>
            </p:nvSpPr>
            <p:spPr bwMode="auto">
              <a:xfrm>
                <a:off x="1440" y="1296"/>
                <a:ext cx="768" cy="768"/>
              </a:xfrm>
              <a:custGeom>
                <a:avLst/>
                <a:gdLst>
                  <a:gd name="T0" fmla="*/ 384 w 768"/>
                  <a:gd name="T1" fmla="*/ 0 h 768"/>
                  <a:gd name="T2" fmla="*/ 768 w 768"/>
                  <a:gd name="T3" fmla="*/ 768 h 768"/>
                  <a:gd name="T4" fmla="*/ 0 w 768"/>
                  <a:gd name="T5" fmla="*/ 768 h 768"/>
                  <a:gd name="T6" fmla="*/ 384 w 768"/>
                  <a:gd name="T7" fmla="*/ 0 h 7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68"/>
                  <a:gd name="T13" fmla="*/ 0 h 768"/>
                  <a:gd name="T14" fmla="*/ 768 w 768"/>
                  <a:gd name="T15" fmla="*/ 768 h 7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68" h="768">
                    <a:moveTo>
                      <a:pt x="384" y="0"/>
                    </a:moveTo>
                    <a:lnTo>
                      <a:pt x="768" y="768"/>
                    </a:lnTo>
                    <a:lnTo>
                      <a:pt x="0" y="768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rgbClr val="FF99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24" name="Rectangle 49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A2</a:t>
                </a:r>
              </a:p>
            </p:txBody>
          </p:sp>
        </p:grpSp>
        <p:grpSp>
          <p:nvGrpSpPr>
            <p:cNvPr id="110620" name="Group 50"/>
            <p:cNvGrpSpPr>
              <a:grpSpLocks/>
            </p:cNvGrpSpPr>
            <p:nvPr/>
          </p:nvGrpSpPr>
          <p:grpSpPr bwMode="auto">
            <a:xfrm>
              <a:off x="1920" y="1296"/>
              <a:ext cx="864" cy="768"/>
              <a:chOff x="1920" y="1296"/>
              <a:chExt cx="864" cy="768"/>
            </a:xfrm>
          </p:grpSpPr>
          <p:sp>
            <p:nvSpPr>
              <p:cNvPr id="110621" name="Freeform 51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22" name="Rectangle 52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grpSp>
        <p:nvGrpSpPr>
          <p:cNvPr id="110600" name="Group 53"/>
          <p:cNvGrpSpPr>
            <a:grpSpLocks/>
          </p:cNvGrpSpPr>
          <p:nvPr/>
        </p:nvGrpSpPr>
        <p:grpSpPr bwMode="auto">
          <a:xfrm>
            <a:off x="4868863" y="3124200"/>
            <a:ext cx="3055937" cy="1222375"/>
            <a:chOff x="1920" y="2496"/>
            <a:chExt cx="1925" cy="770"/>
          </a:xfrm>
        </p:grpSpPr>
        <p:sp>
          <p:nvSpPr>
            <p:cNvPr id="110607" name="Rectangle 54"/>
            <p:cNvSpPr>
              <a:spLocks noChangeArrowheads="1"/>
            </p:cNvSpPr>
            <p:nvPr/>
          </p:nvSpPr>
          <p:spPr bwMode="auto">
            <a:xfrm>
              <a:off x="1920" y="24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0608" name="Group 55"/>
            <p:cNvGrpSpPr>
              <a:grpSpLocks/>
            </p:cNvGrpSpPr>
            <p:nvPr/>
          </p:nvGrpSpPr>
          <p:grpSpPr bwMode="auto">
            <a:xfrm>
              <a:off x="1920" y="2496"/>
              <a:ext cx="768" cy="768"/>
              <a:chOff x="1920" y="2496"/>
              <a:chExt cx="768" cy="768"/>
            </a:xfrm>
          </p:grpSpPr>
          <p:sp>
            <p:nvSpPr>
              <p:cNvPr id="110615" name="Freeform 56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16" name="Rectangle 57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grpSp>
          <p:nvGrpSpPr>
            <p:cNvPr id="110609" name="Group 58"/>
            <p:cNvGrpSpPr>
              <a:grpSpLocks/>
            </p:cNvGrpSpPr>
            <p:nvPr/>
          </p:nvGrpSpPr>
          <p:grpSpPr bwMode="auto">
            <a:xfrm>
              <a:off x="2309" y="2498"/>
              <a:ext cx="1152" cy="768"/>
              <a:chOff x="2304" y="2498"/>
              <a:chExt cx="1152" cy="768"/>
            </a:xfrm>
          </p:grpSpPr>
          <p:sp>
            <p:nvSpPr>
              <p:cNvPr id="110613" name="Freeform 59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rgbClr val="993366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14" name="Rectangle 60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10610" name="Group 61"/>
            <p:cNvGrpSpPr>
              <a:grpSpLocks/>
            </p:cNvGrpSpPr>
            <p:nvPr/>
          </p:nvGrpSpPr>
          <p:grpSpPr bwMode="auto">
            <a:xfrm>
              <a:off x="3077" y="2496"/>
              <a:ext cx="768" cy="768"/>
              <a:chOff x="3072" y="2496"/>
              <a:chExt cx="768" cy="768"/>
            </a:xfrm>
          </p:grpSpPr>
          <p:sp>
            <p:nvSpPr>
              <p:cNvPr id="110611" name="Freeform 62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80008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0612" name="Rectangle 63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</p:grpSp>
      <p:sp>
        <p:nvSpPr>
          <p:cNvPr id="110601" name="Rectangle 30"/>
          <p:cNvSpPr>
            <a:spLocks noChangeArrowheads="1"/>
          </p:cNvSpPr>
          <p:nvPr/>
        </p:nvSpPr>
        <p:spPr bwMode="auto">
          <a:xfrm>
            <a:off x="914400" y="3276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10602" name="Rectangle 37"/>
          <p:cNvSpPr>
            <a:spLocks noChangeArrowheads="1"/>
          </p:cNvSpPr>
          <p:nvPr/>
        </p:nvSpPr>
        <p:spPr bwMode="auto">
          <a:xfrm>
            <a:off x="914400" y="20574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sp>
        <p:nvSpPr>
          <p:cNvPr id="110603" name="Rectangle 30"/>
          <p:cNvSpPr>
            <a:spLocks noChangeArrowheads="1"/>
          </p:cNvSpPr>
          <p:nvPr/>
        </p:nvSpPr>
        <p:spPr bwMode="auto">
          <a:xfrm>
            <a:off x="914400" y="51054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10604" name="Rectangle 39"/>
          <p:cNvSpPr>
            <a:spLocks noChangeArrowheads="1"/>
          </p:cNvSpPr>
          <p:nvPr/>
        </p:nvSpPr>
        <p:spPr bwMode="auto">
          <a:xfrm>
            <a:off x="914400" y="38862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sp>
        <p:nvSpPr>
          <p:cNvPr id="110605" name="Rectangle 30"/>
          <p:cNvSpPr>
            <a:spLocks noChangeArrowheads="1"/>
          </p:cNvSpPr>
          <p:nvPr/>
        </p:nvSpPr>
        <p:spPr bwMode="auto">
          <a:xfrm>
            <a:off x="4572000" y="4191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10606" name="Rectangle 41"/>
          <p:cNvSpPr>
            <a:spLocks noChangeArrowheads="1"/>
          </p:cNvSpPr>
          <p:nvPr/>
        </p:nvSpPr>
        <p:spPr bwMode="auto">
          <a:xfrm>
            <a:off x="4572000" y="29718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Fuzzification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1600200"/>
          </a:xfrm>
        </p:spPr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Take crisp inputs, determine degree of membership in fuzzy sets</a:t>
            </a:r>
          </a:p>
          <a:p>
            <a:pPr lvl="1" eaLnBrk="1" hangingPunct="1"/>
            <a:r>
              <a:rPr lang="en-US" sz="2000">
                <a:latin typeface="Georgia" charset="0"/>
                <a:ea typeface="ＭＳ Ｐゴシック" charset="0"/>
              </a:rPr>
              <a:t>Funding is x1</a:t>
            </a:r>
          </a:p>
          <a:p>
            <a:pPr lvl="1" eaLnBrk="1" hangingPunct="1"/>
            <a:r>
              <a:rPr lang="en-US" sz="2000">
                <a:latin typeface="Georgia" charset="0"/>
                <a:ea typeface="ＭＳ Ｐゴシック" charset="0"/>
              </a:rPr>
              <a:t>Staffing is y1</a:t>
            </a:r>
          </a:p>
        </p:txBody>
      </p:sp>
      <p:grpSp>
        <p:nvGrpSpPr>
          <p:cNvPr id="112644" name="Group 42"/>
          <p:cNvGrpSpPr>
            <a:grpSpLocks/>
          </p:cNvGrpSpPr>
          <p:nvPr/>
        </p:nvGrpSpPr>
        <p:grpSpPr bwMode="auto">
          <a:xfrm>
            <a:off x="4724400" y="4267200"/>
            <a:ext cx="3048000" cy="1219200"/>
            <a:chOff x="2976" y="1296"/>
            <a:chExt cx="1920" cy="768"/>
          </a:xfrm>
        </p:grpSpPr>
        <p:sp>
          <p:nvSpPr>
            <p:cNvPr id="112668" name="Rectangle 43"/>
            <p:cNvSpPr>
              <a:spLocks noChangeArrowheads="1"/>
            </p:cNvSpPr>
            <p:nvPr/>
          </p:nvSpPr>
          <p:spPr bwMode="auto">
            <a:xfrm>
              <a:off x="2976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2669" name="Group 44"/>
            <p:cNvGrpSpPr>
              <a:grpSpLocks/>
            </p:cNvGrpSpPr>
            <p:nvPr/>
          </p:nvGrpSpPr>
          <p:grpSpPr bwMode="auto">
            <a:xfrm>
              <a:off x="2976" y="1296"/>
              <a:ext cx="1344" cy="768"/>
              <a:chOff x="2976" y="1296"/>
              <a:chExt cx="1344" cy="768"/>
            </a:xfrm>
          </p:grpSpPr>
          <p:sp>
            <p:nvSpPr>
              <p:cNvPr id="112673" name="Freeform 45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674" name="Rectangle 46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  <p:grpSp>
          <p:nvGrpSpPr>
            <p:cNvPr id="112670" name="Group 47"/>
            <p:cNvGrpSpPr>
              <a:grpSpLocks/>
            </p:cNvGrpSpPr>
            <p:nvPr/>
          </p:nvGrpSpPr>
          <p:grpSpPr bwMode="auto">
            <a:xfrm>
              <a:off x="3552" y="1296"/>
              <a:ext cx="1344" cy="768"/>
              <a:chOff x="3552" y="1296"/>
              <a:chExt cx="1344" cy="768"/>
            </a:xfrm>
          </p:grpSpPr>
          <p:sp>
            <p:nvSpPr>
              <p:cNvPr id="112671" name="Freeform 48"/>
              <p:cNvSpPr>
                <a:spLocks/>
              </p:cNvSpPr>
              <p:nvPr/>
            </p:nvSpPr>
            <p:spPr bwMode="auto">
              <a:xfrm>
                <a:off x="3552" y="1296"/>
                <a:ext cx="1344" cy="768"/>
              </a:xfrm>
              <a:custGeom>
                <a:avLst/>
                <a:gdLst>
                  <a:gd name="T0" fmla="*/ 0 w 1344"/>
                  <a:gd name="T1" fmla="*/ 768 h 768"/>
                  <a:gd name="T2" fmla="*/ 768 w 1344"/>
                  <a:gd name="T3" fmla="*/ 0 h 768"/>
                  <a:gd name="T4" fmla="*/ 1344 w 1344"/>
                  <a:gd name="T5" fmla="*/ 0 h 768"/>
                  <a:gd name="T6" fmla="*/ 1344 w 1344"/>
                  <a:gd name="T7" fmla="*/ 768 h 768"/>
                  <a:gd name="T8" fmla="*/ 0 w 134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768"/>
                    </a:moveTo>
                    <a:lnTo>
                      <a:pt x="768" y="0"/>
                    </a:lnTo>
                    <a:lnTo>
                      <a:pt x="1344" y="0"/>
                    </a:lnTo>
                    <a:lnTo>
                      <a:pt x="134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33CCCC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672" name="Rectangle 49"/>
              <p:cNvSpPr>
                <a:spLocks noChangeArrowheads="1"/>
              </p:cNvSpPr>
              <p:nvPr/>
            </p:nvSpPr>
            <p:spPr bwMode="auto">
              <a:xfrm>
                <a:off x="465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B2</a:t>
                </a:r>
              </a:p>
            </p:txBody>
          </p:sp>
        </p:grpSp>
      </p:grpSp>
      <p:grpSp>
        <p:nvGrpSpPr>
          <p:cNvPr id="112645" name="Group 50"/>
          <p:cNvGrpSpPr>
            <a:grpSpLocks/>
          </p:cNvGrpSpPr>
          <p:nvPr/>
        </p:nvGrpSpPr>
        <p:grpSpPr bwMode="auto">
          <a:xfrm>
            <a:off x="1371600" y="4267200"/>
            <a:ext cx="3048000" cy="1219200"/>
            <a:chOff x="864" y="1296"/>
            <a:chExt cx="1920" cy="768"/>
          </a:xfrm>
        </p:grpSpPr>
        <p:sp>
          <p:nvSpPr>
            <p:cNvPr id="112658" name="Rectangle 51"/>
            <p:cNvSpPr>
              <a:spLocks noChangeArrowheads="1"/>
            </p:cNvSpPr>
            <p:nvPr/>
          </p:nvSpPr>
          <p:spPr bwMode="auto">
            <a:xfrm>
              <a:off x="864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2659" name="Group 52"/>
            <p:cNvGrpSpPr>
              <a:grpSpLocks/>
            </p:cNvGrpSpPr>
            <p:nvPr/>
          </p:nvGrpSpPr>
          <p:grpSpPr bwMode="auto">
            <a:xfrm>
              <a:off x="864" y="1296"/>
              <a:ext cx="864" cy="768"/>
              <a:chOff x="864" y="1296"/>
              <a:chExt cx="864" cy="768"/>
            </a:xfrm>
          </p:grpSpPr>
          <p:sp>
            <p:nvSpPr>
              <p:cNvPr id="112666" name="Freeform 53"/>
              <p:cNvSpPr>
                <a:spLocks/>
              </p:cNvSpPr>
              <p:nvPr/>
            </p:nvSpPr>
            <p:spPr bwMode="auto">
              <a:xfrm>
                <a:off x="864" y="1296"/>
                <a:ext cx="864" cy="768"/>
              </a:xfrm>
              <a:custGeom>
                <a:avLst/>
                <a:gdLst>
                  <a:gd name="T0" fmla="*/ 864 w 864"/>
                  <a:gd name="T1" fmla="*/ 768 h 768"/>
                  <a:gd name="T2" fmla="*/ 480 w 864"/>
                  <a:gd name="T3" fmla="*/ 0 h 768"/>
                  <a:gd name="T4" fmla="*/ 0 w 864"/>
                  <a:gd name="T5" fmla="*/ 0 h 768"/>
                  <a:gd name="T6" fmla="*/ 0 w 864"/>
                  <a:gd name="T7" fmla="*/ 768 h 768"/>
                  <a:gd name="T8" fmla="*/ 864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864" y="768"/>
                    </a:moveTo>
                    <a:lnTo>
                      <a:pt x="480" y="0"/>
                    </a:lnTo>
                    <a:lnTo>
                      <a:pt x="0" y="0"/>
                    </a:lnTo>
                    <a:lnTo>
                      <a:pt x="0" y="768"/>
                    </a:lnTo>
                    <a:lnTo>
                      <a:pt x="864" y="768"/>
                    </a:lnTo>
                    <a:close/>
                  </a:path>
                </a:pathLst>
              </a:custGeom>
              <a:solidFill>
                <a:srgbClr val="FFCC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667" name="Rectangle 54"/>
              <p:cNvSpPr>
                <a:spLocks noChangeArrowheads="1"/>
              </p:cNvSpPr>
              <p:nvPr/>
            </p:nvSpPr>
            <p:spPr bwMode="auto">
              <a:xfrm>
                <a:off x="912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A1</a:t>
                </a:r>
              </a:p>
            </p:txBody>
          </p:sp>
        </p:grpSp>
        <p:grpSp>
          <p:nvGrpSpPr>
            <p:cNvPr id="112660" name="Group 55"/>
            <p:cNvGrpSpPr>
              <a:grpSpLocks/>
            </p:cNvGrpSpPr>
            <p:nvPr/>
          </p:nvGrpSpPr>
          <p:grpSpPr bwMode="auto">
            <a:xfrm>
              <a:off x="1440" y="1296"/>
              <a:ext cx="768" cy="768"/>
              <a:chOff x="1440" y="1296"/>
              <a:chExt cx="768" cy="768"/>
            </a:xfrm>
          </p:grpSpPr>
          <p:sp>
            <p:nvSpPr>
              <p:cNvPr id="112664" name="Freeform 56"/>
              <p:cNvSpPr>
                <a:spLocks/>
              </p:cNvSpPr>
              <p:nvPr/>
            </p:nvSpPr>
            <p:spPr bwMode="auto">
              <a:xfrm>
                <a:off x="1440" y="1296"/>
                <a:ext cx="768" cy="768"/>
              </a:xfrm>
              <a:custGeom>
                <a:avLst/>
                <a:gdLst>
                  <a:gd name="T0" fmla="*/ 384 w 768"/>
                  <a:gd name="T1" fmla="*/ 0 h 768"/>
                  <a:gd name="T2" fmla="*/ 768 w 768"/>
                  <a:gd name="T3" fmla="*/ 768 h 768"/>
                  <a:gd name="T4" fmla="*/ 0 w 768"/>
                  <a:gd name="T5" fmla="*/ 768 h 768"/>
                  <a:gd name="T6" fmla="*/ 384 w 768"/>
                  <a:gd name="T7" fmla="*/ 0 h 7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68"/>
                  <a:gd name="T13" fmla="*/ 0 h 768"/>
                  <a:gd name="T14" fmla="*/ 768 w 768"/>
                  <a:gd name="T15" fmla="*/ 768 h 7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68" h="768">
                    <a:moveTo>
                      <a:pt x="384" y="0"/>
                    </a:moveTo>
                    <a:lnTo>
                      <a:pt x="768" y="768"/>
                    </a:lnTo>
                    <a:lnTo>
                      <a:pt x="0" y="768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rgbClr val="FF99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665" name="Rectangle 57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A2</a:t>
                </a:r>
              </a:p>
            </p:txBody>
          </p:sp>
        </p:grpSp>
        <p:grpSp>
          <p:nvGrpSpPr>
            <p:cNvPr id="112661" name="Group 58"/>
            <p:cNvGrpSpPr>
              <a:grpSpLocks/>
            </p:cNvGrpSpPr>
            <p:nvPr/>
          </p:nvGrpSpPr>
          <p:grpSpPr bwMode="auto">
            <a:xfrm>
              <a:off x="1920" y="1296"/>
              <a:ext cx="864" cy="768"/>
              <a:chOff x="1920" y="1296"/>
              <a:chExt cx="864" cy="768"/>
            </a:xfrm>
          </p:grpSpPr>
          <p:sp>
            <p:nvSpPr>
              <p:cNvPr id="112662" name="Freeform 59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663" name="Rectangle 60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sp>
        <p:nvSpPr>
          <p:cNvPr id="112646" name="AutoShape 61"/>
          <p:cNvSpPr>
            <a:spLocks noChangeArrowheads="1"/>
          </p:cNvSpPr>
          <p:nvPr/>
        </p:nvSpPr>
        <p:spPr bwMode="auto">
          <a:xfrm>
            <a:off x="1905000" y="34290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12647" name="AutoShape 62"/>
          <p:cNvSpPr>
            <a:spLocks noChangeArrowheads="1"/>
          </p:cNvSpPr>
          <p:nvPr/>
        </p:nvSpPr>
        <p:spPr bwMode="auto">
          <a:xfrm>
            <a:off x="6172200" y="34290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sp>
        <p:nvSpPr>
          <p:cNvPr id="112648" name="Rectangle 63"/>
          <p:cNvSpPr>
            <a:spLocks noChangeArrowheads="1"/>
          </p:cNvSpPr>
          <p:nvPr/>
        </p:nvSpPr>
        <p:spPr bwMode="auto">
          <a:xfrm>
            <a:off x="8077200" y="51816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r>
              <a:rPr lang="en-US" sz="1600"/>
              <a:t>μ</a:t>
            </a:r>
            <a:r>
              <a:rPr lang="en-US" sz="1600" baseline="-25000"/>
              <a:t>B1</a:t>
            </a:r>
            <a:r>
              <a:rPr lang="en-US" sz="1600"/>
              <a:t>(y1)</a:t>
            </a:r>
            <a:endParaRPr lang="en-GB"/>
          </a:p>
        </p:txBody>
      </p:sp>
      <p:sp>
        <p:nvSpPr>
          <p:cNvPr id="112649" name="Rectangle 64"/>
          <p:cNvSpPr>
            <a:spLocks noChangeArrowheads="1"/>
          </p:cNvSpPr>
          <p:nvPr/>
        </p:nvSpPr>
        <p:spPr bwMode="auto">
          <a:xfrm>
            <a:off x="8077200" y="4267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r>
              <a:rPr lang="en-US" sz="1600"/>
              <a:t>μ</a:t>
            </a:r>
            <a:r>
              <a:rPr lang="en-US" sz="1600" baseline="-25000"/>
              <a:t>B2</a:t>
            </a:r>
            <a:r>
              <a:rPr lang="en-US" sz="1600"/>
              <a:t>(y1)</a:t>
            </a:r>
          </a:p>
        </p:txBody>
      </p:sp>
      <p:cxnSp>
        <p:nvCxnSpPr>
          <p:cNvPr id="112650" name="AutoShape 65"/>
          <p:cNvCxnSpPr>
            <a:cxnSpLocks noChangeShapeType="1"/>
            <a:stCxn id="112647" idx="2"/>
            <a:endCxn id="112649" idx="1"/>
          </p:cNvCxnSpPr>
          <p:nvPr/>
        </p:nvCxnSpPr>
        <p:spPr bwMode="auto">
          <a:xfrm rot="16200000" flipH="1">
            <a:off x="7167562" y="3509963"/>
            <a:ext cx="4476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51" name="AutoShape 66"/>
          <p:cNvCxnSpPr>
            <a:cxnSpLocks noChangeShapeType="1"/>
            <a:stCxn id="112647" idx="2"/>
            <a:endCxn id="112648" idx="1"/>
          </p:cNvCxnSpPr>
          <p:nvPr/>
        </p:nvCxnSpPr>
        <p:spPr bwMode="auto">
          <a:xfrm rot="16200000" flipH="1">
            <a:off x="6710362" y="3967163"/>
            <a:ext cx="13620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652" name="Rectangle 67"/>
          <p:cNvSpPr>
            <a:spLocks noChangeArrowheads="1"/>
          </p:cNvSpPr>
          <p:nvPr/>
        </p:nvSpPr>
        <p:spPr bwMode="auto">
          <a:xfrm>
            <a:off x="152400" y="47244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A1</a:t>
            </a:r>
            <a:r>
              <a:rPr lang="en-US" sz="1600"/>
              <a:t>(x1)</a:t>
            </a:r>
          </a:p>
        </p:txBody>
      </p:sp>
      <p:sp>
        <p:nvSpPr>
          <p:cNvPr id="112653" name="Rectangle 68"/>
          <p:cNvSpPr>
            <a:spLocks noChangeArrowheads="1"/>
          </p:cNvSpPr>
          <p:nvPr/>
        </p:nvSpPr>
        <p:spPr bwMode="auto">
          <a:xfrm>
            <a:off x="152400" y="5029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A2</a:t>
            </a:r>
            <a:r>
              <a:rPr lang="en-US" sz="1600"/>
              <a:t>(x1)</a:t>
            </a:r>
          </a:p>
        </p:txBody>
      </p:sp>
      <p:sp>
        <p:nvSpPr>
          <p:cNvPr id="112654" name="Rectangle 69"/>
          <p:cNvSpPr>
            <a:spLocks noChangeArrowheads="1"/>
          </p:cNvSpPr>
          <p:nvPr/>
        </p:nvSpPr>
        <p:spPr bwMode="auto">
          <a:xfrm>
            <a:off x="152400" y="53340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A3</a:t>
            </a:r>
            <a:r>
              <a:rPr lang="en-US" sz="1600"/>
              <a:t>(x1)</a:t>
            </a:r>
          </a:p>
        </p:txBody>
      </p:sp>
      <p:cxnSp>
        <p:nvCxnSpPr>
          <p:cNvPr id="112655" name="AutoShape 70"/>
          <p:cNvCxnSpPr>
            <a:cxnSpLocks noChangeShapeType="1"/>
            <a:stCxn id="112646" idx="2"/>
            <a:endCxn id="112652" idx="3"/>
          </p:cNvCxnSpPr>
          <p:nvPr/>
        </p:nvCxnSpPr>
        <p:spPr bwMode="auto">
          <a:xfrm rot="5400000">
            <a:off x="1300162" y="3738563"/>
            <a:ext cx="9048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56" name="AutoShape 71"/>
          <p:cNvCxnSpPr>
            <a:cxnSpLocks noChangeShapeType="1"/>
            <a:stCxn id="112646" idx="2"/>
            <a:endCxn id="112653" idx="3"/>
          </p:cNvCxnSpPr>
          <p:nvPr/>
        </p:nvCxnSpPr>
        <p:spPr bwMode="auto">
          <a:xfrm rot="5400000">
            <a:off x="1147762" y="3890963"/>
            <a:ext cx="12096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57" name="AutoShape 72"/>
          <p:cNvCxnSpPr>
            <a:cxnSpLocks noChangeShapeType="1"/>
            <a:stCxn id="112646" idx="2"/>
            <a:endCxn id="112654" idx="3"/>
          </p:cNvCxnSpPr>
          <p:nvPr/>
        </p:nvCxnSpPr>
        <p:spPr bwMode="auto">
          <a:xfrm rot="5400000">
            <a:off x="995362" y="4043363"/>
            <a:ext cx="15144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Evaluation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Take fuzzified inputs and apply them to the antecedents of the fuzzy rules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adequate (A3)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OR		staffing is small (B1)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low (C1)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C1 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∨B1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B1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marginal (A2)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AND	staffing is large (B2)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normal (C2)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2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∧B2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B2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inadequate (A1)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high (C3)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C3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A1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89"/>
          <p:cNvGrpSpPr>
            <a:grpSpLocks/>
          </p:cNvGrpSpPr>
          <p:nvPr/>
        </p:nvGrpSpPr>
        <p:grpSpPr bwMode="auto">
          <a:xfrm>
            <a:off x="1371600" y="3429000"/>
            <a:ext cx="3048000" cy="1219200"/>
            <a:chOff x="864" y="2160"/>
            <a:chExt cx="1920" cy="768"/>
          </a:xfrm>
        </p:grpSpPr>
        <p:sp>
          <p:nvSpPr>
            <p:cNvPr id="116772" name="Rectangle 55"/>
            <p:cNvSpPr>
              <a:spLocks noChangeArrowheads="1"/>
            </p:cNvSpPr>
            <p:nvPr/>
          </p:nvSpPr>
          <p:spPr bwMode="auto">
            <a:xfrm>
              <a:off x="864" y="2160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6773" name="Group 62"/>
            <p:cNvGrpSpPr>
              <a:grpSpLocks/>
            </p:cNvGrpSpPr>
            <p:nvPr/>
          </p:nvGrpSpPr>
          <p:grpSpPr bwMode="auto">
            <a:xfrm>
              <a:off x="1920" y="2160"/>
              <a:ext cx="864" cy="768"/>
              <a:chOff x="1920" y="1296"/>
              <a:chExt cx="864" cy="768"/>
            </a:xfrm>
          </p:grpSpPr>
          <p:sp>
            <p:nvSpPr>
              <p:cNvPr id="116774" name="Freeform 63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6775" name="Rectangle 64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grpSp>
        <p:nvGrpSpPr>
          <p:cNvPr id="116739" name="Group 88"/>
          <p:cNvGrpSpPr>
            <a:grpSpLocks/>
          </p:cNvGrpSpPr>
          <p:nvPr/>
        </p:nvGrpSpPr>
        <p:grpSpPr bwMode="auto">
          <a:xfrm>
            <a:off x="4724400" y="3429000"/>
            <a:ext cx="3048000" cy="1219200"/>
            <a:chOff x="2976" y="2160"/>
            <a:chExt cx="1920" cy="768"/>
          </a:xfrm>
        </p:grpSpPr>
        <p:sp>
          <p:nvSpPr>
            <p:cNvPr id="116768" name="Rectangle 47"/>
            <p:cNvSpPr>
              <a:spLocks noChangeArrowheads="1"/>
            </p:cNvSpPr>
            <p:nvPr/>
          </p:nvSpPr>
          <p:spPr bwMode="auto">
            <a:xfrm>
              <a:off x="2976" y="2160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grpSp>
          <p:nvGrpSpPr>
            <p:cNvPr id="116769" name="Group 48"/>
            <p:cNvGrpSpPr>
              <a:grpSpLocks/>
            </p:cNvGrpSpPr>
            <p:nvPr/>
          </p:nvGrpSpPr>
          <p:grpSpPr bwMode="auto">
            <a:xfrm>
              <a:off x="2976" y="2160"/>
              <a:ext cx="1344" cy="768"/>
              <a:chOff x="2976" y="1296"/>
              <a:chExt cx="1344" cy="768"/>
            </a:xfrm>
          </p:grpSpPr>
          <p:sp>
            <p:nvSpPr>
              <p:cNvPr id="116770" name="Freeform 49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6771" name="Rectangle 50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</p:grpSp>
      <p:sp>
        <p:nvSpPr>
          <p:cNvPr id="1167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1 Evaluation</a:t>
            </a:r>
          </a:p>
        </p:txBody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C1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∨B1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B1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16742" name="AutoShape 65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16743" name="AutoShape 66"/>
          <p:cNvSpPr>
            <a:spLocks noChangeArrowheads="1"/>
          </p:cNvSpPr>
          <p:nvPr/>
        </p:nvSpPr>
        <p:spPr bwMode="auto">
          <a:xfrm>
            <a:off x="61722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sp>
        <p:nvSpPr>
          <p:cNvPr id="116744" name="Rectangle 78"/>
          <p:cNvSpPr>
            <a:spLocks noChangeArrowheads="1"/>
          </p:cNvSpPr>
          <p:nvPr/>
        </p:nvSpPr>
        <p:spPr bwMode="auto">
          <a:xfrm>
            <a:off x="3048000" y="52578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16745" name="Group 79"/>
          <p:cNvGrpSpPr>
            <a:grpSpLocks/>
          </p:cNvGrpSpPr>
          <p:nvPr/>
        </p:nvGrpSpPr>
        <p:grpSpPr bwMode="auto">
          <a:xfrm>
            <a:off x="3048000" y="5257800"/>
            <a:ext cx="1219200" cy="1219200"/>
            <a:chOff x="1920" y="2496"/>
            <a:chExt cx="768" cy="768"/>
          </a:xfrm>
        </p:grpSpPr>
        <p:sp>
          <p:nvSpPr>
            <p:cNvPr id="116766" name="Freeform 80"/>
            <p:cNvSpPr>
              <a:spLocks/>
            </p:cNvSpPr>
            <p:nvPr/>
          </p:nvSpPr>
          <p:spPr bwMode="auto">
            <a:xfrm>
              <a:off x="1920" y="2496"/>
              <a:ext cx="768" cy="768"/>
            </a:xfrm>
            <a:custGeom>
              <a:avLst/>
              <a:gdLst>
                <a:gd name="T0" fmla="*/ 0 w 768"/>
                <a:gd name="T1" fmla="*/ 0 h 768"/>
                <a:gd name="T2" fmla="*/ 384 w 768"/>
                <a:gd name="T3" fmla="*/ 0 h 768"/>
                <a:gd name="T4" fmla="*/ 768 w 768"/>
                <a:gd name="T5" fmla="*/ 768 h 768"/>
                <a:gd name="T6" fmla="*/ 0 w 768"/>
                <a:gd name="T7" fmla="*/ 768 h 768"/>
                <a:gd name="T8" fmla="*/ 0 w 768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0"/>
                  </a:moveTo>
                  <a:lnTo>
                    <a:pt x="384" y="0"/>
                  </a:lnTo>
                  <a:lnTo>
                    <a:pt x="768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67" name="Rectangle 81"/>
            <p:cNvSpPr>
              <a:spLocks noChangeArrowheads="1"/>
            </p:cNvSpPr>
            <p:nvPr/>
          </p:nvSpPr>
          <p:spPr bwMode="auto">
            <a:xfrm>
              <a:off x="1968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C1</a:t>
              </a:r>
            </a:p>
          </p:txBody>
        </p:sp>
      </p:grpSp>
      <p:cxnSp>
        <p:nvCxnSpPr>
          <p:cNvPr id="116746" name="AutoShape 96"/>
          <p:cNvCxnSpPr>
            <a:cxnSpLocks noChangeShapeType="1"/>
            <a:stCxn id="116743" idx="2"/>
          </p:cNvCxnSpPr>
          <p:nvPr/>
        </p:nvCxnSpPr>
        <p:spPr bwMode="auto">
          <a:xfrm rot="16200000" flipH="1">
            <a:off x="6748462" y="3090863"/>
            <a:ext cx="1362075" cy="1447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747" name="AutoShape 97"/>
          <p:cNvCxnSpPr>
            <a:cxnSpLocks noChangeShapeType="1"/>
            <a:stCxn id="116742" idx="2"/>
          </p:cNvCxnSpPr>
          <p:nvPr/>
        </p:nvCxnSpPr>
        <p:spPr bwMode="auto">
          <a:xfrm rot="16200000" flipH="1">
            <a:off x="4538662" y="1033463"/>
            <a:ext cx="1514475" cy="57150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748" name="AutoShape 90"/>
          <p:cNvSpPr>
            <a:spLocks noChangeArrowheads="1"/>
          </p:cNvSpPr>
          <p:nvPr/>
        </p:nvSpPr>
        <p:spPr bwMode="auto">
          <a:xfrm rot="-5400000">
            <a:off x="8001000" y="4381500"/>
            <a:ext cx="609600" cy="3810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MAX</a:t>
            </a:r>
            <a:endParaRPr lang="en-US"/>
          </a:p>
        </p:txBody>
      </p:sp>
      <p:sp>
        <p:nvSpPr>
          <p:cNvPr id="116749" name="Freeform 111"/>
          <p:cNvSpPr>
            <a:spLocks/>
          </p:cNvSpPr>
          <p:nvPr/>
        </p:nvSpPr>
        <p:spPr bwMode="auto">
          <a:xfrm>
            <a:off x="3048000" y="6324600"/>
            <a:ext cx="1219200" cy="152400"/>
          </a:xfrm>
          <a:custGeom>
            <a:avLst/>
            <a:gdLst>
              <a:gd name="T0" fmla="*/ 0 w 768"/>
              <a:gd name="T1" fmla="*/ 241935000 h 96"/>
              <a:gd name="T2" fmla="*/ 0 w 768"/>
              <a:gd name="T3" fmla="*/ 0 h 96"/>
              <a:gd name="T4" fmla="*/ 1814512500 w 768"/>
              <a:gd name="T5" fmla="*/ 0 h 96"/>
              <a:gd name="T6" fmla="*/ 1935480000 w 768"/>
              <a:gd name="T7" fmla="*/ 241935000 h 96"/>
              <a:gd name="T8" fmla="*/ 0 w 768"/>
              <a:gd name="T9" fmla="*/ 24193500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68"/>
              <a:gd name="T16" fmla="*/ 0 h 96"/>
              <a:gd name="T17" fmla="*/ 768 w 768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68" h="96">
                <a:moveTo>
                  <a:pt x="0" y="96"/>
                </a:moveTo>
                <a:lnTo>
                  <a:pt x="0" y="0"/>
                </a:lnTo>
                <a:lnTo>
                  <a:pt x="720" y="0"/>
                </a:lnTo>
                <a:lnTo>
                  <a:pt x="768" y="96"/>
                </a:lnTo>
                <a:lnTo>
                  <a:pt x="0" y="96"/>
                </a:lnTo>
                <a:close/>
              </a:path>
            </a:pathLst>
          </a:custGeom>
          <a:solidFill>
            <a:srgbClr val="FF00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cxnSp>
        <p:nvCxnSpPr>
          <p:cNvPr id="116750" name="AutoShape 112"/>
          <p:cNvCxnSpPr>
            <a:cxnSpLocks noChangeShapeType="1"/>
            <a:stCxn id="116748" idx="2"/>
            <a:endCxn id="116749" idx="1"/>
          </p:cNvCxnSpPr>
          <p:nvPr/>
        </p:nvCxnSpPr>
        <p:spPr bwMode="auto">
          <a:xfrm flipH="1">
            <a:off x="3048000" y="4572000"/>
            <a:ext cx="5457825" cy="1752600"/>
          </a:xfrm>
          <a:prstGeom prst="bentConnector5">
            <a:avLst>
              <a:gd name="adj1" fmla="val -4014"/>
              <a:gd name="adj2" fmla="val 27079"/>
              <a:gd name="adj3" fmla="val 10419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6751" name="Group 114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16764" name="Freeform 115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65" name="Rectangle 116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grpSp>
        <p:nvGrpSpPr>
          <p:cNvPr id="116752" name="Group 117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16762" name="Freeform 118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63" name="Rectangle 119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16753" name="Group 120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16760" name="Freeform 121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61" name="Rectangle 122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grpSp>
        <p:nvGrpSpPr>
          <p:cNvPr id="116754" name="Group 123"/>
          <p:cNvGrpSpPr>
            <a:grpSpLocks/>
          </p:cNvGrpSpPr>
          <p:nvPr/>
        </p:nvGrpSpPr>
        <p:grpSpPr bwMode="auto">
          <a:xfrm>
            <a:off x="3665538" y="5257800"/>
            <a:ext cx="1828800" cy="1219200"/>
            <a:chOff x="2304" y="2498"/>
            <a:chExt cx="1152" cy="768"/>
          </a:xfrm>
        </p:grpSpPr>
        <p:sp>
          <p:nvSpPr>
            <p:cNvPr id="116758" name="Freeform 124"/>
            <p:cNvSpPr>
              <a:spLocks/>
            </p:cNvSpPr>
            <p:nvPr/>
          </p:nvSpPr>
          <p:spPr bwMode="auto">
            <a:xfrm>
              <a:off x="2304" y="2498"/>
              <a:ext cx="1152" cy="768"/>
            </a:xfrm>
            <a:custGeom>
              <a:avLst/>
              <a:gdLst>
                <a:gd name="T0" fmla="*/ 384 w 1152"/>
                <a:gd name="T1" fmla="*/ 0 h 768"/>
                <a:gd name="T2" fmla="*/ 0 w 1152"/>
                <a:gd name="T3" fmla="*/ 768 h 768"/>
                <a:gd name="T4" fmla="*/ 1152 w 1152"/>
                <a:gd name="T5" fmla="*/ 768 h 768"/>
                <a:gd name="T6" fmla="*/ 768 w 1152"/>
                <a:gd name="T7" fmla="*/ 0 h 768"/>
                <a:gd name="T8" fmla="*/ 384 w 1152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768"/>
                <a:gd name="T17" fmla="*/ 1152 w 1152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768">
                  <a:moveTo>
                    <a:pt x="384" y="0"/>
                  </a:moveTo>
                  <a:lnTo>
                    <a:pt x="0" y="768"/>
                  </a:lnTo>
                  <a:lnTo>
                    <a:pt x="1152" y="768"/>
                  </a:lnTo>
                  <a:lnTo>
                    <a:pt x="768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59" name="Rectangle 125"/>
            <p:cNvSpPr>
              <a:spLocks noChangeArrowheads="1"/>
            </p:cNvSpPr>
            <p:nvPr/>
          </p:nvSpPr>
          <p:spPr bwMode="auto">
            <a:xfrm>
              <a:off x="2784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C2</a:t>
              </a:r>
            </a:p>
          </p:txBody>
        </p:sp>
      </p:grpSp>
      <p:grpSp>
        <p:nvGrpSpPr>
          <p:cNvPr id="116755" name="Group 126"/>
          <p:cNvGrpSpPr>
            <a:grpSpLocks/>
          </p:cNvGrpSpPr>
          <p:nvPr/>
        </p:nvGrpSpPr>
        <p:grpSpPr bwMode="auto">
          <a:xfrm>
            <a:off x="4876800" y="5257800"/>
            <a:ext cx="1219200" cy="1219200"/>
            <a:chOff x="3072" y="2496"/>
            <a:chExt cx="768" cy="768"/>
          </a:xfrm>
        </p:grpSpPr>
        <p:sp>
          <p:nvSpPr>
            <p:cNvPr id="116756" name="Freeform 127"/>
            <p:cNvSpPr>
              <a:spLocks/>
            </p:cNvSpPr>
            <p:nvPr/>
          </p:nvSpPr>
          <p:spPr bwMode="auto">
            <a:xfrm>
              <a:off x="3072" y="2496"/>
              <a:ext cx="768" cy="768"/>
            </a:xfrm>
            <a:custGeom>
              <a:avLst/>
              <a:gdLst>
                <a:gd name="T0" fmla="*/ 0 w 768"/>
                <a:gd name="T1" fmla="*/ 768 h 768"/>
                <a:gd name="T2" fmla="*/ 384 w 768"/>
                <a:gd name="T3" fmla="*/ 0 h 768"/>
                <a:gd name="T4" fmla="*/ 768 w 768"/>
                <a:gd name="T5" fmla="*/ 0 h 768"/>
                <a:gd name="T6" fmla="*/ 768 w 768"/>
                <a:gd name="T7" fmla="*/ 768 h 768"/>
                <a:gd name="T8" fmla="*/ 0 w 768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768"/>
                  </a:moveTo>
                  <a:lnTo>
                    <a:pt x="384" y="0"/>
                  </a:lnTo>
                  <a:lnTo>
                    <a:pt x="768" y="0"/>
                  </a:lnTo>
                  <a:lnTo>
                    <a:pt x="768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757" name="Rectangle 128"/>
            <p:cNvSpPr>
              <a:spLocks noChangeArrowheads="1"/>
            </p:cNvSpPr>
            <p:nvPr/>
          </p:nvSpPr>
          <p:spPr bwMode="auto">
            <a:xfrm>
              <a:off x="3600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C3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2 Evaluation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C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∧B2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B2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18788" name="Rectangle 62"/>
          <p:cNvSpPr>
            <a:spLocks noChangeArrowheads="1"/>
          </p:cNvSpPr>
          <p:nvPr/>
        </p:nvSpPr>
        <p:spPr bwMode="auto">
          <a:xfrm>
            <a:off x="47244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18789" name="Group 63"/>
          <p:cNvGrpSpPr>
            <a:grpSpLocks/>
          </p:cNvGrpSpPr>
          <p:nvPr/>
        </p:nvGrpSpPr>
        <p:grpSpPr bwMode="auto">
          <a:xfrm>
            <a:off x="4724400" y="3429000"/>
            <a:ext cx="2133600" cy="1219200"/>
            <a:chOff x="2976" y="1296"/>
            <a:chExt cx="1344" cy="768"/>
          </a:xfrm>
        </p:grpSpPr>
        <p:sp>
          <p:nvSpPr>
            <p:cNvPr id="118821" name="Freeform 64"/>
            <p:cNvSpPr>
              <a:spLocks/>
            </p:cNvSpPr>
            <p:nvPr/>
          </p:nvSpPr>
          <p:spPr bwMode="auto">
            <a:xfrm>
              <a:off x="2976" y="1296"/>
              <a:ext cx="1344" cy="768"/>
            </a:xfrm>
            <a:custGeom>
              <a:avLst/>
              <a:gdLst>
                <a:gd name="T0" fmla="*/ 0 w 1344"/>
                <a:gd name="T1" fmla="*/ 0 h 768"/>
                <a:gd name="T2" fmla="*/ 576 w 1344"/>
                <a:gd name="T3" fmla="*/ 0 h 768"/>
                <a:gd name="T4" fmla="*/ 1344 w 1344"/>
                <a:gd name="T5" fmla="*/ 768 h 768"/>
                <a:gd name="T6" fmla="*/ 0 w 1344"/>
                <a:gd name="T7" fmla="*/ 768 h 768"/>
                <a:gd name="T8" fmla="*/ 0 w 1344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0"/>
                  </a:moveTo>
                  <a:lnTo>
                    <a:pt x="576" y="0"/>
                  </a:lnTo>
                  <a:lnTo>
                    <a:pt x="1344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22" name="Rectangle 65"/>
            <p:cNvSpPr>
              <a:spLocks noChangeArrowheads="1"/>
            </p:cNvSpPr>
            <p:nvPr/>
          </p:nvSpPr>
          <p:spPr bwMode="auto">
            <a:xfrm>
              <a:off x="302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B1</a:t>
              </a:r>
            </a:p>
          </p:txBody>
        </p:sp>
      </p:grpSp>
      <p:grpSp>
        <p:nvGrpSpPr>
          <p:cNvPr id="118790" name="Group 66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18819" name="Freeform 67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33CC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20" name="Rectangle 68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sp>
        <p:nvSpPr>
          <p:cNvPr id="118791" name="Rectangle 70"/>
          <p:cNvSpPr>
            <a:spLocks noChangeArrowheads="1"/>
          </p:cNvSpPr>
          <p:nvPr/>
        </p:nvSpPr>
        <p:spPr bwMode="auto">
          <a:xfrm>
            <a:off x="13716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18792" name="Group 71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18817" name="Freeform 72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18" name="Rectangle 73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18793" name="Group 74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18815" name="Freeform 75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F99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16" name="Rectangle 76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grpSp>
        <p:nvGrpSpPr>
          <p:cNvPr id="118794" name="Group 77"/>
          <p:cNvGrpSpPr>
            <a:grpSpLocks/>
          </p:cNvGrpSpPr>
          <p:nvPr/>
        </p:nvGrpSpPr>
        <p:grpSpPr bwMode="auto">
          <a:xfrm>
            <a:off x="3048000" y="3429000"/>
            <a:ext cx="1371600" cy="1219200"/>
            <a:chOff x="1920" y="1296"/>
            <a:chExt cx="864" cy="768"/>
          </a:xfrm>
        </p:grpSpPr>
        <p:sp>
          <p:nvSpPr>
            <p:cNvPr id="118813" name="Freeform 78"/>
            <p:cNvSpPr>
              <a:spLocks/>
            </p:cNvSpPr>
            <p:nvPr/>
          </p:nvSpPr>
          <p:spPr bwMode="auto">
            <a:xfrm>
              <a:off x="1920" y="1296"/>
              <a:ext cx="864" cy="768"/>
            </a:xfrm>
            <a:custGeom>
              <a:avLst/>
              <a:gdLst>
                <a:gd name="T0" fmla="*/ 0 w 864"/>
                <a:gd name="T1" fmla="*/ 768 h 768"/>
                <a:gd name="T2" fmla="*/ 384 w 864"/>
                <a:gd name="T3" fmla="*/ 0 h 768"/>
                <a:gd name="T4" fmla="*/ 864 w 864"/>
                <a:gd name="T5" fmla="*/ 0 h 768"/>
                <a:gd name="T6" fmla="*/ 864 w 864"/>
                <a:gd name="T7" fmla="*/ 768 h 768"/>
                <a:gd name="T8" fmla="*/ 0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0" y="768"/>
                  </a:moveTo>
                  <a:lnTo>
                    <a:pt x="384" y="0"/>
                  </a:lnTo>
                  <a:lnTo>
                    <a:pt x="864" y="0"/>
                  </a:lnTo>
                  <a:lnTo>
                    <a:pt x="86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14" name="Rectangle 79"/>
            <p:cNvSpPr>
              <a:spLocks noChangeArrowheads="1"/>
            </p:cNvSpPr>
            <p:nvPr/>
          </p:nvSpPr>
          <p:spPr bwMode="auto">
            <a:xfrm>
              <a:off x="254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A3</a:t>
              </a:r>
            </a:p>
          </p:txBody>
        </p:sp>
      </p:grpSp>
      <p:sp>
        <p:nvSpPr>
          <p:cNvPr id="118795" name="AutoShape 80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18796" name="AutoShape 81"/>
          <p:cNvSpPr>
            <a:spLocks noChangeArrowheads="1"/>
          </p:cNvSpPr>
          <p:nvPr/>
        </p:nvSpPr>
        <p:spPr bwMode="auto">
          <a:xfrm>
            <a:off x="61722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sp>
        <p:nvSpPr>
          <p:cNvPr id="118797" name="Rectangle 93"/>
          <p:cNvSpPr>
            <a:spLocks noChangeArrowheads="1"/>
          </p:cNvSpPr>
          <p:nvPr/>
        </p:nvSpPr>
        <p:spPr bwMode="auto">
          <a:xfrm>
            <a:off x="3048000" y="52578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18798" name="Group 94"/>
          <p:cNvGrpSpPr>
            <a:grpSpLocks/>
          </p:cNvGrpSpPr>
          <p:nvPr/>
        </p:nvGrpSpPr>
        <p:grpSpPr bwMode="auto">
          <a:xfrm>
            <a:off x="3048000" y="5257800"/>
            <a:ext cx="1219200" cy="1219200"/>
            <a:chOff x="1920" y="2496"/>
            <a:chExt cx="768" cy="768"/>
          </a:xfrm>
        </p:grpSpPr>
        <p:sp>
          <p:nvSpPr>
            <p:cNvPr id="118811" name="Freeform 95"/>
            <p:cNvSpPr>
              <a:spLocks/>
            </p:cNvSpPr>
            <p:nvPr/>
          </p:nvSpPr>
          <p:spPr bwMode="auto">
            <a:xfrm>
              <a:off x="1920" y="2496"/>
              <a:ext cx="768" cy="768"/>
            </a:xfrm>
            <a:custGeom>
              <a:avLst/>
              <a:gdLst>
                <a:gd name="T0" fmla="*/ 0 w 768"/>
                <a:gd name="T1" fmla="*/ 0 h 768"/>
                <a:gd name="T2" fmla="*/ 384 w 768"/>
                <a:gd name="T3" fmla="*/ 0 h 768"/>
                <a:gd name="T4" fmla="*/ 768 w 768"/>
                <a:gd name="T5" fmla="*/ 768 h 768"/>
                <a:gd name="T6" fmla="*/ 0 w 768"/>
                <a:gd name="T7" fmla="*/ 768 h 768"/>
                <a:gd name="T8" fmla="*/ 0 w 768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0"/>
                  </a:moveTo>
                  <a:lnTo>
                    <a:pt x="384" y="0"/>
                  </a:lnTo>
                  <a:lnTo>
                    <a:pt x="768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12" name="Rectangle 96"/>
            <p:cNvSpPr>
              <a:spLocks noChangeArrowheads="1"/>
            </p:cNvSpPr>
            <p:nvPr/>
          </p:nvSpPr>
          <p:spPr bwMode="auto">
            <a:xfrm>
              <a:off x="1968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C1</a:t>
              </a:r>
            </a:p>
          </p:txBody>
        </p:sp>
      </p:grpSp>
      <p:grpSp>
        <p:nvGrpSpPr>
          <p:cNvPr id="118799" name="Group 97"/>
          <p:cNvGrpSpPr>
            <a:grpSpLocks/>
          </p:cNvGrpSpPr>
          <p:nvPr/>
        </p:nvGrpSpPr>
        <p:grpSpPr bwMode="auto">
          <a:xfrm>
            <a:off x="3665538" y="5257800"/>
            <a:ext cx="1828800" cy="1219200"/>
            <a:chOff x="2304" y="2498"/>
            <a:chExt cx="1152" cy="768"/>
          </a:xfrm>
        </p:grpSpPr>
        <p:sp>
          <p:nvSpPr>
            <p:cNvPr id="118809" name="Freeform 98"/>
            <p:cNvSpPr>
              <a:spLocks/>
            </p:cNvSpPr>
            <p:nvPr/>
          </p:nvSpPr>
          <p:spPr bwMode="auto">
            <a:xfrm>
              <a:off x="2304" y="2498"/>
              <a:ext cx="1152" cy="768"/>
            </a:xfrm>
            <a:custGeom>
              <a:avLst/>
              <a:gdLst>
                <a:gd name="T0" fmla="*/ 384 w 1152"/>
                <a:gd name="T1" fmla="*/ 0 h 768"/>
                <a:gd name="T2" fmla="*/ 0 w 1152"/>
                <a:gd name="T3" fmla="*/ 768 h 768"/>
                <a:gd name="T4" fmla="*/ 1152 w 1152"/>
                <a:gd name="T5" fmla="*/ 768 h 768"/>
                <a:gd name="T6" fmla="*/ 768 w 1152"/>
                <a:gd name="T7" fmla="*/ 0 h 768"/>
                <a:gd name="T8" fmla="*/ 384 w 1152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768"/>
                <a:gd name="T17" fmla="*/ 1152 w 1152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768">
                  <a:moveTo>
                    <a:pt x="384" y="0"/>
                  </a:moveTo>
                  <a:lnTo>
                    <a:pt x="0" y="768"/>
                  </a:lnTo>
                  <a:lnTo>
                    <a:pt x="1152" y="768"/>
                  </a:lnTo>
                  <a:lnTo>
                    <a:pt x="768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10" name="Rectangle 99"/>
            <p:cNvSpPr>
              <a:spLocks noChangeArrowheads="1"/>
            </p:cNvSpPr>
            <p:nvPr/>
          </p:nvSpPr>
          <p:spPr bwMode="auto">
            <a:xfrm>
              <a:off x="2784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C2</a:t>
              </a:r>
            </a:p>
          </p:txBody>
        </p:sp>
      </p:grpSp>
      <p:grpSp>
        <p:nvGrpSpPr>
          <p:cNvPr id="118800" name="Group 100"/>
          <p:cNvGrpSpPr>
            <a:grpSpLocks/>
          </p:cNvGrpSpPr>
          <p:nvPr/>
        </p:nvGrpSpPr>
        <p:grpSpPr bwMode="auto">
          <a:xfrm>
            <a:off x="4876800" y="5257800"/>
            <a:ext cx="1219200" cy="1219200"/>
            <a:chOff x="3072" y="2496"/>
            <a:chExt cx="768" cy="768"/>
          </a:xfrm>
        </p:grpSpPr>
        <p:sp>
          <p:nvSpPr>
            <p:cNvPr id="118807" name="Freeform 101"/>
            <p:cNvSpPr>
              <a:spLocks/>
            </p:cNvSpPr>
            <p:nvPr/>
          </p:nvSpPr>
          <p:spPr bwMode="auto">
            <a:xfrm>
              <a:off x="3072" y="2496"/>
              <a:ext cx="768" cy="768"/>
            </a:xfrm>
            <a:custGeom>
              <a:avLst/>
              <a:gdLst>
                <a:gd name="T0" fmla="*/ 0 w 768"/>
                <a:gd name="T1" fmla="*/ 768 h 768"/>
                <a:gd name="T2" fmla="*/ 384 w 768"/>
                <a:gd name="T3" fmla="*/ 0 h 768"/>
                <a:gd name="T4" fmla="*/ 768 w 768"/>
                <a:gd name="T5" fmla="*/ 0 h 768"/>
                <a:gd name="T6" fmla="*/ 768 w 768"/>
                <a:gd name="T7" fmla="*/ 768 h 768"/>
                <a:gd name="T8" fmla="*/ 0 w 768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768"/>
                  </a:moveTo>
                  <a:lnTo>
                    <a:pt x="384" y="0"/>
                  </a:lnTo>
                  <a:lnTo>
                    <a:pt x="768" y="0"/>
                  </a:lnTo>
                  <a:lnTo>
                    <a:pt x="768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808" name="Rectangle 102"/>
            <p:cNvSpPr>
              <a:spLocks noChangeArrowheads="1"/>
            </p:cNvSpPr>
            <p:nvPr/>
          </p:nvSpPr>
          <p:spPr bwMode="auto">
            <a:xfrm>
              <a:off x="3600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C3</a:t>
              </a:r>
            </a:p>
          </p:txBody>
        </p:sp>
      </p:grpSp>
      <p:cxnSp>
        <p:nvCxnSpPr>
          <p:cNvPr id="118801" name="AutoShape 105"/>
          <p:cNvCxnSpPr>
            <a:cxnSpLocks noChangeShapeType="1"/>
            <a:stCxn id="118795" idx="2"/>
          </p:cNvCxnSpPr>
          <p:nvPr/>
        </p:nvCxnSpPr>
        <p:spPr bwMode="auto">
          <a:xfrm rot="16200000" flipH="1">
            <a:off x="4691062" y="881063"/>
            <a:ext cx="1209675" cy="57150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802" name="AutoShape 106"/>
          <p:cNvCxnSpPr>
            <a:cxnSpLocks noChangeShapeType="1"/>
            <a:stCxn id="118796" idx="2"/>
          </p:cNvCxnSpPr>
          <p:nvPr/>
        </p:nvCxnSpPr>
        <p:spPr bwMode="auto">
          <a:xfrm rot="16200000" flipH="1">
            <a:off x="7205662" y="2633663"/>
            <a:ext cx="447675" cy="1447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803" name="AutoShape 107"/>
          <p:cNvSpPr>
            <a:spLocks noChangeArrowheads="1"/>
          </p:cNvSpPr>
          <p:nvPr/>
        </p:nvSpPr>
        <p:spPr bwMode="auto">
          <a:xfrm rot="-5400000">
            <a:off x="7772400" y="3771900"/>
            <a:ext cx="1066800" cy="3810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MIN</a:t>
            </a:r>
            <a:endParaRPr lang="en-US"/>
          </a:p>
        </p:txBody>
      </p:sp>
      <p:cxnSp>
        <p:nvCxnSpPr>
          <p:cNvPr id="118804" name="AutoShape 109"/>
          <p:cNvCxnSpPr>
            <a:cxnSpLocks noChangeShapeType="1"/>
            <a:stCxn id="118803" idx="2"/>
          </p:cNvCxnSpPr>
          <p:nvPr/>
        </p:nvCxnSpPr>
        <p:spPr bwMode="auto">
          <a:xfrm flipH="1">
            <a:off x="3048000" y="3962400"/>
            <a:ext cx="5457825" cy="2209800"/>
          </a:xfrm>
          <a:prstGeom prst="bentConnector5">
            <a:avLst>
              <a:gd name="adj1" fmla="val -4014"/>
              <a:gd name="adj2" fmla="val 45542"/>
              <a:gd name="adj3" fmla="val 10419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805" name="Line 111"/>
          <p:cNvSpPr>
            <a:spLocks noChangeShapeType="1"/>
          </p:cNvSpPr>
          <p:nvPr/>
        </p:nvSpPr>
        <p:spPr bwMode="auto">
          <a:xfrm>
            <a:off x="3048000" y="61722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06" name="Freeform 115"/>
          <p:cNvSpPr>
            <a:spLocks/>
          </p:cNvSpPr>
          <p:nvPr/>
        </p:nvSpPr>
        <p:spPr bwMode="auto">
          <a:xfrm>
            <a:off x="3657600" y="6172200"/>
            <a:ext cx="1828800" cy="304800"/>
          </a:xfrm>
          <a:custGeom>
            <a:avLst/>
            <a:gdLst>
              <a:gd name="T0" fmla="*/ 0 w 1152"/>
              <a:gd name="T1" fmla="*/ 483870000 h 192"/>
              <a:gd name="T2" fmla="*/ 241935000 w 1152"/>
              <a:gd name="T3" fmla="*/ 0 h 192"/>
              <a:gd name="T4" fmla="*/ 2147483647 w 1152"/>
              <a:gd name="T5" fmla="*/ 0 h 192"/>
              <a:gd name="T6" fmla="*/ 2147483647 w 1152"/>
              <a:gd name="T7" fmla="*/ 483870000 h 192"/>
              <a:gd name="T8" fmla="*/ 0 w 1152"/>
              <a:gd name="T9" fmla="*/ 48387000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192"/>
              <a:gd name="T17" fmla="*/ 1152 w 1152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192">
                <a:moveTo>
                  <a:pt x="0" y="192"/>
                </a:moveTo>
                <a:lnTo>
                  <a:pt x="96" y="0"/>
                </a:lnTo>
                <a:lnTo>
                  <a:pt x="1056" y="0"/>
                </a:lnTo>
                <a:lnTo>
                  <a:pt x="1152" y="192"/>
                </a:lnTo>
                <a:lnTo>
                  <a:pt x="0" y="192"/>
                </a:lnTo>
                <a:close/>
              </a:path>
            </a:pathLst>
          </a:custGeom>
          <a:solidFill>
            <a:srgbClr val="993366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3 Evaluation</a:t>
            </a:r>
          </a:p>
        </p:txBody>
      </p:sp>
      <p:sp>
        <p:nvSpPr>
          <p:cNvPr id="120835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C3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A1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0836" name="Rectangle 33"/>
          <p:cNvSpPr>
            <a:spLocks noChangeArrowheads="1"/>
          </p:cNvSpPr>
          <p:nvPr/>
        </p:nvSpPr>
        <p:spPr bwMode="auto">
          <a:xfrm>
            <a:off x="47244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20837" name="Group 34"/>
          <p:cNvGrpSpPr>
            <a:grpSpLocks/>
          </p:cNvGrpSpPr>
          <p:nvPr/>
        </p:nvGrpSpPr>
        <p:grpSpPr bwMode="auto">
          <a:xfrm>
            <a:off x="4724400" y="3429000"/>
            <a:ext cx="2133600" cy="1219200"/>
            <a:chOff x="2976" y="1296"/>
            <a:chExt cx="1344" cy="768"/>
          </a:xfrm>
        </p:grpSpPr>
        <p:sp>
          <p:nvSpPr>
            <p:cNvPr id="120868" name="Freeform 35"/>
            <p:cNvSpPr>
              <a:spLocks/>
            </p:cNvSpPr>
            <p:nvPr/>
          </p:nvSpPr>
          <p:spPr bwMode="auto">
            <a:xfrm>
              <a:off x="2976" y="1296"/>
              <a:ext cx="1344" cy="768"/>
            </a:xfrm>
            <a:custGeom>
              <a:avLst/>
              <a:gdLst>
                <a:gd name="T0" fmla="*/ 0 w 1344"/>
                <a:gd name="T1" fmla="*/ 0 h 768"/>
                <a:gd name="T2" fmla="*/ 576 w 1344"/>
                <a:gd name="T3" fmla="*/ 0 h 768"/>
                <a:gd name="T4" fmla="*/ 1344 w 1344"/>
                <a:gd name="T5" fmla="*/ 768 h 768"/>
                <a:gd name="T6" fmla="*/ 0 w 1344"/>
                <a:gd name="T7" fmla="*/ 768 h 768"/>
                <a:gd name="T8" fmla="*/ 0 w 1344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0"/>
                  </a:moveTo>
                  <a:lnTo>
                    <a:pt x="576" y="0"/>
                  </a:lnTo>
                  <a:lnTo>
                    <a:pt x="1344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69" name="Rectangle 36"/>
            <p:cNvSpPr>
              <a:spLocks noChangeArrowheads="1"/>
            </p:cNvSpPr>
            <p:nvPr/>
          </p:nvSpPr>
          <p:spPr bwMode="auto">
            <a:xfrm>
              <a:off x="302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B1</a:t>
              </a:r>
            </a:p>
          </p:txBody>
        </p:sp>
      </p:grpSp>
      <p:grpSp>
        <p:nvGrpSpPr>
          <p:cNvPr id="120838" name="Group 37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20866" name="Freeform 38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67" name="Rectangle 39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sp>
        <p:nvSpPr>
          <p:cNvPr id="120839" name="Rectangle 41"/>
          <p:cNvSpPr>
            <a:spLocks noChangeArrowheads="1"/>
          </p:cNvSpPr>
          <p:nvPr/>
        </p:nvSpPr>
        <p:spPr bwMode="auto">
          <a:xfrm>
            <a:off x="13716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20840" name="Group 42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20864" name="Freeform 43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65" name="Rectangle 44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20841" name="Group 45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20862" name="Freeform 46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63" name="Rectangle 47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grpSp>
        <p:nvGrpSpPr>
          <p:cNvPr id="120842" name="Group 48"/>
          <p:cNvGrpSpPr>
            <a:grpSpLocks/>
          </p:cNvGrpSpPr>
          <p:nvPr/>
        </p:nvGrpSpPr>
        <p:grpSpPr bwMode="auto">
          <a:xfrm>
            <a:off x="3048000" y="3429000"/>
            <a:ext cx="1371600" cy="1219200"/>
            <a:chOff x="1920" y="1296"/>
            <a:chExt cx="864" cy="768"/>
          </a:xfrm>
        </p:grpSpPr>
        <p:sp>
          <p:nvSpPr>
            <p:cNvPr id="120860" name="Freeform 49"/>
            <p:cNvSpPr>
              <a:spLocks/>
            </p:cNvSpPr>
            <p:nvPr/>
          </p:nvSpPr>
          <p:spPr bwMode="auto">
            <a:xfrm>
              <a:off x="1920" y="1296"/>
              <a:ext cx="864" cy="768"/>
            </a:xfrm>
            <a:custGeom>
              <a:avLst/>
              <a:gdLst>
                <a:gd name="T0" fmla="*/ 0 w 864"/>
                <a:gd name="T1" fmla="*/ 768 h 768"/>
                <a:gd name="T2" fmla="*/ 384 w 864"/>
                <a:gd name="T3" fmla="*/ 0 h 768"/>
                <a:gd name="T4" fmla="*/ 864 w 864"/>
                <a:gd name="T5" fmla="*/ 0 h 768"/>
                <a:gd name="T6" fmla="*/ 864 w 864"/>
                <a:gd name="T7" fmla="*/ 768 h 768"/>
                <a:gd name="T8" fmla="*/ 0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0" y="768"/>
                  </a:moveTo>
                  <a:lnTo>
                    <a:pt x="384" y="0"/>
                  </a:lnTo>
                  <a:lnTo>
                    <a:pt x="864" y="0"/>
                  </a:lnTo>
                  <a:lnTo>
                    <a:pt x="86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61" name="Rectangle 50"/>
            <p:cNvSpPr>
              <a:spLocks noChangeArrowheads="1"/>
            </p:cNvSpPr>
            <p:nvPr/>
          </p:nvSpPr>
          <p:spPr bwMode="auto">
            <a:xfrm>
              <a:off x="254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A3</a:t>
              </a:r>
            </a:p>
          </p:txBody>
        </p:sp>
      </p:grpSp>
      <p:sp>
        <p:nvSpPr>
          <p:cNvPr id="120843" name="AutoShape 51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20844" name="Rectangle 57"/>
          <p:cNvSpPr>
            <a:spLocks noChangeArrowheads="1"/>
          </p:cNvSpPr>
          <p:nvPr/>
        </p:nvSpPr>
        <p:spPr bwMode="auto">
          <a:xfrm>
            <a:off x="152400" y="3886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A1</a:t>
            </a:r>
            <a:r>
              <a:rPr lang="en-US" sz="1600"/>
              <a:t>(x1)</a:t>
            </a:r>
          </a:p>
        </p:txBody>
      </p:sp>
      <p:sp>
        <p:nvSpPr>
          <p:cNvPr id="120845" name="Rectangle 64"/>
          <p:cNvSpPr>
            <a:spLocks noChangeArrowheads="1"/>
          </p:cNvSpPr>
          <p:nvPr/>
        </p:nvSpPr>
        <p:spPr bwMode="auto">
          <a:xfrm>
            <a:off x="3048000" y="52578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20846" name="Group 65"/>
          <p:cNvGrpSpPr>
            <a:grpSpLocks/>
          </p:cNvGrpSpPr>
          <p:nvPr/>
        </p:nvGrpSpPr>
        <p:grpSpPr bwMode="auto">
          <a:xfrm>
            <a:off x="3048000" y="5257800"/>
            <a:ext cx="1219200" cy="1219200"/>
            <a:chOff x="1920" y="2496"/>
            <a:chExt cx="768" cy="768"/>
          </a:xfrm>
        </p:grpSpPr>
        <p:sp>
          <p:nvSpPr>
            <p:cNvPr id="120858" name="Freeform 66"/>
            <p:cNvSpPr>
              <a:spLocks/>
            </p:cNvSpPr>
            <p:nvPr/>
          </p:nvSpPr>
          <p:spPr bwMode="auto">
            <a:xfrm>
              <a:off x="1920" y="2496"/>
              <a:ext cx="768" cy="768"/>
            </a:xfrm>
            <a:custGeom>
              <a:avLst/>
              <a:gdLst>
                <a:gd name="T0" fmla="*/ 0 w 768"/>
                <a:gd name="T1" fmla="*/ 0 h 768"/>
                <a:gd name="T2" fmla="*/ 384 w 768"/>
                <a:gd name="T3" fmla="*/ 0 h 768"/>
                <a:gd name="T4" fmla="*/ 768 w 768"/>
                <a:gd name="T5" fmla="*/ 768 h 768"/>
                <a:gd name="T6" fmla="*/ 0 w 768"/>
                <a:gd name="T7" fmla="*/ 768 h 768"/>
                <a:gd name="T8" fmla="*/ 0 w 768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0"/>
                  </a:moveTo>
                  <a:lnTo>
                    <a:pt x="384" y="0"/>
                  </a:lnTo>
                  <a:lnTo>
                    <a:pt x="768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59" name="Rectangle 67"/>
            <p:cNvSpPr>
              <a:spLocks noChangeArrowheads="1"/>
            </p:cNvSpPr>
            <p:nvPr/>
          </p:nvSpPr>
          <p:spPr bwMode="auto">
            <a:xfrm>
              <a:off x="1968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C1</a:t>
              </a:r>
            </a:p>
          </p:txBody>
        </p:sp>
      </p:grpSp>
      <p:grpSp>
        <p:nvGrpSpPr>
          <p:cNvPr id="120847" name="Group 68"/>
          <p:cNvGrpSpPr>
            <a:grpSpLocks/>
          </p:cNvGrpSpPr>
          <p:nvPr/>
        </p:nvGrpSpPr>
        <p:grpSpPr bwMode="auto">
          <a:xfrm>
            <a:off x="3665538" y="5257800"/>
            <a:ext cx="1828800" cy="1219200"/>
            <a:chOff x="2304" y="2498"/>
            <a:chExt cx="1152" cy="768"/>
          </a:xfrm>
        </p:grpSpPr>
        <p:sp>
          <p:nvSpPr>
            <p:cNvPr id="120856" name="Freeform 69"/>
            <p:cNvSpPr>
              <a:spLocks/>
            </p:cNvSpPr>
            <p:nvPr/>
          </p:nvSpPr>
          <p:spPr bwMode="auto">
            <a:xfrm>
              <a:off x="2304" y="2498"/>
              <a:ext cx="1152" cy="768"/>
            </a:xfrm>
            <a:custGeom>
              <a:avLst/>
              <a:gdLst>
                <a:gd name="T0" fmla="*/ 384 w 1152"/>
                <a:gd name="T1" fmla="*/ 0 h 768"/>
                <a:gd name="T2" fmla="*/ 0 w 1152"/>
                <a:gd name="T3" fmla="*/ 768 h 768"/>
                <a:gd name="T4" fmla="*/ 1152 w 1152"/>
                <a:gd name="T5" fmla="*/ 768 h 768"/>
                <a:gd name="T6" fmla="*/ 768 w 1152"/>
                <a:gd name="T7" fmla="*/ 0 h 768"/>
                <a:gd name="T8" fmla="*/ 384 w 1152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768"/>
                <a:gd name="T17" fmla="*/ 1152 w 1152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768">
                  <a:moveTo>
                    <a:pt x="384" y="0"/>
                  </a:moveTo>
                  <a:lnTo>
                    <a:pt x="0" y="768"/>
                  </a:lnTo>
                  <a:lnTo>
                    <a:pt x="1152" y="768"/>
                  </a:lnTo>
                  <a:lnTo>
                    <a:pt x="768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57" name="Rectangle 70"/>
            <p:cNvSpPr>
              <a:spLocks noChangeArrowheads="1"/>
            </p:cNvSpPr>
            <p:nvPr/>
          </p:nvSpPr>
          <p:spPr bwMode="auto">
            <a:xfrm>
              <a:off x="2784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C2</a:t>
              </a:r>
            </a:p>
          </p:txBody>
        </p:sp>
      </p:grpSp>
      <p:grpSp>
        <p:nvGrpSpPr>
          <p:cNvPr id="120848" name="Group 71"/>
          <p:cNvGrpSpPr>
            <a:grpSpLocks/>
          </p:cNvGrpSpPr>
          <p:nvPr/>
        </p:nvGrpSpPr>
        <p:grpSpPr bwMode="auto">
          <a:xfrm>
            <a:off x="4876800" y="5257800"/>
            <a:ext cx="1219200" cy="1219200"/>
            <a:chOff x="3072" y="2496"/>
            <a:chExt cx="768" cy="768"/>
          </a:xfrm>
        </p:grpSpPr>
        <p:sp>
          <p:nvSpPr>
            <p:cNvPr id="120854" name="Freeform 72"/>
            <p:cNvSpPr>
              <a:spLocks/>
            </p:cNvSpPr>
            <p:nvPr/>
          </p:nvSpPr>
          <p:spPr bwMode="auto">
            <a:xfrm>
              <a:off x="3072" y="2496"/>
              <a:ext cx="768" cy="768"/>
            </a:xfrm>
            <a:custGeom>
              <a:avLst/>
              <a:gdLst>
                <a:gd name="T0" fmla="*/ 0 w 768"/>
                <a:gd name="T1" fmla="*/ 768 h 768"/>
                <a:gd name="T2" fmla="*/ 384 w 768"/>
                <a:gd name="T3" fmla="*/ 0 h 768"/>
                <a:gd name="T4" fmla="*/ 768 w 768"/>
                <a:gd name="T5" fmla="*/ 0 h 768"/>
                <a:gd name="T6" fmla="*/ 768 w 768"/>
                <a:gd name="T7" fmla="*/ 768 h 768"/>
                <a:gd name="T8" fmla="*/ 0 w 768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768"/>
                <a:gd name="T17" fmla="*/ 768 w 768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768">
                  <a:moveTo>
                    <a:pt x="0" y="768"/>
                  </a:moveTo>
                  <a:lnTo>
                    <a:pt x="384" y="0"/>
                  </a:lnTo>
                  <a:lnTo>
                    <a:pt x="768" y="0"/>
                  </a:lnTo>
                  <a:lnTo>
                    <a:pt x="768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855" name="Rectangle 73"/>
            <p:cNvSpPr>
              <a:spLocks noChangeArrowheads="1"/>
            </p:cNvSpPr>
            <p:nvPr/>
          </p:nvSpPr>
          <p:spPr bwMode="auto">
            <a:xfrm>
              <a:off x="3600" y="26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C3</a:t>
              </a:r>
            </a:p>
          </p:txBody>
        </p:sp>
      </p:grpSp>
      <p:cxnSp>
        <p:nvCxnSpPr>
          <p:cNvPr id="120849" name="AutoShape 79"/>
          <p:cNvCxnSpPr>
            <a:cxnSpLocks noChangeShapeType="1"/>
            <a:stCxn id="120843" idx="2"/>
          </p:cNvCxnSpPr>
          <p:nvPr/>
        </p:nvCxnSpPr>
        <p:spPr bwMode="auto">
          <a:xfrm rot="16200000" flipH="1">
            <a:off x="4805362" y="766763"/>
            <a:ext cx="904875" cy="5638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850" name="AutoShape 82"/>
          <p:cNvCxnSpPr>
            <a:cxnSpLocks noChangeShapeType="1"/>
          </p:cNvCxnSpPr>
          <p:nvPr/>
        </p:nvCxnSpPr>
        <p:spPr bwMode="auto">
          <a:xfrm rot="5400000">
            <a:off x="7467600" y="4343400"/>
            <a:ext cx="914400" cy="304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851" name="AutoShape 83"/>
          <p:cNvCxnSpPr>
            <a:cxnSpLocks noChangeShapeType="1"/>
          </p:cNvCxnSpPr>
          <p:nvPr/>
        </p:nvCxnSpPr>
        <p:spPr bwMode="auto">
          <a:xfrm rot="10800000" flipV="1">
            <a:off x="3048000" y="4953000"/>
            <a:ext cx="4724400" cy="914400"/>
          </a:xfrm>
          <a:prstGeom prst="bentConnector3">
            <a:avLst>
              <a:gd name="adj1" fmla="val 10483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0852" name="Line 88"/>
          <p:cNvSpPr>
            <a:spLocks noChangeShapeType="1"/>
          </p:cNvSpPr>
          <p:nvPr/>
        </p:nvSpPr>
        <p:spPr bwMode="auto">
          <a:xfrm>
            <a:off x="3048000" y="58674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53" name="Freeform 89"/>
          <p:cNvSpPr>
            <a:spLocks/>
          </p:cNvSpPr>
          <p:nvPr/>
        </p:nvSpPr>
        <p:spPr bwMode="auto">
          <a:xfrm>
            <a:off x="4876800" y="5867400"/>
            <a:ext cx="1219200" cy="609600"/>
          </a:xfrm>
          <a:custGeom>
            <a:avLst/>
            <a:gdLst>
              <a:gd name="T0" fmla="*/ 0 w 768"/>
              <a:gd name="T1" fmla="*/ 967740000 h 384"/>
              <a:gd name="T2" fmla="*/ 483870000 w 768"/>
              <a:gd name="T3" fmla="*/ 0 h 384"/>
              <a:gd name="T4" fmla="*/ 1935480000 w 768"/>
              <a:gd name="T5" fmla="*/ 0 h 384"/>
              <a:gd name="T6" fmla="*/ 1935480000 w 768"/>
              <a:gd name="T7" fmla="*/ 967740000 h 384"/>
              <a:gd name="T8" fmla="*/ 0 w 768"/>
              <a:gd name="T9" fmla="*/ 96774000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68"/>
              <a:gd name="T16" fmla="*/ 0 h 384"/>
              <a:gd name="T17" fmla="*/ 768 w 768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68" h="384">
                <a:moveTo>
                  <a:pt x="0" y="384"/>
                </a:moveTo>
                <a:lnTo>
                  <a:pt x="192" y="0"/>
                </a:lnTo>
                <a:lnTo>
                  <a:pt x="768" y="0"/>
                </a:lnTo>
                <a:lnTo>
                  <a:pt x="768" y="384"/>
                </a:lnTo>
                <a:lnTo>
                  <a:pt x="0" y="384"/>
                </a:lnTo>
                <a:close/>
              </a:path>
            </a:pathLst>
          </a:custGeom>
          <a:solidFill>
            <a:srgbClr val="80008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Output Aggregation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676400"/>
            <a:ext cx="4187825" cy="4419600"/>
          </a:xfrm>
        </p:spPr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Combine output from each rule into a single fuzzy set</a:t>
            </a:r>
          </a:p>
        </p:txBody>
      </p:sp>
      <p:grpSp>
        <p:nvGrpSpPr>
          <p:cNvPr id="122884" name="Group 103"/>
          <p:cNvGrpSpPr>
            <a:grpSpLocks/>
          </p:cNvGrpSpPr>
          <p:nvPr/>
        </p:nvGrpSpPr>
        <p:grpSpPr bwMode="auto">
          <a:xfrm>
            <a:off x="1219200" y="1752600"/>
            <a:ext cx="3048000" cy="1219200"/>
            <a:chOff x="816" y="1152"/>
            <a:chExt cx="1920" cy="768"/>
          </a:xfrm>
        </p:grpSpPr>
        <p:sp>
          <p:nvSpPr>
            <p:cNvPr id="122921" name="Rectangle 52"/>
            <p:cNvSpPr>
              <a:spLocks noChangeArrowheads="1"/>
            </p:cNvSpPr>
            <p:nvPr/>
          </p:nvSpPr>
          <p:spPr bwMode="auto">
            <a:xfrm>
              <a:off x="816" y="1152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2922" name="Group 53"/>
            <p:cNvGrpSpPr>
              <a:grpSpLocks/>
            </p:cNvGrpSpPr>
            <p:nvPr/>
          </p:nvGrpSpPr>
          <p:grpSpPr bwMode="auto">
            <a:xfrm>
              <a:off x="816" y="1152"/>
              <a:ext cx="768" cy="768"/>
              <a:chOff x="1920" y="2496"/>
              <a:chExt cx="768" cy="768"/>
            </a:xfrm>
          </p:grpSpPr>
          <p:sp>
            <p:nvSpPr>
              <p:cNvPr id="122930" name="Freeform 54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31" name="Rectangle 55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sp>
          <p:nvSpPr>
            <p:cNvPr id="122923" name="Freeform 56"/>
            <p:cNvSpPr>
              <a:spLocks/>
            </p:cNvSpPr>
            <p:nvPr/>
          </p:nvSpPr>
          <p:spPr bwMode="auto">
            <a:xfrm>
              <a:off x="816" y="1824"/>
              <a:ext cx="768" cy="96"/>
            </a:xfrm>
            <a:custGeom>
              <a:avLst/>
              <a:gdLst>
                <a:gd name="T0" fmla="*/ 0 w 768"/>
                <a:gd name="T1" fmla="*/ 96 h 96"/>
                <a:gd name="T2" fmla="*/ 0 w 768"/>
                <a:gd name="T3" fmla="*/ 0 h 96"/>
                <a:gd name="T4" fmla="*/ 720 w 768"/>
                <a:gd name="T5" fmla="*/ 0 h 96"/>
                <a:gd name="T6" fmla="*/ 768 w 768"/>
                <a:gd name="T7" fmla="*/ 96 h 96"/>
                <a:gd name="T8" fmla="*/ 0 w 768"/>
                <a:gd name="T9" fmla="*/ 96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96"/>
                <a:gd name="T17" fmla="*/ 768 w 768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96">
                  <a:moveTo>
                    <a:pt x="0" y="96"/>
                  </a:moveTo>
                  <a:lnTo>
                    <a:pt x="0" y="0"/>
                  </a:lnTo>
                  <a:lnTo>
                    <a:pt x="720" y="0"/>
                  </a:lnTo>
                  <a:lnTo>
                    <a:pt x="768" y="96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00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2924" name="Group 57"/>
            <p:cNvGrpSpPr>
              <a:grpSpLocks/>
            </p:cNvGrpSpPr>
            <p:nvPr/>
          </p:nvGrpSpPr>
          <p:grpSpPr bwMode="auto">
            <a:xfrm>
              <a:off x="1205" y="1152"/>
              <a:ext cx="1152" cy="768"/>
              <a:chOff x="2304" y="2498"/>
              <a:chExt cx="1152" cy="768"/>
            </a:xfrm>
          </p:grpSpPr>
          <p:sp>
            <p:nvSpPr>
              <p:cNvPr id="122928" name="Freeform 58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29" name="Rectangle 59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22925" name="Group 60"/>
            <p:cNvGrpSpPr>
              <a:grpSpLocks/>
            </p:cNvGrpSpPr>
            <p:nvPr/>
          </p:nvGrpSpPr>
          <p:grpSpPr bwMode="auto">
            <a:xfrm>
              <a:off x="1968" y="1152"/>
              <a:ext cx="768" cy="768"/>
              <a:chOff x="3072" y="2496"/>
              <a:chExt cx="768" cy="768"/>
            </a:xfrm>
          </p:grpSpPr>
          <p:sp>
            <p:nvSpPr>
              <p:cNvPr id="122926" name="Freeform 61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27" name="Rectangle 62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</p:grpSp>
      <p:grpSp>
        <p:nvGrpSpPr>
          <p:cNvPr id="122885" name="Group 102"/>
          <p:cNvGrpSpPr>
            <a:grpSpLocks/>
          </p:cNvGrpSpPr>
          <p:nvPr/>
        </p:nvGrpSpPr>
        <p:grpSpPr bwMode="auto">
          <a:xfrm>
            <a:off x="1219200" y="3424238"/>
            <a:ext cx="3048000" cy="1219200"/>
            <a:chOff x="816" y="2112"/>
            <a:chExt cx="1920" cy="768"/>
          </a:xfrm>
        </p:grpSpPr>
        <p:sp>
          <p:nvSpPr>
            <p:cNvPr id="122910" name="Rectangle 63"/>
            <p:cNvSpPr>
              <a:spLocks noChangeArrowheads="1"/>
            </p:cNvSpPr>
            <p:nvPr/>
          </p:nvSpPr>
          <p:spPr bwMode="auto">
            <a:xfrm>
              <a:off x="816" y="2112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2911" name="Group 64"/>
            <p:cNvGrpSpPr>
              <a:grpSpLocks/>
            </p:cNvGrpSpPr>
            <p:nvPr/>
          </p:nvGrpSpPr>
          <p:grpSpPr bwMode="auto">
            <a:xfrm>
              <a:off x="816" y="2112"/>
              <a:ext cx="768" cy="768"/>
              <a:chOff x="1920" y="2496"/>
              <a:chExt cx="768" cy="768"/>
            </a:xfrm>
          </p:grpSpPr>
          <p:sp>
            <p:nvSpPr>
              <p:cNvPr id="122919" name="Freeform 65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20" name="Rectangle 66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grpSp>
          <p:nvGrpSpPr>
            <p:cNvPr id="122912" name="Group 67"/>
            <p:cNvGrpSpPr>
              <a:grpSpLocks/>
            </p:cNvGrpSpPr>
            <p:nvPr/>
          </p:nvGrpSpPr>
          <p:grpSpPr bwMode="auto">
            <a:xfrm>
              <a:off x="1205" y="2112"/>
              <a:ext cx="1152" cy="768"/>
              <a:chOff x="2304" y="2498"/>
              <a:chExt cx="1152" cy="768"/>
            </a:xfrm>
          </p:grpSpPr>
          <p:sp>
            <p:nvSpPr>
              <p:cNvPr id="122917" name="Freeform 68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18" name="Rectangle 69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22913" name="Group 70"/>
            <p:cNvGrpSpPr>
              <a:grpSpLocks/>
            </p:cNvGrpSpPr>
            <p:nvPr/>
          </p:nvGrpSpPr>
          <p:grpSpPr bwMode="auto">
            <a:xfrm>
              <a:off x="1968" y="2112"/>
              <a:ext cx="768" cy="768"/>
              <a:chOff x="3072" y="2496"/>
              <a:chExt cx="768" cy="768"/>
            </a:xfrm>
          </p:grpSpPr>
          <p:sp>
            <p:nvSpPr>
              <p:cNvPr id="122915" name="Freeform 71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16" name="Rectangle 72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  <p:sp>
          <p:nvSpPr>
            <p:cNvPr id="122914" name="Freeform 74"/>
            <p:cNvSpPr>
              <a:spLocks/>
            </p:cNvSpPr>
            <p:nvPr/>
          </p:nvSpPr>
          <p:spPr bwMode="auto">
            <a:xfrm>
              <a:off x="1200" y="2688"/>
              <a:ext cx="1152" cy="192"/>
            </a:xfrm>
            <a:custGeom>
              <a:avLst/>
              <a:gdLst>
                <a:gd name="T0" fmla="*/ 0 w 1152"/>
                <a:gd name="T1" fmla="*/ 192 h 192"/>
                <a:gd name="T2" fmla="*/ 96 w 1152"/>
                <a:gd name="T3" fmla="*/ 0 h 192"/>
                <a:gd name="T4" fmla="*/ 1056 w 1152"/>
                <a:gd name="T5" fmla="*/ 0 h 192"/>
                <a:gd name="T6" fmla="*/ 1152 w 1152"/>
                <a:gd name="T7" fmla="*/ 192 h 192"/>
                <a:gd name="T8" fmla="*/ 0 w 1152"/>
                <a:gd name="T9" fmla="*/ 192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192"/>
                <a:gd name="T17" fmla="*/ 1152 w 1152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192">
                  <a:moveTo>
                    <a:pt x="0" y="192"/>
                  </a:moveTo>
                  <a:lnTo>
                    <a:pt x="96" y="0"/>
                  </a:lnTo>
                  <a:lnTo>
                    <a:pt x="1056" y="0"/>
                  </a:lnTo>
                  <a:lnTo>
                    <a:pt x="1152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993366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2886" name="Group 101"/>
          <p:cNvGrpSpPr>
            <a:grpSpLocks/>
          </p:cNvGrpSpPr>
          <p:nvPr/>
        </p:nvGrpSpPr>
        <p:grpSpPr bwMode="auto">
          <a:xfrm>
            <a:off x="1219200" y="5105400"/>
            <a:ext cx="3048000" cy="1219200"/>
            <a:chOff x="816" y="3072"/>
            <a:chExt cx="1920" cy="768"/>
          </a:xfrm>
        </p:grpSpPr>
        <p:sp>
          <p:nvSpPr>
            <p:cNvPr id="122899" name="Rectangle 75"/>
            <p:cNvSpPr>
              <a:spLocks noChangeArrowheads="1"/>
            </p:cNvSpPr>
            <p:nvPr/>
          </p:nvSpPr>
          <p:spPr bwMode="auto">
            <a:xfrm>
              <a:off x="816" y="3072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2900" name="Group 76"/>
            <p:cNvGrpSpPr>
              <a:grpSpLocks/>
            </p:cNvGrpSpPr>
            <p:nvPr/>
          </p:nvGrpSpPr>
          <p:grpSpPr bwMode="auto">
            <a:xfrm>
              <a:off x="816" y="3072"/>
              <a:ext cx="768" cy="768"/>
              <a:chOff x="1920" y="2496"/>
              <a:chExt cx="768" cy="768"/>
            </a:xfrm>
          </p:grpSpPr>
          <p:sp>
            <p:nvSpPr>
              <p:cNvPr id="122908" name="Freeform 77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09" name="Rectangle 78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grpSp>
          <p:nvGrpSpPr>
            <p:cNvPr id="122901" name="Group 79"/>
            <p:cNvGrpSpPr>
              <a:grpSpLocks/>
            </p:cNvGrpSpPr>
            <p:nvPr/>
          </p:nvGrpSpPr>
          <p:grpSpPr bwMode="auto">
            <a:xfrm>
              <a:off x="1205" y="3072"/>
              <a:ext cx="1152" cy="768"/>
              <a:chOff x="2304" y="2498"/>
              <a:chExt cx="1152" cy="768"/>
            </a:xfrm>
          </p:grpSpPr>
          <p:sp>
            <p:nvSpPr>
              <p:cNvPr id="122906" name="Freeform 80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07" name="Rectangle 81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22902" name="Group 82"/>
            <p:cNvGrpSpPr>
              <a:grpSpLocks/>
            </p:cNvGrpSpPr>
            <p:nvPr/>
          </p:nvGrpSpPr>
          <p:grpSpPr bwMode="auto">
            <a:xfrm>
              <a:off x="1968" y="3072"/>
              <a:ext cx="768" cy="768"/>
              <a:chOff x="3072" y="2496"/>
              <a:chExt cx="768" cy="768"/>
            </a:xfrm>
          </p:grpSpPr>
          <p:sp>
            <p:nvSpPr>
              <p:cNvPr id="122904" name="Freeform 83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905" name="Rectangle 84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  <p:sp>
          <p:nvSpPr>
            <p:cNvPr id="122903" name="Freeform 86"/>
            <p:cNvSpPr>
              <a:spLocks/>
            </p:cNvSpPr>
            <p:nvPr/>
          </p:nvSpPr>
          <p:spPr bwMode="auto">
            <a:xfrm>
              <a:off x="1968" y="3456"/>
              <a:ext cx="768" cy="384"/>
            </a:xfrm>
            <a:custGeom>
              <a:avLst/>
              <a:gdLst>
                <a:gd name="T0" fmla="*/ 0 w 768"/>
                <a:gd name="T1" fmla="*/ 384 h 384"/>
                <a:gd name="T2" fmla="*/ 192 w 768"/>
                <a:gd name="T3" fmla="*/ 0 h 384"/>
                <a:gd name="T4" fmla="*/ 768 w 768"/>
                <a:gd name="T5" fmla="*/ 0 h 384"/>
                <a:gd name="T6" fmla="*/ 768 w 768"/>
                <a:gd name="T7" fmla="*/ 384 h 384"/>
                <a:gd name="T8" fmla="*/ 0 w 768"/>
                <a:gd name="T9" fmla="*/ 384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384"/>
                <a:gd name="T17" fmla="*/ 768 w 768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384">
                  <a:moveTo>
                    <a:pt x="0" y="384"/>
                  </a:moveTo>
                  <a:lnTo>
                    <a:pt x="192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rgbClr val="80008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2887" name="Group 104"/>
          <p:cNvGrpSpPr>
            <a:grpSpLocks/>
          </p:cNvGrpSpPr>
          <p:nvPr/>
        </p:nvGrpSpPr>
        <p:grpSpPr bwMode="auto">
          <a:xfrm>
            <a:off x="4876800" y="3424238"/>
            <a:ext cx="3048000" cy="1219200"/>
            <a:chOff x="3072" y="2112"/>
            <a:chExt cx="1920" cy="768"/>
          </a:xfrm>
        </p:grpSpPr>
        <p:sp>
          <p:nvSpPr>
            <p:cNvPr id="122888" name="Rectangle 87"/>
            <p:cNvSpPr>
              <a:spLocks noChangeArrowheads="1"/>
            </p:cNvSpPr>
            <p:nvPr/>
          </p:nvSpPr>
          <p:spPr bwMode="auto">
            <a:xfrm>
              <a:off x="3072" y="2112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2889" name="Group 88"/>
            <p:cNvGrpSpPr>
              <a:grpSpLocks/>
            </p:cNvGrpSpPr>
            <p:nvPr/>
          </p:nvGrpSpPr>
          <p:grpSpPr bwMode="auto">
            <a:xfrm>
              <a:off x="3072" y="2112"/>
              <a:ext cx="768" cy="768"/>
              <a:chOff x="1920" y="2496"/>
              <a:chExt cx="768" cy="768"/>
            </a:xfrm>
          </p:grpSpPr>
          <p:sp>
            <p:nvSpPr>
              <p:cNvPr id="122897" name="Freeform 89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898" name="Rectangle 90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grpSp>
          <p:nvGrpSpPr>
            <p:cNvPr id="122890" name="Group 91"/>
            <p:cNvGrpSpPr>
              <a:grpSpLocks/>
            </p:cNvGrpSpPr>
            <p:nvPr/>
          </p:nvGrpSpPr>
          <p:grpSpPr bwMode="auto">
            <a:xfrm>
              <a:off x="3461" y="2112"/>
              <a:ext cx="1152" cy="768"/>
              <a:chOff x="2304" y="2498"/>
              <a:chExt cx="1152" cy="768"/>
            </a:xfrm>
          </p:grpSpPr>
          <p:sp>
            <p:nvSpPr>
              <p:cNvPr id="122895" name="Freeform 92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896" name="Rectangle 93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22891" name="Group 94"/>
            <p:cNvGrpSpPr>
              <a:grpSpLocks/>
            </p:cNvGrpSpPr>
            <p:nvPr/>
          </p:nvGrpSpPr>
          <p:grpSpPr bwMode="auto">
            <a:xfrm>
              <a:off x="4224" y="2112"/>
              <a:ext cx="768" cy="768"/>
              <a:chOff x="3072" y="2496"/>
              <a:chExt cx="768" cy="768"/>
            </a:xfrm>
          </p:grpSpPr>
          <p:sp>
            <p:nvSpPr>
              <p:cNvPr id="122893" name="Freeform 95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2894" name="Rectangle 96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  <p:sp>
          <p:nvSpPr>
            <p:cNvPr id="122892" name="Freeform 100"/>
            <p:cNvSpPr>
              <a:spLocks/>
            </p:cNvSpPr>
            <p:nvPr/>
          </p:nvSpPr>
          <p:spPr bwMode="auto">
            <a:xfrm>
              <a:off x="3072" y="2496"/>
              <a:ext cx="1920" cy="384"/>
            </a:xfrm>
            <a:custGeom>
              <a:avLst/>
              <a:gdLst>
                <a:gd name="T0" fmla="*/ 0 w 1920"/>
                <a:gd name="T1" fmla="*/ 288 h 384"/>
                <a:gd name="T2" fmla="*/ 432 w 1920"/>
                <a:gd name="T3" fmla="*/ 288 h 384"/>
                <a:gd name="T4" fmla="*/ 480 w 1920"/>
                <a:gd name="T5" fmla="*/ 192 h 384"/>
                <a:gd name="T6" fmla="*/ 1248 w 1920"/>
                <a:gd name="T7" fmla="*/ 192 h 384"/>
                <a:gd name="T8" fmla="*/ 1344 w 1920"/>
                <a:gd name="T9" fmla="*/ 0 h 384"/>
                <a:gd name="T10" fmla="*/ 1920 w 1920"/>
                <a:gd name="T11" fmla="*/ 0 h 384"/>
                <a:gd name="T12" fmla="*/ 1920 w 1920"/>
                <a:gd name="T13" fmla="*/ 384 h 384"/>
                <a:gd name="T14" fmla="*/ 0 w 1920"/>
                <a:gd name="T15" fmla="*/ 384 h 384"/>
                <a:gd name="T16" fmla="*/ 0 w 1920"/>
                <a:gd name="T17" fmla="*/ 288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0"/>
                <a:gd name="T28" fmla="*/ 0 h 384"/>
                <a:gd name="T29" fmla="*/ 1920 w 1920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0" h="384">
                  <a:moveTo>
                    <a:pt x="0" y="288"/>
                  </a:moveTo>
                  <a:lnTo>
                    <a:pt x="432" y="288"/>
                  </a:lnTo>
                  <a:lnTo>
                    <a:pt x="480" y="192"/>
                  </a:lnTo>
                  <a:lnTo>
                    <a:pt x="1248" y="192"/>
                  </a:lnTo>
                  <a:lnTo>
                    <a:pt x="1344" y="0"/>
                  </a:lnTo>
                  <a:lnTo>
                    <a:pt x="1920" y="0"/>
                  </a:lnTo>
                  <a:lnTo>
                    <a:pt x="1920" y="384"/>
                  </a:lnTo>
                  <a:lnTo>
                    <a:pt x="0" y="384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00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Defuzzification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Calculate crisp value from resulting fuzzy set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Most popular technique identifies centroid (centre of gravity)</a:t>
            </a:r>
          </a:p>
        </p:txBody>
      </p:sp>
      <p:grpSp>
        <p:nvGrpSpPr>
          <p:cNvPr id="124932" name="Group 14"/>
          <p:cNvGrpSpPr>
            <a:grpSpLocks/>
          </p:cNvGrpSpPr>
          <p:nvPr/>
        </p:nvGrpSpPr>
        <p:grpSpPr bwMode="auto">
          <a:xfrm>
            <a:off x="3048000" y="3424238"/>
            <a:ext cx="3048000" cy="1219200"/>
            <a:chOff x="3072" y="2112"/>
            <a:chExt cx="1920" cy="768"/>
          </a:xfrm>
        </p:grpSpPr>
        <p:sp>
          <p:nvSpPr>
            <p:cNvPr id="124934" name="Rectangle 15"/>
            <p:cNvSpPr>
              <a:spLocks noChangeArrowheads="1"/>
            </p:cNvSpPr>
            <p:nvPr/>
          </p:nvSpPr>
          <p:spPr bwMode="auto">
            <a:xfrm>
              <a:off x="3072" y="2112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24935" name="Group 16"/>
            <p:cNvGrpSpPr>
              <a:grpSpLocks/>
            </p:cNvGrpSpPr>
            <p:nvPr/>
          </p:nvGrpSpPr>
          <p:grpSpPr bwMode="auto">
            <a:xfrm>
              <a:off x="3072" y="2112"/>
              <a:ext cx="768" cy="768"/>
              <a:chOff x="1920" y="2496"/>
              <a:chExt cx="768" cy="768"/>
            </a:xfrm>
          </p:grpSpPr>
          <p:sp>
            <p:nvSpPr>
              <p:cNvPr id="124943" name="Freeform 17"/>
              <p:cNvSpPr>
                <a:spLocks/>
              </p:cNvSpPr>
              <p:nvPr/>
            </p:nvSpPr>
            <p:spPr bwMode="auto">
              <a:xfrm>
                <a:off x="1920" y="2496"/>
                <a:ext cx="768" cy="768"/>
              </a:xfrm>
              <a:custGeom>
                <a:avLst/>
                <a:gdLst>
                  <a:gd name="T0" fmla="*/ 0 w 768"/>
                  <a:gd name="T1" fmla="*/ 0 h 768"/>
                  <a:gd name="T2" fmla="*/ 384 w 768"/>
                  <a:gd name="T3" fmla="*/ 0 h 768"/>
                  <a:gd name="T4" fmla="*/ 768 w 768"/>
                  <a:gd name="T5" fmla="*/ 768 h 768"/>
                  <a:gd name="T6" fmla="*/ 0 w 768"/>
                  <a:gd name="T7" fmla="*/ 768 h 768"/>
                  <a:gd name="T8" fmla="*/ 0 w 768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0"/>
                    </a:moveTo>
                    <a:lnTo>
                      <a:pt x="384" y="0"/>
                    </a:lnTo>
                    <a:lnTo>
                      <a:pt x="768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4944" name="Rectangle 18"/>
              <p:cNvSpPr>
                <a:spLocks noChangeArrowheads="1"/>
              </p:cNvSpPr>
              <p:nvPr/>
            </p:nvSpPr>
            <p:spPr bwMode="auto">
              <a:xfrm>
                <a:off x="1968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C1</a:t>
                </a:r>
              </a:p>
            </p:txBody>
          </p:sp>
        </p:grpSp>
        <p:grpSp>
          <p:nvGrpSpPr>
            <p:cNvPr id="124936" name="Group 19"/>
            <p:cNvGrpSpPr>
              <a:grpSpLocks/>
            </p:cNvGrpSpPr>
            <p:nvPr/>
          </p:nvGrpSpPr>
          <p:grpSpPr bwMode="auto">
            <a:xfrm>
              <a:off x="3461" y="2112"/>
              <a:ext cx="1152" cy="768"/>
              <a:chOff x="2304" y="2498"/>
              <a:chExt cx="1152" cy="768"/>
            </a:xfrm>
          </p:grpSpPr>
          <p:sp>
            <p:nvSpPr>
              <p:cNvPr id="124941" name="Freeform 20"/>
              <p:cNvSpPr>
                <a:spLocks/>
              </p:cNvSpPr>
              <p:nvPr/>
            </p:nvSpPr>
            <p:spPr bwMode="auto">
              <a:xfrm>
                <a:off x="2304" y="2498"/>
                <a:ext cx="1152" cy="768"/>
              </a:xfrm>
              <a:custGeom>
                <a:avLst/>
                <a:gdLst>
                  <a:gd name="T0" fmla="*/ 384 w 1152"/>
                  <a:gd name="T1" fmla="*/ 0 h 768"/>
                  <a:gd name="T2" fmla="*/ 0 w 1152"/>
                  <a:gd name="T3" fmla="*/ 768 h 768"/>
                  <a:gd name="T4" fmla="*/ 1152 w 1152"/>
                  <a:gd name="T5" fmla="*/ 768 h 768"/>
                  <a:gd name="T6" fmla="*/ 768 w 1152"/>
                  <a:gd name="T7" fmla="*/ 0 h 768"/>
                  <a:gd name="T8" fmla="*/ 384 w 1152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768"/>
                  <a:gd name="T17" fmla="*/ 1152 w 1152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768">
                    <a:moveTo>
                      <a:pt x="384" y="0"/>
                    </a:moveTo>
                    <a:lnTo>
                      <a:pt x="0" y="768"/>
                    </a:lnTo>
                    <a:lnTo>
                      <a:pt x="1152" y="768"/>
                    </a:lnTo>
                    <a:lnTo>
                      <a:pt x="768" y="0"/>
                    </a:lnTo>
                    <a:lnTo>
                      <a:pt x="38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4942" name="Rectangle 21"/>
              <p:cNvSpPr>
                <a:spLocks noChangeArrowheads="1"/>
              </p:cNvSpPr>
              <p:nvPr/>
            </p:nvSpPr>
            <p:spPr bwMode="auto">
              <a:xfrm>
                <a:off x="2784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C2</a:t>
                </a:r>
              </a:p>
            </p:txBody>
          </p:sp>
        </p:grpSp>
        <p:grpSp>
          <p:nvGrpSpPr>
            <p:cNvPr id="124937" name="Group 22"/>
            <p:cNvGrpSpPr>
              <a:grpSpLocks/>
            </p:cNvGrpSpPr>
            <p:nvPr/>
          </p:nvGrpSpPr>
          <p:grpSpPr bwMode="auto">
            <a:xfrm>
              <a:off x="4224" y="2112"/>
              <a:ext cx="768" cy="768"/>
              <a:chOff x="3072" y="2496"/>
              <a:chExt cx="768" cy="768"/>
            </a:xfrm>
          </p:grpSpPr>
          <p:sp>
            <p:nvSpPr>
              <p:cNvPr id="124939" name="Freeform 23"/>
              <p:cNvSpPr>
                <a:spLocks/>
              </p:cNvSpPr>
              <p:nvPr/>
            </p:nvSpPr>
            <p:spPr bwMode="auto">
              <a:xfrm>
                <a:off x="3072" y="2496"/>
                <a:ext cx="768" cy="768"/>
              </a:xfrm>
              <a:custGeom>
                <a:avLst/>
                <a:gdLst>
                  <a:gd name="T0" fmla="*/ 0 w 768"/>
                  <a:gd name="T1" fmla="*/ 768 h 768"/>
                  <a:gd name="T2" fmla="*/ 384 w 768"/>
                  <a:gd name="T3" fmla="*/ 0 h 768"/>
                  <a:gd name="T4" fmla="*/ 768 w 768"/>
                  <a:gd name="T5" fmla="*/ 0 h 768"/>
                  <a:gd name="T6" fmla="*/ 768 w 768"/>
                  <a:gd name="T7" fmla="*/ 768 h 768"/>
                  <a:gd name="T8" fmla="*/ 0 w 768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8"/>
                  <a:gd name="T16" fmla="*/ 0 h 768"/>
                  <a:gd name="T17" fmla="*/ 768 w 768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8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768" y="0"/>
                    </a:lnTo>
                    <a:lnTo>
                      <a:pt x="768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4940" name="Rectangle 24"/>
              <p:cNvSpPr>
                <a:spLocks noChangeArrowheads="1"/>
              </p:cNvSpPr>
              <p:nvPr/>
            </p:nvSpPr>
            <p:spPr bwMode="auto">
              <a:xfrm>
                <a:off x="360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C3</a:t>
                </a:r>
              </a:p>
            </p:txBody>
          </p:sp>
        </p:grpSp>
        <p:sp>
          <p:nvSpPr>
            <p:cNvPr id="124938" name="Freeform 25"/>
            <p:cNvSpPr>
              <a:spLocks/>
            </p:cNvSpPr>
            <p:nvPr/>
          </p:nvSpPr>
          <p:spPr bwMode="auto">
            <a:xfrm>
              <a:off x="3072" y="2496"/>
              <a:ext cx="1920" cy="384"/>
            </a:xfrm>
            <a:custGeom>
              <a:avLst/>
              <a:gdLst>
                <a:gd name="T0" fmla="*/ 0 w 1920"/>
                <a:gd name="T1" fmla="*/ 288 h 384"/>
                <a:gd name="T2" fmla="*/ 432 w 1920"/>
                <a:gd name="T3" fmla="*/ 288 h 384"/>
                <a:gd name="T4" fmla="*/ 480 w 1920"/>
                <a:gd name="T5" fmla="*/ 192 h 384"/>
                <a:gd name="T6" fmla="*/ 1248 w 1920"/>
                <a:gd name="T7" fmla="*/ 192 h 384"/>
                <a:gd name="T8" fmla="*/ 1344 w 1920"/>
                <a:gd name="T9" fmla="*/ 0 h 384"/>
                <a:gd name="T10" fmla="*/ 1920 w 1920"/>
                <a:gd name="T11" fmla="*/ 0 h 384"/>
                <a:gd name="T12" fmla="*/ 1920 w 1920"/>
                <a:gd name="T13" fmla="*/ 384 h 384"/>
                <a:gd name="T14" fmla="*/ 0 w 1920"/>
                <a:gd name="T15" fmla="*/ 384 h 384"/>
                <a:gd name="T16" fmla="*/ 0 w 1920"/>
                <a:gd name="T17" fmla="*/ 288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0"/>
                <a:gd name="T28" fmla="*/ 0 h 384"/>
                <a:gd name="T29" fmla="*/ 1920 w 1920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0" h="384">
                  <a:moveTo>
                    <a:pt x="0" y="288"/>
                  </a:moveTo>
                  <a:lnTo>
                    <a:pt x="432" y="288"/>
                  </a:lnTo>
                  <a:lnTo>
                    <a:pt x="480" y="192"/>
                  </a:lnTo>
                  <a:lnTo>
                    <a:pt x="1248" y="192"/>
                  </a:lnTo>
                  <a:lnTo>
                    <a:pt x="1344" y="0"/>
                  </a:lnTo>
                  <a:lnTo>
                    <a:pt x="1920" y="0"/>
                  </a:lnTo>
                  <a:lnTo>
                    <a:pt x="1920" y="384"/>
                  </a:lnTo>
                  <a:lnTo>
                    <a:pt x="0" y="384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00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24933" name="Line 13"/>
          <p:cNvSpPr>
            <a:spLocks noChangeShapeType="1"/>
          </p:cNvSpPr>
          <p:nvPr/>
        </p:nvSpPr>
        <p:spPr bwMode="auto">
          <a:xfrm>
            <a:off x="4953000" y="434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Calculating Centroids</a:t>
            </a:r>
          </a:p>
        </p:txBody>
      </p:sp>
      <p:pic>
        <p:nvPicPr>
          <p:cNvPr id="126979" name="Picture 5" descr="image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191000"/>
            <a:ext cx="45212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80" name="Picture 6" descr="image-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318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Criticisms</a:t>
            </a:r>
          </a:p>
        </p:txBody>
      </p:sp>
      <p:sp>
        <p:nvSpPr>
          <p:cNvPr id="1290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Defuzzification in Mamdani-style inference requires us to calculate a centroid</a:t>
            </a:r>
          </a:p>
          <a:p>
            <a:pPr lvl="1"/>
            <a:r>
              <a:rPr lang="en-GB">
                <a:latin typeface="Georgia" charset="0"/>
                <a:ea typeface="ＭＳ Ｐゴシック" charset="0"/>
              </a:rPr>
              <a:t>need to integrate a continuously varying function</a:t>
            </a:r>
          </a:p>
          <a:p>
            <a:pPr lvl="1"/>
            <a:r>
              <a:rPr lang="en-GB">
                <a:latin typeface="Georgia" charset="0"/>
                <a:ea typeface="ＭＳ Ｐゴシック" charset="0"/>
              </a:rPr>
              <a:t>not computationally efficient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Graphic and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  Influence Diagrams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Horizontal bars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Not as accurate as numbers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Experts may not have experience in marking graphic scales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Many experts prefer ranking over graphic or numeric methods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Sugeno-style Inference</a:t>
            </a:r>
          </a:p>
        </p:txBody>
      </p:sp>
      <p:sp>
        <p:nvSpPr>
          <p:cNvPr id="130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Consequents of rules use a singleton membership function</a:t>
            </a:r>
          </a:p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 fuzzy singleton is a fuzzy set that =1 at a particular point, and =0 everywhere else</a:t>
            </a:r>
          </a:p>
        </p:txBody>
      </p:sp>
      <p:sp>
        <p:nvSpPr>
          <p:cNvPr id="130052" name="Rectangle 30"/>
          <p:cNvSpPr>
            <a:spLocks noChangeArrowheads="1"/>
          </p:cNvSpPr>
          <p:nvPr/>
        </p:nvSpPr>
        <p:spPr bwMode="auto">
          <a:xfrm>
            <a:off x="2057400" y="5029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30053" name="Rectangle 4"/>
          <p:cNvSpPr>
            <a:spLocks noChangeArrowheads="1"/>
          </p:cNvSpPr>
          <p:nvPr/>
        </p:nvSpPr>
        <p:spPr bwMode="auto">
          <a:xfrm>
            <a:off x="2057400" y="38100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sp>
        <p:nvSpPr>
          <p:cNvPr id="130054" name="Rectangle 41"/>
          <p:cNvSpPr>
            <a:spLocks noChangeArrowheads="1"/>
          </p:cNvSpPr>
          <p:nvPr/>
        </p:nvSpPr>
        <p:spPr bwMode="auto">
          <a:xfrm>
            <a:off x="2362200" y="39624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cxnSp>
        <p:nvCxnSpPr>
          <p:cNvPr id="130055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3733801" y="4572000"/>
            <a:ext cx="12192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0056" name="Straight Connector 10"/>
          <p:cNvCxnSpPr>
            <a:cxnSpLocks noChangeShapeType="1"/>
          </p:cNvCxnSpPr>
          <p:nvPr/>
        </p:nvCxnSpPr>
        <p:spPr bwMode="auto">
          <a:xfrm>
            <a:off x="2362200" y="5181600"/>
            <a:ext cx="304800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Sugeno-style Rules</a:t>
            </a:r>
          </a:p>
        </p:txBody>
      </p:sp>
      <p:sp>
        <p:nvSpPr>
          <p:cNvPr id="131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	&lt;variable-1&gt; is &lt;value-1&gt;</a:t>
            </a: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&lt;variable-2&gt; is &lt;value-2&gt;</a:t>
            </a:r>
          </a:p>
          <a:p>
            <a:pPr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…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 &lt;variable-n&gt; is f(&lt;value-1&gt;, &lt;value-2&gt;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…)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f(x,y) is a function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Sugeno-style Rules</a:t>
            </a:r>
          </a:p>
        </p:txBody>
      </p:sp>
      <p:sp>
        <p:nvSpPr>
          <p:cNvPr id="132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Zero-order Sugeno model uses constant value:</a:t>
            </a: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	&lt;variable-1&gt; is &lt;value-1&gt;</a:t>
            </a: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AND	&lt;variable-2&gt; is &lt;value-2&gt;</a:t>
            </a:r>
          </a:p>
          <a:p>
            <a:pPr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…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THEN &lt;variable-n&gt; is &lt;constant&gt;</a:t>
            </a:r>
          </a:p>
          <a:p>
            <a:pPr>
              <a:buFontTx/>
              <a:buNone/>
            </a:pP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331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1: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adequate (A3)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OR		staffing is small (B1)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k1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2: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marginal (A2)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AND	staffing is large (B2)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k2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3: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		funding is inadequate (A1)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THEN	risk is k3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35171" name="Rectangle 30"/>
          <p:cNvSpPr>
            <a:spLocks noChangeArrowheads="1"/>
          </p:cNvSpPr>
          <p:nvPr/>
        </p:nvSpPr>
        <p:spPr bwMode="auto">
          <a:xfrm>
            <a:off x="2286000" y="342900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funding</a:t>
            </a:r>
          </a:p>
        </p:txBody>
      </p:sp>
      <p:sp>
        <p:nvSpPr>
          <p:cNvPr id="135172" name="Rectangle 31"/>
          <p:cNvSpPr>
            <a:spLocks noChangeArrowheads="1"/>
          </p:cNvSpPr>
          <p:nvPr/>
        </p:nvSpPr>
        <p:spPr bwMode="auto">
          <a:xfrm>
            <a:off x="2286000" y="5257800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staffing</a:t>
            </a:r>
          </a:p>
        </p:txBody>
      </p:sp>
      <p:sp>
        <p:nvSpPr>
          <p:cNvPr id="135173" name="Rectangle 32"/>
          <p:cNvSpPr>
            <a:spLocks noChangeArrowheads="1"/>
          </p:cNvSpPr>
          <p:nvPr/>
        </p:nvSpPr>
        <p:spPr bwMode="auto">
          <a:xfrm>
            <a:off x="6096000" y="4343400"/>
            <a:ext cx="576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risk</a:t>
            </a:r>
          </a:p>
        </p:txBody>
      </p:sp>
      <p:grpSp>
        <p:nvGrpSpPr>
          <p:cNvPr id="135174" name="Group 34"/>
          <p:cNvGrpSpPr>
            <a:grpSpLocks/>
          </p:cNvGrpSpPr>
          <p:nvPr/>
        </p:nvGrpSpPr>
        <p:grpSpPr bwMode="auto">
          <a:xfrm>
            <a:off x="1219200" y="4038600"/>
            <a:ext cx="3048000" cy="1219200"/>
            <a:chOff x="2976" y="1296"/>
            <a:chExt cx="1920" cy="768"/>
          </a:xfrm>
        </p:grpSpPr>
        <p:sp>
          <p:nvSpPr>
            <p:cNvPr id="135199" name="Rectangle 35"/>
            <p:cNvSpPr>
              <a:spLocks noChangeArrowheads="1"/>
            </p:cNvSpPr>
            <p:nvPr/>
          </p:nvSpPr>
          <p:spPr bwMode="auto">
            <a:xfrm>
              <a:off x="2976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35200" name="Group 36"/>
            <p:cNvGrpSpPr>
              <a:grpSpLocks/>
            </p:cNvGrpSpPr>
            <p:nvPr/>
          </p:nvGrpSpPr>
          <p:grpSpPr bwMode="auto">
            <a:xfrm>
              <a:off x="2976" y="1296"/>
              <a:ext cx="1344" cy="768"/>
              <a:chOff x="2976" y="1296"/>
              <a:chExt cx="1344" cy="768"/>
            </a:xfrm>
          </p:grpSpPr>
          <p:sp>
            <p:nvSpPr>
              <p:cNvPr id="135204" name="Freeform 37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5205" name="Rectangle 38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  <p:grpSp>
          <p:nvGrpSpPr>
            <p:cNvPr id="135201" name="Group 39"/>
            <p:cNvGrpSpPr>
              <a:grpSpLocks/>
            </p:cNvGrpSpPr>
            <p:nvPr/>
          </p:nvGrpSpPr>
          <p:grpSpPr bwMode="auto">
            <a:xfrm>
              <a:off x="3552" y="1296"/>
              <a:ext cx="1344" cy="768"/>
              <a:chOff x="3552" y="1296"/>
              <a:chExt cx="1344" cy="768"/>
            </a:xfrm>
          </p:grpSpPr>
          <p:sp>
            <p:nvSpPr>
              <p:cNvPr id="135202" name="Freeform 40"/>
              <p:cNvSpPr>
                <a:spLocks/>
              </p:cNvSpPr>
              <p:nvPr/>
            </p:nvSpPr>
            <p:spPr bwMode="auto">
              <a:xfrm>
                <a:off x="3552" y="1296"/>
                <a:ext cx="1344" cy="768"/>
              </a:xfrm>
              <a:custGeom>
                <a:avLst/>
                <a:gdLst>
                  <a:gd name="T0" fmla="*/ 0 w 1344"/>
                  <a:gd name="T1" fmla="*/ 768 h 768"/>
                  <a:gd name="T2" fmla="*/ 768 w 1344"/>
                  <a:gd name="T3" fmla="*/ 0 h 768"/>
                  <a:gd name="T4" fmla="*/ 1344 w 1344"/>
                  <a:gd name="T5" fmla="*/ 0 h 768"/>
                  <a:gd name="T6" fmla="*/ 1344 w 1344"/>
                  <a:gd name="T7" fmla="*/ 768 h 768"/>
                  <a:gd name="T8" fmla="*/ 0 w 134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768"/>
                    </a:moveTo>
                    <a:lnTo>
                      <a:pt x="768" y="0"/>
                    </a:lnTo>
                    <a:lnTo>
                      <a:pt x="1344" y="0"/>
                    </a:lnTo>
                    <a:lnTo>
                      <a:pt x="134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33CCCC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5203" name="Rectangle 41"/>
              <p:cNvSpPr>
                <a:spLocks noChangeArrowheads="1"/>
              </p:cNvSpPr>
              <p:nvPr/>
            </p:nvSpPr>
            <p:spPr bwMode="auto">
              <a:xfrm>
                <a:off x="465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B2</a:t>
                </a:r>
              </a:p>
            </p:txBody>
          </p:sp>
        </p:grpSp>
      </p:grpSp>
      <p:grpSp>
        <p:nvGrpSpPr>
          <p:cNvPr id="135175" name="Group 42"/>
          <p:cNvGrpSpPr>
            <a:grpSpLocks/>
          </p:cNvGrpSpPr>
          <p:nvPr/>
        </p:nvGrpSpPr>
        <p:grpSpPr bwMode="auto">
          <a:xfrm>
            <a:off x="1219200" y="2209800"/>
            <a:ext cx="3048000" cy="1219200"/>
            <a:chOff x="864" y="1296"/>
            <a:chExt cx="1920" cy="768"/>
          </a:xfrm>
        </p:grpSpPr>
        <p:sp>
          <p:nvSpPr>
            <p:cNvPr id="135189" name="Rectangle 43"/>
            <p:cNvSpPr>
              <a:spLocks noChangeArrowheads="1"/>
            </p:cNvSpPr>
            <p:nvPr/>
          </p:nvSpPr>
          <p:spPr bwMode="auto">
            <a:xfrm>
              <a:off x="864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35190" name="Group 44"/>
            <p:cNvGrpSpPr>
              <a:grpSpLocks/>
            </p:cNvGrpSpPr>
            <p:nvPr/>
          </p:nvGrpSpPr>
          <p:grpSpPr bwMode="auto">
            <a:xfrm>
              <a:off x="864" y="1296"/>
              <a:ext cx="864" cy="768"/>
              <a:chOff x="864" y="1296"/>
              <a:chExt cx="864" cy="768"/>
            </a:xfrm>
          </p:grpSpPr>
          <p:sp>
            <p:nvSpPr>
              <p:cNvPr id="135197" name="Freeform 45"/>
              <p:cNvSpPr>
                <a:spLocks/>
              </p:cNvSpPr>
              <p:nvPr/>
            </p:nvSpPr>
            <p:spPr bwMode="auto">
              <a:xfrm>
                <a:off x="864" y="1296"/>
                <a:ext cx="864" cy="768"/>
              </a:xfrm>
              <a:custGeom>
                <a:avLst/>
                <a:gdLst>
                  <a:gd name="T0" fmla="*/ 864 w 864"/>
                  <a:gd name="T1" fmla="*/ 768 h 768"/>
                  <a:gd name="T2" fmla="*/ 480 w 864"/>
                  <a:gd name="T3" fmla="*/ 0 h 768"/>
                  <a:gd name="T4" fmla="*/ 0 w 864"/>
                  <a:gd name="T5" fmla="*/ 0 h 768"/>
                  <a:gd name="T6" fmla="*/ 0 w 864"/>
                  <a:gd name="T7" fmla="*/ 768 h 768"/>
                  <a:gd name="T8" fmla="*/ 864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864" y="768"/>
                    </a:moveTo>
                    <a:lnTo>
                      <a:pt x="480" y="0"/>
                    </a:lnTo>
                    <a:lnTo>
                      <a:pt x="0" y="0"/>
                    </a:lnTo>
                    <a:lnTo>
                      <a:pt x="0" y="768"/>
                    </a:lnTo>
                    <a:lnTo>
                      <a:pt x="864" y="768"/>
                    </a:lnTo>
                    <a:close/>
                  </a:path>
                </a:pathLst>
              </a:custGeom>
              <a:solidFill>
                <a:srgbClr val="FFCC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5198" name="Rectangle 46"/>
              <p:cNvSpPr>
                <a:spLocks noChangeArrowheads="1"/>
              </p:cNvSpPr>
              <p:nvPr/>
            </p:nvSpPr>
            <p:spPr bwMode="auto">
              <a:xfrm>
                <a:off x="912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A1</a:t>
                </a:r>
              </a:p>
            </p:txBody>
          </p:sp>
        </p:grpSp>
        <p:grpSp>
          <p:nvGrpSpPr>
            <p:cNvPr id="135191" name="Group 47"/>
            <p:cNvGrpSpPr>
              <a:grpSpLocks/>
            </p:cNvGrpSpPr>
            <p:nvPr/>
          </p:nvGrpSpPr>
          <p:grpSpPr bwMode="auto">
            <a:xfrm>
              <a:off x="1440" y="1296"/>
              <a:ext cx="768" cy="768"/>
              <a:chOff x="1440" y="1296"/>
              <a:chExt cx="768" cy="768"/>
            </a:xfrm>
          </p:grpSpPr>
          <p:sp>
            <p:nvSpPr>
              <p:cNvPr id="135195" name="Freeform 48"/>
              <p:cNvSpPr>
                <a:spLocks/>
              </p:cNvSpPr>
              <p:nvPr/>
            </p:nvSpPr>
            <p:spPr bwMode="auto">
              <a:xfrm>
                <a:off x="1440" y="1296"/>
                <a:ext cx="768" cy="768"/>
              </a:xfrm>
              <a:custGeom>
                <a:avLst/>
                <a:gdLst>
                  <a:gd name="T0" fmla="*/ 384 w 768"/>
                  <a:gd name="T1" fmla="*/ 0 h 768"/>
                  <a:gd name="T2" fmla="*/ 768 w 768"/>
                  <a:gd name="T3" fmla="*/ 768 h 768"/>
                  <a:gd name="T4" fmla="*/ 0 w 768"/>
                  <a:gd name="T5" fmla="*/ 768 h 768"/>
                  <a:gd name="T6" fmla="*/ 384 w 768"/>
                  <a:gd name="T7" fmla="*/ 0 h 7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68"/>
                  <a:gd name="T13" fmla="*/ 0 h 768"/>
                  <a:gd name="T14" fmla="*/ 768 w 768"/>
                  <a:gd name="T15" fmla="*/ 768 h 7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68" h="768">
                    <a:moveTo>
                      <a:pt x="384" y="0"/>
                    </a:moveTo>
                    <a:lnTo>
                      <a:pt x="768" y="768"/>
                    </a:lnTo>
                    <a:lnTo>
                      <a:pt x="0" y="768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rgbClr val="FF99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5196" name="Rectangle 49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A2</a:t>
                </a:r>
              </a:p>
            </p:txBody>
          </p:sp>
        </p:grpSp>
        <p:grpSp>
          <p:nvGrpSpPr>
            <p:cNvPr id="135192" name="Group 50"/>
            <p:cNvGrpSpPr>
              <a:grpSpLocks/>
            </p:cNvGrpSpPr>
            <p:nvPr/>
          </p:nvGrpSpPr>
          <p:grpSpPr bwMode="auto">
            <a:xfrm>
              <a:off x="1920" y="1296"/>
              <a:ext cx="864" cy="768"/>
              <a:chOff x="1920" y="1296"/>
              <a:chExt cx="864" cy="768"/>
            </a:xfrm>
          </p:grpSpPr>
          <p:sp>
            <p:nvSpPr>
              <p:cNvPr id="135193" name="Freeform 51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5194" name="Rectangle 52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sp>
        <p:nvSpPr>
          <p:cNvPr id="135176" name="Rectangle 54"/>
          <p:cNvSpPr>
            <a:spLocks noChangeArrowheads="1"/>
          </p:cNvSpPr>
          <p:nvPr/>
        </p:nvSpPr>
        <p:spPr bwMode="auto">
          <a:xfrm>
            <a:off x="4868863" y="31242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5177" name="Rectangle 30"/>
          <p:cNvSpPr>
            <a:spLocks noChangeArrowheads="1"/>
          </p:cNvSpPr>
          <p:nvPr/>
        </p:nvSpPr>
        <p:spPr bwMode="auto">
          <a:xfrm>
            <a:off x="914400" y="3276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35178" name="Rectangle 37"/>
          <p:cNvSpPr>
            <a:spLocks noChangeArrowheads="1"/>
          </p:cNvSpPr>
          <p:nvPr/>
        </p:nvSpPr>
        <p:spPr bwMode="auto">
          <a:xfrm>
            <a:off x="914400" y="20574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sp>
        <p:nvSpPr>
          <p:cNvPr id="135179" name="Rectangle 30"/>
          <p:cNvSpPr>
            <a:spLocks noChangeArrowheads="1"/>
          </p:cNvSpPr>
          <p:nvPr/>
        </p:nvSpPr>
        <p:spPr bwMode="auto">
          <a:xfrm>
            <a:off x="914400" y="51054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35180" name="Rectangle 39"/>
          <p:cNvSpPr>
            <a:spLocks noChangeArrowheads="1"/>
          </p:cNvSpPr>
          <p:nvPr/>
        </p:nvSpPr>
        <p:spPr bwMode="auto">
          <a:xfrm>
            <a:off x="914400" y="38862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sp>
        <p:nvSpPr>
          <p:cNvPr id="135181" name="Rectangle 30"/>
          <p:cNvSpPr>
            <a:spLocks noChangeArrowheads="1"/>
          </p:cNvSpPr>
          <p:nvPr/>
        </p:nvSpPr>
        <p:spPr bwMode="auto">
          <a:xfrm>
            <a:off x="4572000" y="4191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35182" name="Rectangle 41"/>
          <p:cNvSpPr>
            <a:spLocks noChangeArrowheads="1"/>
          </p:cNvSpPr>
          <p:nvPr/>
        </p:nvSpPr>
        <p:spPr bwMode="auto">
          <a:xfrm>
            <a:off x="4572000" y="29718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1</a:t>
            </a:r>
          </a:p>
        </p:txBody>
      </p:sp>
      <p:cxnSp>
        <p:nvCxnSpPr>
          <p:cNvPr id="135183" name="Straight Connector 43"/>
          <p:cNvCxnSpPr>
            <a:cxnSpLocks noChangeShapeType="1"/>
          </p:cNvCxnSpPr>
          <p:nvPr/>
        </p:nvCxnSpPr>
        <p:spPr bwMode="auto">
          <a:xfrm rot="5400000">
            <a:off x="4800601" y="3733800"/>
            <a:ext cx="1219200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184" name="Straight Connector 44"/>
          <p:cNvCxnSpPr>
            <a:cxnSpLocks noChangeShapeType="1"/>
          </p:cNvCxnSpPr>
          <p:nvPr/>
        </p:nvCxnSpPr>
        <p:spPr bwMode="auto">
          <a:xfrm rot="5400000">
            <a:off x="5639594" y="3733006"/>
            <a:ext cx="12192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185" name="Straight Connector 45"/>
          <p:cNvCxnSpPr>
            <a:cxnSpLocks noChangeShapeType="1"/>
          </p:cNvCxnSpPr>
          <p:nvPr/>
        </p:nvCxnSpPr>
        <p:spPr bwMode="auto">
          <a:xfrm rot="5400000">
            <a:off x="6553994" y="3733006"/>
            <a:ext cx="12192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5186" name="Rectangle 46"/>
          <p:cNvSpPr>
            <a:spLocks noChangeArrowheads="1"/>
          </p:cNvSpPr>
          <p:nvPr/>
        </p:nvSpPr>
        <p:spPr bwMode="auto">
          <a:xfrm>
            <a:off x="5181600" y="2743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k1</a:t>
            </a:r>
          </a:p>
        </p:txBody>
      </p:sp>
      <p:sp>
        <p:nvSpPr>
          <p:cNvPr id="135187" name="Rectangle 47"/>
          <p:cNvSpPr>
            <a:spLocks noChangeArrowheads="1"/>
          </p:cNvSpPr>
          <p:nvPr/>
        </p:nvSpPr>
        <p:spPr bwMode="auto">
          <a:xfrm>
            <a:off x="6019800" y="2743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k2</a:t>
            </a:r>
          </a:p>
        </p:txBody>
      </p:sp>
      <p:sp>
        <p:nvSpPr>
          <p:cNvPr id="135188" name="Rectangle 48"/>
          <p:cNvSpPr>
            <a:spLocks noChangeArrowheads="1"/>
          </p:cNvSpPr>
          <p:nvPr/>
        </p:nvSpPr>
        <p:spPr bwMode="auto">
          <a:xfrm>
            <a:off x="6934200" y="2743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Fuzzification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1600200"/>
          </a:xfrm>
        </p:spPr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Take crisp inputs, determine degree of membership in fuzzy sets</a:t>
            </a:r>
          </a:p>
          <a:p>
            <a:pPr lvl="1" eaLnBrk="1" hangingPunct="1"/>
            <a:r>
              <a:rPr lang="en-US" sz="2000">
                <a:latin typeface="Georgia" charset="0"/>
                <a:ea typeface="ＭＳ Ｐゴシック" charset="0"/>
              </a:rPr>
              <a:t>Funding is x1</a:t>
            </a:r>
          </a:p>
          <a:p>
            <a:pPr lvl="1" eaLnBrk="1" hangingPunct="1"/>
            <a:r>
              <a:rPr lang="en-US" sz="2000">
                <a:latin typeface="Georgia" charset="0"/>
                <a:ea typeface="ＭＳ Ｐゴシック" charset="0"/>
              </a:rPr>
              <a:t>Staffing is y1</a:t>
            </a:r>
          </a:p>
        </p:txBody>
      </p:sp>
      <p:grpSp>
        <p:nvGrpSpPr>
          <p:cNvPr id="137220" name="Group 42"/>
          <p:cNvGrpSpPr>
            <a:grpSpLocks/>
          </p:cNvGrpSpPr>
          <p:nvPr/>
        </p:nvGrpSpPr>
        <p:grpSpPr bwMode="auto">
          <a:xfrm>
            <a:off x="4724400" y="4267200"/>
            <a:ext cx="3048000" cy="1219200"/>
            <a:chOff x="2976" y="1296"/>
            <a:chExt cx="1920" cy="768"/>
          </a:xfrm>
        </p:grpSpPr>
        <p:sp>
          <p:nvSpPr>
            <p:cNvPr id="137244" name="Rectangle 43"/>
            <p:cNvSpPr>
              <a:spLocks noChangeArrowheads="1"/>
            </p:cNvSpPr>
            <p:nvPr/>
          </p:nvSpPr>
          <p:spPr bwMode="auto">
            <a:xfrm>
              <a:off x="2976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37245" name="Group 44"/>
            <p:cNvGrpSpPr>
              <a:grpSpLocks/>
            </p:cNvGrpSpPr>
            <p:nvPr/>
          </p:nvGrpSpPr>
          <p:grpSpPr bwMode="auto">
            <a:xfrm>
              <a:off x="2976" y="1296"/>
              <a:ext cx="1344" cy="768"/>
              <a:chOff x="2976" y="1296"/>
              <a:chExt cx="1344" cy="768"/>
            </a:xfrm>
          </p:grpSpPr>
          <p:sp>
            <p:nvSpPr>
              <p:cNvPr id="137249" name="Freeform 45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7250" name="Rectangle 46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  <p:grpSp>
          <p:nvGrpSpPr>
            <p:cNvPr id="137246" name="Group 47"/>
            <p:cNvGrpSpPr>
              <a:grpSpLocks/>
            </p:cNvGrpSpPr>
            <p:nvPr/>
          </p:nvGrpSpPr>
          <p:grpSpPr bwMode="auto">
            <a:xfrm>
              <a:off x="3552" y="1296"/>
              <a:ext cx="1344" cy="768"/>
              <a:chOff x="3552" y="1296"/>
              <a:chExt cx="1344" cy="768"/>
            </a:xfrm>
          </p:grpSpPr>
          <p:sp>
            <p:nvSpPr>
              <p:cNvPr id="137247" name="Freeform 48"/>
              <p:cNvSpPr>
                <a:spLocks/>
              </p:cNvSpPr>
              <p:nvPr/>
            </p:nvSpPr>
            <p:spPr bwMode="auto">
              <a:xfrm>
                <a:off x="3552" y="1296"/>
                <a:ext cx="1344" cy="768"/>
              </a:xfrm>
              <a:custGeom>
                <a:avLst/>
                <a:gdLst>
                  <a:gd name="T0" fmla="*/ 0 w 1344"/>
                  <a:gd name="T1" fmla="*/ 768 h 768"/>
                  <a:gd name="T2" fmla="*/ 768 w 1344"/>
                  <a:gd name="T3" fmla="*/ 0 h 768"/>
                  <a:gd name="T4" fmla="*/ 1344 w 1344"/>
                  <a:gd name="T5" fmla="*/ 0 h 768"/>
                  <a:gd name="T6" fmla="*/ 1344 w 1344"/>
                  <a:gd name="T7" fmla="*/ 768 h 768"/>
                  <a:gd name="T8" fmla="*/ 0 w 134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768"/>
                    </a:moveTo>
                    <a:lnTo>
                      <a:pt x="768" y="0"/>
                    </a:lnTo>
                    <a:lnTo>
                      <a:pt x="1344" y="0"/>
                    </a:lnTo>
                    <a:lnTo>
                      <a:pt x="134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33CCCC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7248" name="Rectangle 49"/>
              <p:cNvSpPr>
                <a:spLocks noChangeArrowheads="1"/>
              </p:cNvSpPr>
              <p:nvPr/>
            </p:nvSpPr>
            <p:spPr bwMode="auto">
              <a:xfrm>
                <a:off x="465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B2</a:t>
                </a:r>
              </a:p>
            </p:txBody>
          </p:sp>
        </p:grpSp>
      </p:grpSp>
      <p:grpSp>
        <p:nvGrpSpPr>
          <p:cNvPr id="137221" name="Group 50"/>
          <p:cNvGrpSpPr>
            <a:grpSpLocks/>
          </p:cNvGrpSpPr>
          <p:nvPr/>
        </p:nvGrpSpPr>
        <p:grpSpPr bwMode="auto">
          <a:xfrm>
            <a:off x="1371600" y="4267200"/>
            <a:ext cx="3048000" cy="1219200"/>
            <a:chOff x="864" y="1296"/>
            <a:chExt cx="1920" cy="768"/>
          </a:xfrm>
        </p:grpSpPr>
        <p:sp>
          <p:nvSpPr>
            <p:cNvPr id="137234" name="Rectangle 51"/>
            <p:cNvSpPr>
              <a:spLocks noChangeArrowheads="1"/>
            </p:cNvSpPr>
            <p:nvPr/>
          </p:nvSpPr>
          <p:spPr bwMode="auto">
            <a:xfrm>
              <a:off x="864" y="1296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37235" name="Group 52"/>
            <p:cNvGrpSpPr>
              <a:grpSpLocks/>
            </p:cNvGrpSpPr>
            <p:nvPr/>
          </p:nvGrpSpPr>
          <p:grpSpPr bwMode="auto">
            <a:xfrm>
              <a:off x="864" y="1296"/>
              <a:ext cx="864" cy="768"/>
              <a:chOff x="864" y="1296"/>
              <a:chExt cx="864" cy="768"/>
            </a:xfrm>
          </p:grpSpPr>
          <p:sp>
            <p:nvSpPr>
              <p:cNvPr id="137242" name="Freeform 53"/>
              <p:cNvSpPr>
                <a:spLocks/>
              </p:cNvSpPr>
              <p:nvPr/>
            </p:nvSpPr>
            <p:spPr bwMode="auto">
              <a:xfrm>
                <a:off x="864" y="1296"/>
                <a:ext cx="864" cy="768"/>
              </a:xfrm>
              <a:custGeom>
                <a:avLst/>
                <a:gdLst>
                  <a:gd name="T0" fmla="*/ 864 w 864"/>
                  <a:gd name="T1" fmla="*/ 768 h 768"/>
                  <a:gd name="T2" fmla="*/ 480 w 864"/>
                  <a:gd name="T3" fmla="*/ 0 h 768"/>
                  <a:gd name="T4" fmla="*/ 0 w 864"/>
                  <a:gd name="T5" fmla="*/ 0 h 768"/>
                  <a:gd name="T6" fmla="*/ 0 w 864"/>
                  <a:gd name="T7" fmla="*/ 768 h 768"/>
                  <a:gd name="T8" fmla="*/ 864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864" y="768"/>
                    </a:moveTo>
                    <a:lnTo>
                      <a:pt x="480" y="0"/>
                    </a:lnTo>
                    <a:lnTo>
                      <a:pt x="0" y="0"/>
                    </a:lnTo>
                    <a:lnTo>
                      <a:pt x="0" y="768"/>
                    </a:lnTo>
                    <a:lnTo>
                      <a:pt x="864" y="768"/>
                    </a:lnTo>
                    <a:close/>
                  </a:path>
                </a:pathLst>
              </a:custGeom>
              <a:solidFill>
                <a:srgbClr val="FFCC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7243" name="Rectangle 54"/>
              <p:cNvSpPr>
                <a:spLocks noChangeArrowheads="1"/>
              </p:cNvSpPr>
              <p:nvPr/>
            </p:nvSpPr>
            <p:spPr bwMode="auto">
              <a:xfrm>
                <a:off x="912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A1</a:t>
                </a:r>
              </a:p>
            </p:txBody>
          </p:sp>
        </p:grpSp>
        <p:grpSp>
          <p:nvGrpSpPr>
            <p:cNvPr id="137236" name="Group 55"/>
            <p:cNvGrpSpPr>
              <a:grpSpLocks/>
            </p:cNvGrpSpPr>
            <p:nvPr/>
          </p:nvGrpSpPr>
          <p:grpSpPr bwMode="auto">
            <a:xfrm>
              <a:off x="1440" y="1296"/>
              <a:ext cx="768" cy="768"/>
              <a:chOff x="1440" y="1296"/>
              <a:chExt cx="768" cy="768"/>
            </a:xfrm>
          </p:grpSpPr>
          <p:sp>
            <p:nvSpPr>
              <p:cNvPr id="137240" name="Freeform 56"/>
              <p:cNvSpPr>
                <a:spLocks/>
              </p:cNvSpPr>
              <p:nvPr/>
            </p:nvSpPr>
            <p:spPr bwMode="auto">
              <a:xfrm>
                <a:off x="1440" y="1296"/>
                <a:ext cx="768" cy="768"/>
              </a:xfrm>
              <a:custGeom>
                <a:avLst/>
                <a:gdLst>
                  <a:gd name="T0" fmla="*/ 384 w 768"/>
                  <a:gd name="T1" fmla="*/ 0 h 768"/>
                  <a:gd name="T2" fmla="*/ 768 w 768"/>
                  <a:gd name="T3" fmla="*/ 768 h 768"/>
                  <a:gd name="T4" fmla="*/ 0 w 768"/>
                  <a:gd name="T5" fmla="*/ 768 h 768"/>
                  <a:gd name="T6" fmla="*/ 384 w 768"/>
                  <a:gd name="T7" fmla="*/ 0 h 7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68"/>
                  <a:gd name="T13" fmla="*/ 0 h 768"/>
                  <a:gd name="T14" fmla="*/ 768 w 768"/>
                  <a:gd name="T15" fmla="*/ 768 h 7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68" h="768">
                    <a:moveTo>
                      <a:pt x="384" y="0"/>
                    </a:moveTo>
                    <a:lnTo>
                      <a:pt x="768" y="768"/>
                    </a:lnTo>
                    <a:lnTo>
                      <a:pt x="0" y="768"/>
                    </a:lnTo>
                    <a:lnTo>
                      <a:pt x="384" y="0"/>
                    </a:lnTo>
                    <a:close/>
                  </a:path>
                </a:pathLst>
              </a:custGeom>
              <a:solidFill>
                <a:srgbClr val="FF99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7241" name="Rectangle 57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A2</a:t>
                </a:r>
              </a:p>
            </p:txBody>
          </p:sp>
        </p:grpSp>
        <p:grpSp>
          <p:nvGrpSpPr>
            <p:cNvPr id="137237" name="Group 58"/>
            <p:cNvGrpSpPr>
              <a:grpSpLocks/>
            </p:cNvGrpSpPr>
            <p:nvPr/>
          </p:nvGrpSpPr>
          <p:grpSpPr bwMode="auto">
            <a:xfrm>
              <a:off x="1920" y="1296"/>
              <a:ext cx="864" cy="768"/>
              <a:chOff x="1920" y="1296"/>
              <a:chExt cx="864" cy="768"/>
            </a:xfrm>
          </p:grpSpPr>
          <p:sp>
            <p:nvSpPr>
              <p:cNvPr id="137238" name="Freeform 59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37239" name="Rectangle 60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sp>
        <p:nvSpPr>
          <p:cNvPr id="137222" name="AutoShape 61"/>
          <p:cNvSpPr>
            <a:spLocks noChangeArrowheads="1"/>
          </p:cNvSpPr>
          <p:nvPr/>
        </p:nvSpPr>
        <p:spPr bwMode="auto">
          <a:xfrm>
            <a:off x="1905000" y="34290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37223" name="AutoShape 62"/>
          <p:cNvSpPr>
            <a:spLocks noChangeArrowheads="1"/>
          </p:cNvSpPr>
          <p:nvPr/>
        </p:nvSpPr>
        <p:spPr bwMode="auto">
          <a:xfrm>
            <a:off x="6172200" y="34290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sp>
        <p:nvSpPr>
          <p:cNvPr id="137224" name="Rectangle 63"/>
          <p:cNvSpPr>
            <a:spLocks noChangeArrowheads="1"/>
          </p:cNvSpPr>
          <p:nvPr/>
        </p:nvSpPr>
        <p:spPr bwMode="auto">
          <a:xfrm>
            <a:off x="8077200" y="51816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r>
              <a:rPr lang="en-US" sz="1600"/>
              <a:t>μ</a:t>
            </a:r>
            <a:r>
              <a:rPr lang="en-US" sz="1600" baseline="-25000"/>
              <a:t>B1</a:t>
            </a:r>
            <a:r>
              <a:rPr lang="en-US" sz="1600"/>
              <a:t>(y1)</a:t>
            </a:r>
            <a:endParaRPr lang="en-GB"/>
          </a:p>
        </p:txBody>
      </p:sp>
      <p:sp>
        <p:nvSpPr>
          <p:cNvPr id="137225" name="Rectangle 64"/>
          <p:cNvSpPr>
            <a:spLocks noChangeArrowheads="1"/>
          </p:cNvSpPr>
          <p:nvPr/>
        </p:nvSpPr>
        <p:spPr bwMode="auto">
          <a:xfrm>
            <a:off x="8077200" y="4267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r>
              <a:rPr lang="en-US" sz="1600"/>
              <a:t>μ</a:t>
            </a:r>
            <a:r>
              <a:rPr lang="en-US" sz="1600" baseline="-25000"/>
              <a:t>B2</a:t>
            </a:r>
            <a:r>
              <a:rPr lang="en-US" sz="1600"/>
              <a:t>(y1)</a:t>
            </a:r>
          </a:p>
        </p:txBody>
      </p:sp>
      <p:cxnSp>
        <p:nvCxnSpPr>
          <p:cNvPr id="137226" name="AutoShape 65"/>
          <p:cNvCxnSpPr>
            <a:cxnSpLocks noChangeShapeType="1"/>
            <a:stCxn id="137223" idx="2"/>
            <a:endCxn id="137225" idx="1"/>
          </p:cNvCxnSpPr>
          <p:nvPr/>
        </p:nvCxnSpPr>
        <p:spPr bwMode="auto">
          <a:xfrm rot="16200000" flipH="1">
            <a:off x="7167562" y="3509963"/>
            <a:ext cx="4476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7" name="AutoShape 66"/>
          <p:cNvCxnSpPr>
            <a:cxnSpLocks noChangeShapeType="1"/>
            <a:stCxn id="137223" idx="2"/>
            <a:endCxn id="137224" idx="1"/>
          </p:cNvCxnSpPr>
          <p:nvPr/>
        </p:nvCxnSpPr>
        <p:spPr bwMode="auto">
          <a:xfrm rot="16200000" flipH="1">
            <a:off x="6710362" y="3967163"/>
            <a:ext cx="13620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7228" name="Rectangle 67"/>
          <p:cNvSpPr>
            <a:spLocks noChangeArrowheads="1"/>
          </p:cNvSpPr>
          <p:nvPr/>
        </p:nvSpPr>
        <p:spPr bwMode="auto">
          <a:xfrm>
            <a:off x="152400" y="47244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A1</a:t>
            </a:r>
            <a:r>
              <a:rPr lang="en-US" sz="1600"/>
              <a:t>(x1)</a:t>
            </a:r>
          </a:p>
        </p:txBody>
      </p:sp>
      <p:sp>
        <p:nvSpPr>
          <p:cNvPr id="137229" name="Rectangle 68"/>
          <p:cNvSpPr>
            <a:spLocks noChangeArrowheads="1"/>
          </p:cNvSpPr>
          <p:nvPr/>
        </p:nvSpPr>
        <p:spPr bwMode="auto">
          <a:xfrm>
            <a:off x="152400" y="5029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A2</a:t>
            </a:r>
            <a:r>
              <a:rPr lang="en-US" sz="1600"/>
              <a:t>(x1)</a:t>
            </a:r>
          </a:p>
        </p:txBody>
      </p:sp>
      <p:sp>
        <p:nvSpPr>
          <p:cNvPr id="137230" name="Rectangle 69"/>
          <p:cNvSpPr>
            <a:spLocks noChangeArrowheads="1"/>
          </p:cNvSpPr>
          <p:nvPr/>
        </p:nvSpPr>
        <p:spPr bwMode="auto">
          <a:xfrm>
            <a:off x="152400" y="53340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A3</a:t>
            </a:r>
            <a:r>
              <a:rPr lang="en-US" sz="1600"/>
              <a:t>(x1)</a:t>
            </a:r>
          </a:p>
        </p:txBody>
      </p:sp>
      <p:cxnSp>
        <p:nvCxnSpPr>
          <p:cNvPr id="137231" name="AutoShape 70"/>
          <p:cNvCxnSpPr>
            <a:cxnSpLocks noChangeShapeType="1"/>
            <a:stCxn id="137222" idx="2"/>
            <a:endCxn id="137228" idx="3"/>
          </p:cNvCxnSpPr>
          <p:nvPr/>
        </p:nvCxnSpPr>
        <p:spPr bwMode="auto">
          <a:xfrm rot="5400000">
            <a:off x="1300162" y="3738563"/>
            <a:ext cx="9048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32" name="AutoShape 71"/>
          <p:cNvCxnSpPr>
            <a:cxnSpLocks noChangeShapeType="1"/>
            <a:stCxn id="137222" idx="2"/>
            <a:endCxn id="137229" idx="3"/>
          </p:cNvCxnSpPr>
          <p:nvPr/>
        </p:nvCxnSpPr>
        <p:spPr bwMode="auto">
          <a:xfrm rot="5400000">
            <a:off x="1147762" y="3890963"/>
            <a:ext cx="12096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33" name="AutoShape 72"/>
          <p:cNvCxnSpPr>
            <a:cxnSpLocks noChangeShapeType="1"/>
            <a:stCxn id="137222" idx="2"/>
            <a:endCxn id="137230" idx="3"/>
          </p:cNvCxnSpPr>
          <p:nvPr/>
        </p:nvCxnSpPr>
        <p:spPr bwMode="auto">
          <a:xfrm rot="5400000">
            <a:off x="995362" y="4043363"/>
            <a:ext cx="1514475" cy="1371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Evaluation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Take fuzzified inputs and apply them to the antecedents of the fuzzy rules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adequate (A3)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OR		staffing is small (B1)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k1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k1 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∨B1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B1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marginal (A2)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AND	staffing is large (B2)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k2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k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2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sz="2000" baseline="-25000">
                <a:latin typeface="Georgia" charset="0"/>
                <a:ea typeface="ヒラギノ角ゴ Pro W3" charset="0"/>
                <a:cs typeface="ヒラギノ角ゴ Pro W3" charset="0"/>
              </a:rPr>
              <a:t>∧B2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B2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IF		funding is inadequate (A1)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THEN	risk is k3</a:t>
            </a:r>
            <a:b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k3</a:t>
            </a:r>
            <a:r>
              <a:rPr lang="en-US" sz="2000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sz="2000" baseline="-25000">
                <a:latin typeface="Georgia" charset="0"/>
                <a:ea typeface="ＭＳ Ｐゴシック" charset="0"/>
                <a:cs typeface="ＭＳ Ｐゴシック" charset="0"/>
              </a:rPr>
              <a:t>A1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4" name="Group 43"/>
          <p:cNvGrpSpPr>
            <a:grpSpLocks/>
          </p:cNvGrpSpPr>
          <p:nvPr/>
        </p:nvGrpSpPr>
        <p:grpSpPr bwMode="auto">
          <a:xfrm>
            <a:off x="3048000" y="5257800"/>
            <a:ext cx="3048000" cy="1220788"/>
            <a:chOff x="4716463" y="1219200"/>
            <a:chExt cx="3048000" cy="1219994"/>
          </a:xfrm>
        </p:grpSpPr>
        <p:sp>
          <p:nvSpPr>
            <p:cNvPr id="141344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1345" name="Straight Connector 40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346" name="Straight Connector 41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347" name="Straight Connector 42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1315" name="Group 89"/>
          <p:cNvGrpSpPr>
            <a:grpSpLocks/>
          </p:cNvGrpSpPr>
          <p:nvPr/>
        </p:nvGrpSpPr>
        <p:grpSpPr bwMode="auto">
          <a:xfrm>
            <a:off x="1371600" y="3429000"/>
            <a:ext cx="3048000" cy="1219200"/>
            <a:chOff x="864" y="2160"/>
            <a:chExt cx="1920" cy="768"/>
          </a:xfrm>
        </p:grpSpPr>
        <p:sp>
          <p:nvSpPr>
            <p:cNvPr id="141340" name="Rectangle 55"/>
            <p:cNvSpPr>
              <a:spLocks noChangeArrowheads="1"/>
            </p:cNvSpPr>
            <p:nvPr/>
          </p:nvSpPr>
          <p:spPr bwMode="auto">
            <a:xfrm>
              <a:off x="864" y="2160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41341" name="Group 62"/>
            <p:cNvGrpSpPr>
              <a:grpSpLocks/>
            </p:cNvGrpSpPr>
            <p:nvPr/>
          </p:nvGrpSpPr>
          <p:grpSpPr bwMode="auto">
            <a:xfrm>
              <a:off x="1920" y="2160"/>
              <a:ext cx="864" cy="768"/>
              <a:chOff x="1920" y="1296"/>
              <a:chExt cx="864" cy="768"/>
            </a:xfrm>
          </p:grpSpPr>
          <p:sp>
            <p:nvSpPr>
              <p:cNvPr id="141342" name="Freeform 63"/>
              <p:cNvSpPr>
                <a:spLocks/>
              </p:cNvSpPr>
              <p:nvPr/>
            </p:nvSpPr>
            <p:spPr bwMode="auto">
              <a:xfrm>
                <a:off x="1920" y="1296"/>
                <a:ext cx="864" cy="768"/>
              </a:xfrm>
              <a:custGeom>
                <a:avLst/>
                <a:gdLst>
                  <a:gd name="T0" fmla="*/ 0 w 864"/>
                  <a:gd name="T1" fmla="*/ 768 h 768"/>
                  <a:gd name="T2" fmla="*/ 384 w 864"/>
                  <a:gd name="T3" fmla="*/ 0 h 768"/>
                  <a:gd name="T4" fmla="*/ 864 w 864"/>
                  <a:gd name="T5" fmla="*/ 0 h 768"/>
                  <a:gd name="T6" fmla="*/ 864 w 864"/>
                  <a:gd name="T7" fmla="*/ 768 h 768"/>
                  <a:gd name="T8" fmla="*/ 0 w 864"/>
                  <a:gd name="T9" fmla="*/ 768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4"/>
                  <a:gd name="T16" fmla="*/ 0 h 768"/>
                  <a:gd name="T17" fmla="*/ 864 w 86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4" h="768">
                    <a:moveTo>
                      <a:pt x="0" y="768"/>
                    </a:moveTo>
                    <a:lnTo>
                      <a:pt x="384" y="0"/>
                    </a:lnTo>
                    <a:lnTo>
                      <a:pt x="864" y="0"/>
                    </a:lnTo>
                    <a:lnTo>
                      <a:pt x="864" y="768"/>
                    </a:lnTo>
                    <a:lnTo>
                      <a:pt x="0" y="768"/>
                    </a:lnTo>
                    <a:close/>
                  </a:path>
                </a:pathLst>
              </a:custGeom>
              <a:solidFill>
                <a:srgbClr val="FF6600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1343" name="Rectangle 64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A3</a:t>
                </a:r>
              </a:p>
            </p:txBody>
          </p:sp>
        </p:grpSp>
      </p:grpSp>
      <p:grpSp>
        <p:nvGrpSpPr>
          <p:cNvPr id="141316" name="Group 88"/>
          <p:cNvGrpSpPr>
            <a:grpSpLocks/>
          </p:cNvGrpSpPr>
          <p:nvPr/>
        </p:nvGrpSpPr>
        <p:grpSpPr bwMode="auto">
          <a:xfrm>
            <a:off x="4724400" y="3429000"/>
            <a:ext cx="3048000" cy="1219200"/>
            <a:chOff x="2976" y="2160"/>
            <a:chExt cx="1920" cy="768"/>
          </a:xfrm>
        </p:grpSpPr>
        <p:sp>
          <p:nvSpPr>
            <p:cNvPr id="141336" name="Rectangle 47"/>
            <p:cNvSpPr>
              <a:spLocks noChangeArrowheads="1"/>
            </p:cNvSpPr>
            <p:nvPr/>
          </p:nvSpPr>
          <p:spPr bwMode="auto">
            <a:xfrm>
              <a:off x="2976" y="2160"/>
              <a:ext cx="192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grpSp>
          <p:nvGrpSpPr>
            <p:cNvPr id="141337" name="Group 48"/>
            <p:cNvGrpSpPr>
              <a:grpSpLocks/>
            </p:cNvGrpSpPr>
            <p:nvPr/>
          </p:nvGrpSpPr>
          <p:grpSpPr bwMode="auto">
            <a:xfrm>
              <a:off x="2976" y="2160"/>
              <a:ext cx="1344" cy="768"/>
              <a:chOff x="2976" y="1296"/>
              <a:chExt cx="1344" cy="768"/>
            </a:xfrm>
          </p:grpSpPr>
          <p:sp>
            <p:nvSpPr>
              <p:cNvPr id="141338" name="Freeform 49"/>
              <p:cNvSpPr>
                <a:spLocks/>
              </p:cNvSpPr>
              <p:nvPr/>
            </p:nvSpPr>
            <p:spPr bwMode="auto">
              <a:xfrm>
                <a:off x="2976" y="1296"/>
                <a:ext cx="1344" cy="768"/>
              </a:xfrm>
              <a:custGeom>
                <a:avLst/>
                <a:gdLst>
                  <a:gd name="T0" fmla="*/ 0 w 1344"/>
                  <a:gd name="T1" fmla="*/ 0 h 768"/>
                  <a:gd name="T2" fmla="*/ 576 w 1344"/>
                  <a:gd name="T3" fmla="*/ 0 h 768"/>
                  <a:gd name="T4" fmla="*/ 1344 w 1344"/>
                  <a:gd name="T5" fmla="*/ 768 h 768"/>
                  <a:gd name="T6" fmla="*/ 0 w 1344"/>
                  <a:gd name="T7" fmla="*/ 768 h 768"/>
                  <a:gd name="T8" fmla="*/ 0 w 1344"/>
                  <a:gd name="T9" fmla="*/ 0 h 7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4"/>
                  <a:gd name="T16" fmla="*/ 0 h 768"/>
                  <a:gd name="T17" fmla="*/ 1344 w 1344"/>
                  <a:gd name="T18" fmla="*/ 768 h 7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4" h="768">
                    <a:moveTo>
                      <a:pt x="0" y="0"/>
                    </a:moveTo>
                    <a:lnTo>
                      <a:pt x="576" y="0"/>
                    </a:lnTo>
                    <a:lnTo>
                      <a:pt x="1344" y="768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1339" name="Rectangle 50"/>
              <p:cNvSpPr>
                <a:spLocks noChangeArrowheads="1"/>
              </p:cNvSpPr>
              <p:nvPr/>
            </p:nvSpPr>
            <p:spPr bwMode="auto">
              <a:xfrm>
                <a:off x="3024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 anchorCtr="1"/>
              <a:lstStyle/>
              <a:p>
                <a:pPr algn="ctr"/>
                <a:r>
                  <a:rPr lang="en-US" sz="1600"/>
                  <a:t>B1</a:t>
                </a:r>
              </a:p>
            </p:txBody>
          </p:sp>
        </p:grpSp>
      </p:grpSp>
      <p:sp>
        <p:nvSpPr>
          <p:cNvPr id="141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1 Evaluation</a:t>
            </a:r>
          </a:p>
        </p:txBody>
      </p:sp>
      <p:sp>
        <p:nvSpPr>
          <p:cNvPr id="141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k1 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∨B1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MAX(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A3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B1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41319" name="AutoShape 65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41320" name="AutoShape 66"/>
          <p:cNvSpPr>
            <a:spLocks noChangeArrowheads="1"/>
          </p:cNvSpPr>
          <p:nvPr/>
        </p:nvSpPr>
        <p:spPr bwMode="auto">
          <a:xfrm>
            <a:off x="61722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cxnSp>
        <p:nvCxnSpPr>
          <p:cNvPr id="141321" name="AutoShape 96"/>
          <p:cNvCxnSpPr>
            <a:cxnSpLocks noChangeShapeType="1"/>
            <a:stCxn id="141320" idx="2"/>
          </p:cNvCxnSpPr>
          <p:nvPr/>
        </p:nvCxnSpPr>
        <p:spPr bwMode="auto">
          <a:xfrm rot="16200000" flipH="1">
            <a:off x="6748462" y="3090863"/>
            <a:ext cx="1362075" cy="1447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1322" name="AutoShape 97"/>
          <p:cNvCxnSpPr>
            <a:cxnSpLocks noChangeShapeType="1"/>
            <a:stCxn id="141319" idx="2"/>
          </p:cNvCxnSpPr>
          <p:nvPr/>
        </p:nvCxnSpPr>
        <p:spPr bwMode="auto">
          <a:xfrm rot="16200000" flipH="1">
            <a:off x="4538662" y="1033463"/>
            <a:ext cx="1514475" cy="57150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323" name="AutoShape 90"/>
          <p:cNvSpPr>
            <a:spLocks noChangeArrowheads="1"/>
          </p:cNvSpPr>
          <p:nvPr/>
        </p:nvSpPr>
        <p:spPr bwMode="auto">
          <a:xfrm rot="-5400000">
            <a:off x="8001000" y="4381500"/>
            <a:ext cx="609600" cy="3810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MAX</a:t>
            </a:r>
            <a:endParaRPr lang="en-US"/>
          </a:p>
        </p:txBody>
      </p:sp>
      <p:grpSp>
        <p:nvGrpSpPr>
          <p:cNvPr id="141324" name="Group 114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41334" name="Freeform 115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1335" name="Rectangle 116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grpSp>
        <p:nvGrpSpPr>
          <p:cNvPr id="141325" name="Group 117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41332" name="Freeform 118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1333" name="Rectangle 119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41326" name="Group 120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41330" name="Freeform 121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1331" name="Rectangle 122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cxnSp>
        <p:nvCxnSpPr>
          <p:cNvPr id="141327" name="Straight Connector 55"/>
          <p:cNvCxnSpPr>
            <a:cxnSpLocks noChangeShapeType="1"/>
          </p:cNvCxnSpPr>
          <p:nvPr/>
        </p:nvCxnSpPr>
        <p:spPr bwMode="auto">
          <a:xfrm rot="5400000" flipH="1" flipV="1">
            <a:off x="3505201" y="6400800"/>
            <a:ext cx="1524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1328" name="Shape 67"/>
          <p:cNvCxnSpPr>
            <a:cxnSpLocks noChangeShapeType="1"/>
            <a:stCxn id="141323" idx="2"/>
          </p:cNvCxnSpPr>
          <p:nvPr/>
        </p:nvCxnSpPr>
        <p:spPr bwMode="auto">
          <a:xfrm flipH="1">
            <a:off x="3581400" y="4572000"/>
            <a:ext cx="4914900" cy="1752600"/>
          </a:xfrm>
          <a:prstGeom prst="bentConnector5">
            <a:avLst>
              <a:gd name="adj1" fmla="val -4653"/>
              <a:gd name="adj2" fmla="val 27792"/>
              <a:gd name="adj3" fmla="val 115954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329" name="Rectangle 74"/>
          <p:cNvSpPr>
            <a:spLocks noChangeArrowheads="1"/>
          </p:cNvSpPr>
          <p:nvPr/>
        </p:nvSpPr>
        <p:spPr bwMode="auto">
          <a:xfrm>
            <a:off x="3429000" y="6519863"/>
            <a:ext cx="401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62" name="Group 38"/>
          <p:cNvGrpSpPr>
            <a:grpSpLocks/>
          </p:cNvGrpSpPr>
          <p:nvPr/>
        </p:nvGrpSpPr>
        <p:grpSpPr bwMode="auto">
          <a:xfrm>
            <a:off x="3048000" y="5257800"/>
            <a:ext cx="3048000" cy="1220788"/>
            <a:chOff x="4716463" y="1219200"/>
            <a:chExt cx="3048000" cy="1219994"/>
          </a:xfrm>
        </p:grpSpPr>
        <p:sp>
          <p:nvSpPr>
            <p:cNvPr id="143390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3391" name="Straight Connector 40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392" name="Straight Connector 41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393" name="Straight Connector 42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2 Evaluation</a:t>
            </a:r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 baseline="-25000">
                <a:latin typeface="Georgia" charset="0"/>
                <a:ea typeface="ヒラギノ角ゴ Pro W3" charset="0"/>
                <a:cs typeface="ヒラギノ角ゴ Pro W3" charset="0"/>
              </a:rPr>
              <a:t>∧B2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MIN(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A2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B2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43365" name="Rectangle 62"/>
          <p:cNvSpPr>
            <a:spLocks noChangeArrowheads="1"/>
          </p:cNvSpPr>
          <p:nvPr/>
        </p:nvSpPr>
        <p:spPr bwMode="auto">
          <a:xfrm>
            <a:off x="47244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43366" name="Group 63"/>
          <p:cNvGrpSpPr>
            <a:grpSpLocks/>
          </p:cNvGrpSpPr>
          <p:nvPr/>
        </p:nvGrpSpPr>
        <p:grpSpPr bwMode="auto">
          <a:xfrm>
            <a:off x="4724400" y="3429000"/>
            <a:ext cx="2133600" cy="1219200"/>
            <a:chOff x="2976" y="1296"/>
            <a:chExt cx="1344" cy="768"/>
          </a:xfrm>
        </p:grpSpPr>
        <p:sp>
          <p:nvSpPr>
            <p:cNvPr id="143388" name="Freeform 64"/>
            <p:cNvSpPr>
              <a:spLocks/>
            </p:cNvSpPr>
            <p:nvPr/>
          </p:nvSpPr>
          <p:spPr bwMode="auto">
            <a:xfrm>
              <a:off x="2976" y="1296"/>
              <a:ext cx="1344" cy="768"/>
            </a:xfrm>
            <a:custGeom>
              <a:avLst/>
              <a:gdLst>
                <a:gd name="T0" fmla="*/ 0 w 1344"/>
                <a:gd name="T1" fmla="*/ 0 h 768"/>
                <a:gd name="T2" fmla="*/ 576 w 1344"/>
                <a:gd name="T3" fmla="*/ 0 h 768"/>
                <a:gd name="T4" fmla="*/ 1344 w 1344"/>
                <a:gd name="T5" fmla="*/ 768 h 768"/>
                <a:gd name="T6" fmla="*/ 0 w 1344"/>
                <a:gd name="T7" fmla="*/ 768 h 768"/>
                <a:gd name="T8" fmla="*/ 0 w 1344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0"/>
                  </a:moveTo>
                  <a:lnTo>
                    <a:pt x="576" y="0"/>
                  </a:lnTo>
                  <a:lnTo>
                    <a:pt x="1344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389" name="Rectangle 65"/>
            <p:cNvSpPr>
              <a:spLocks noChangeArrowheads="1"/>
            </p:cNvSpPr>
            <p:nvPr/>
          </p:nvSpPr>
          <p:spPr bwMode="auto">
            <a:xfrm>
              <a:off x="302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B1</a:t>
              </a:r>
            </a:p>
          </p:txBody>
        </p:sp>
      </p:grpSp>
      <p:grpSp>
        <p:nvGrpSpPr>
          <p:cNvPr id="143367" name="Group 66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43386" name="Freeform 67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33CC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387" name="Rectangle 68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sp>
        <p:nvSpPr>
          <p:cNvPr id="143368" name="Rectangle 70"/>
          <p:cNvSpPr>
            <a:spLocks noChangeArrowheads="1"/>
          </p:cNvSpPr>
          <p:nvPr/>
        </p:nvSpPr>
        <p:spPr bwMode="auto">
          <a:xfrm>
            <a:off x="13716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43369" name="Group 71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43384" name="Freeform 72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385" name="Rectangle 73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43370" name="Group 74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43382" name="Freeform 75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F99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383" name="Rectangle 76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grpSp>
        <p:nvGrpSpPr>
          <p:cNvPr id="143371" name="Group 77"/>
          <p:cNvGrpSpPr>
            <a:grpSpLocks/>
          </p:cNvGrpSpPr>
          <p:nvPr/>
        </p:nvGrpSpPr>
        <p:grpSpPr bwMode="auto">
          <a:xfrm>
            <a:off x="3048000" y="3429000"/>
            <a:ext cx="1371600" cy="1219200"/>
            <a:chOff x="1920" y="1296"/>
            <a:chExt cx="864" cy="768"/>
          </a:xfrm>
        </p:grpSpPr>
        <p:sp>
          <p:nvSpPr>
            <p:cNvPr id="143380" name="Freeform 78"/>
            <p:cNvSpPr>
              <a:spLocks/>
            </p:cNvSpPr>
            <p:nvPr/>
          </p:nvSpPr>
          <p:spPr bwMode="auto">
            <a:xfrm>
              <a:off x="1920" y="1296"/>
              <a:ext cx="864" cy="768"/>
            </a:xfrm>
            <a:custGeom>
              <a:avLst/>
              <a:gdLst>
                <a:gd name="T0" fmla="*/ 0 w 864"/>
                <a:gd name="T1" fmla="*/ 768 h 768"/>
                <a:gd name="T2" fmla="*/ 384 w 864"/>
                <a:gd name="T3" fmla="*/ 0 h 768"/>
                <a:gd name="T4" fmla="*/ 864 w 864"/>
                <a:gd name="T5" fmla="*/ 0 h 768"/>
                <a:gd name="T6" fmla="*/ 864 w 864"/>
                <a:gd name="T7" fmla="*/ 768 h 768"/>
                <a:gd name="T8" fmla="*/ 0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0" y="768"/>
                  </a:moveTo>
                  <a:lnTo>
                    <a:pt x="384" y="0"/>
                  </a:lnTo>
                  <a:lnTo>
                    <a:pt x="864" y="0"/>
                  </a:lnTo>
                  <a:lnTo>
                    <a:pt x="86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381" name="Rectangle 79"/>
            <p:cNvSpPr>
              <a:spLocks noChangeArrowheads="1"/>
            </p:cNvSpPr>
            <p:nvPr/>
          </p:nvSpPr>
          <p:spPr bwMode="auto">
            <a:xfrm>
              <a:off x="254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A3</a:t>
              </a:r>
            </a:p>
          </p:txBody>
        </p:sp>
      </p:grpSp>
      <p:sp>
        <p:nvSpPr>
          <p:cNvPr id="143372" name="AutoShape 80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43373" name="AutoShape 81"/>
          <p:cNvSpPr>
            <a:spLocks noChangeArrowheads="1"/>
          </p:cNvSpPr>
          <p:nvPr/>
        </p:nvSpPr>
        <p:spPr bwMode="auto">
          <a:xfrm>
            <a:off x="61722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y1</a:t>
            </a:r>
          </a:p>
        </p:txBody>
      </p:sp>
      <p:cxnSp>
        <p:nvCxnSpPr>
          <p:cNvPr id="143374" name="AutoShape 105"/>
          <p:cNvCxnSpPr>
            <a:cxnSpLocks noChangeShapeType="1"/>
            <a:stCxn id="143372" idx="2"/>
          </p:cNvCxnSpPr>
          <p:nvPr/>
        </p:nvCxnSpPr>
        <p:spPr bwMode="auto">
          <a:xfrm rot="16200000" flipH="1">
            <a:off x="4691062" y="881063"/>
            <a:ext cx="1209675" cy="57150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375" name="AutoShape 106"/>
          <p:cNvCxnSpPr>
            <a:cxnSpLocks noChangeShapeType="1"/>
            <a:stCxn id="143373" idx="2"/>
          </p:cNvCxnSpPr>
          <p:nvPr/>
        </p:nvCxnSpPr>
        <p:spPr bwMode="auto">
          <a:xfrm rot="16200000" flipH="1">
            <a:off x="7205662" y="2633663"/>
            <a:ext cx="447675" cy="1447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376" name="AutoShape 107"/>
          <p:cNvSpPr>
            <a:spLocks noChangeArrowheads="1"/>
          </p:cNvSpPr>
          <p:nvPr/>
        </p:nvSpPr>
        <p:spPr bwMode="auto">
          <a:xfrm rot="-5400000">
            <a:off x="7772400" y="3771900"/>
            <a:ext cx="1066800" cy="3810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MIN</a:t>
            </a:r>
            <a:endParaRPr lang="en-US"/>
          </a:p>
        </p:txBody>
      </p:sp>
      <p:cxnSp>
        <p:nvCxnSpPr>
          <p:cNvPr id="143377" name="AutoShape 109"/>
          <p:cNvCxnSpPr>
            <a:cxnSpLocks noChangeShapeType="1"/>
            <a:stCxn id="143376" idx="2"/>
          </p:cNvCxnSpPr>
          <p:nvPr/>
        </p:nvCxnSpPr>
        <p:spPr bwMode="auto">
          <a:xfrm flipH="1">
            <a:off x="4419600" y="3962400"/>
            <a:ext cx="4076700" cy="2209800"/>
          </a:xfrm>
          <a:prstGeom prst="bentConnector5">
            <a:avLst>
              <a:gd name="adj1" fmla="val -5606"/>
              <a:gd name="adj2" fmla="val 47412"/>
              <a:gd name="adj3" fmla="val 14037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378" name="Straight Connector 44"/>
          <p:cNvCxnSpPr>
            <a:cxnSpLocks noChangeShapeType="1"/>
          </p:cNvCxnSpPr>
          <p:nvPr/>
        </p:nvCxnSpPr>
        <p:spPr bwMode="auto">
          <a:xfrm rot="5400000" flipH="1" flipV="1">
            <a:off x="4267201" y="6324600"/>
            <a:ext cx="3048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379" name="Rectangle 49"/>
          <p:cNvSpPr>
            <a:spLocks noChangeArrowheads="1"/>
          </p:cNvSpPr>
          <p:nvPr/>
        </p:nvSpPr>
        <p:spPr bwMode="auto">
          <a:xfrm>
            <a:off x="4267200" y="6519863"/>
            <a:ext cx="401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410" name="Group 37"/>
          <p:cNvGrpSpPr>
            <a:grpSpLocks/>
          </p:cNvGrpSpPr>
          <p:nvPr/>
        </p:nvGrpSpPr>
        <p:grpSpPr bwMode="auto">
          <a:xfrm>
            <a:off x="3048000" y="5257800"/>
            <a:ext cx="3048000" cy="1220788"/>
            <a:chOff x="4716463" y="1219200"/>
            <a:chExt cx="3048000" cy="1219994"/>
          </a:xfrm>
        </p:grpSpPr>
        <p:sp>
          <p:nvSpPr>
            <p:cNvPr id="145437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438" name="Straight Connector 39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439" name="Straight Connector 40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440" name="Straight Connector 41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5411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3 Evaluation</a:t>
            </a:r>
          </a:p>
        </p:txBody>
      </p:sp>
      <p:sp>
        <p:nvSpPr>
          <p:cNvPr id="145412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k3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=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A1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5413" name="Rectangle 33"/>
          <p:cNvSpPr>
            <a:spLocks noChangeArrowheads="1"/>
          </p:cNvSpPr>
          <p:nvPr/>
        </p:nvSpPr>
        <p:spPr bwMode="auto">
          <a:xfrm>
            <a:off x="47244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45414" name="Group 34"/>
          <p:cNvGrpSpPr>
            <a:grpSpLocks/>
          </p:cNvGrpSpPr>
          <p:nvPr/>
        </p:nvGrpSpPr>
        <p:grpSpPr bwMode="auto">
          <a:xfrm>
            <a:off x="4724400" y="3429000"/>
            <a:ext cx="2133600" cy="1219200"/>
            <a:chOff x="2976" y="1296"/>
            <a:chExt cx="1344" cy="768"/>
          </a:xfrm>
        </p:grpSpPr>
        <p:sp>
          <p:nvSpPr>
            <p:cNvPr id="145435" name="Freeform 35"/>
            <p:cNvSpPr>
              <a:spLocks/>
            </p:cNvSpPr>
            <p:nvPr/>
          </p:nvSpPr>
          <p:spPr bwMode="auto">
            <a:xfrm>
              <a:off x="2976" y="1296"/>
              <a:ext cx="1344" cy="768"/>
            </a:xfrm>
            <a:custGeom>
              <a:avLst/>
              <a:gdLst>
                <a:gd name="T0" fmla="*/ 0 w 1344"/>
                <a:gd name="T1" fmla="*/ 0 h 768"/>
                <a:gd name="T2" fmla="*/ 576 w 1344"/>
                <a:gd name="T3" fmla="*/ 0 h 768"/>
                <a:gd name="T4" fmla="*/ 1344 w 1344"/>
                <a:gd name="T5" fmla="*/ 768 h 768"/>
                <a:gd name="T6" fmla="*/ 0 w 1344"/>
                <a:gd name="T7" fmla="*/ 768 h 768"/>
                <a:gd name="T8" fmla="*/ 0 w 1344"/>
                <a:gd name="T9" fmla="*/ 0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0"/>
                  </a:moveTo>
                  <a:lnTo>
                    <a:pt x="576" y="0"/>
                  </a:lnTo>
                  <a:lnTo>
                    <a:pt x="1344" y="768"/>
                  </a:lnTo>
                  <a:lnTo>
                    <a:pt x="0" y="7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436" name="Rectangle 36"/>
            <p:cNvSpPr>
              <a:spLocks noChangeArrowheads="1"/>
            </p:cNvSpPr>
            <p:nvPr/>
          </p:nvSpPr>
          <p:spPr bwMode="auto">
            <a:xfrm>
              <a:off x="302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B1</a:t>
              </a:r>
            </a:p>
          </p:txBody>
        </p:sp>
      </p:grpSp>
      <p:grpSp>
        <p:nvGrpSpPr>
          <p:cNvPr id="145415" name="Group 37"/>
          <p:cNvGrpSpPr>
            <a:grpSpLocks/>
          </p:cNvGrpSpPr>
          <p:nvPr/>
        </p:nvGrpSpPr>
        <p:grpSpPr bwMode="auto">
          <a:xfrm>
            <a:off x="5638800" y="3429000"/>
            <a:ext cx="2133600" cy="1219200"/>
            <a:chOff x="3552" y="1296"/>
            <a:chExt cx="1344" cy="768"/>
          </a:xfrm>
        </p:grpSpPr>
        <p:sp>
          <p:nvSpPr>
            <p:cNvPr id="145433" name="Freeform 38"/>
            <p:cNvSpPr>
              <a:spLocks/>
            </p:cNvSpPr>
            <p:nvPr/>
          </p:nvSpPr>
          <p:spPr bwMode="auto">
            <a:xfrm>
              <a:off x="3552" y="1296"/>
              <a:ext cx="1344" cy="768"/>
            </a:xfrm>
            <a:custGeom>
              <a:avLst/>
              <a:gdLst>
                <a:gd name="T0" fmla="*/ 0 w 1344"/>
                <a:gd name="T1" fmla="*/ 768 h 768"/>
                <a:gd name="T2" fmla="*/ 768 w 1344"/>
                <a:gd name="T3" fmla="*/ 0 h 768"/>
                <a:gd name="T4" fmla="*/ 1344 w 1344"/>
                <a:gd name="T5" fmla="*/ 0 h 768"/>
                <a:gd name="T6" fmla="*/ 1344 w 1344"/>
                <a:gd name="T7" fmla="*/ 768 h 768"/>
                <a:gd name="T8" fmla="*/ 0 w 13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4"/>
                <a:gd name="T16" fmla="*/ 0 h 768"/>
                <a:gd name="T17" fmla="*/ 1344 w 13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4" h="768">
                  <a:moveTo>
                    <a:pt x="0" y="768"/>
                  </a:moveTo>
                  <a:lnTo>
                    <a:pt x="768" y="0"/>
                  </a:lnTo>
                  <a:lnTo>
                    <a:pt x="1344" y="0"/>
                  </a:lnTo>
                  <a:lnTo>
                    <a:pt x="134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434" name="Rectangle 39"/>
            <p:cNvSpPr>
              <a:spLocks noChangeArrowheads="1"/>
            </p:cNvSpPr>
            <p:nvPr/>
          </p:nvSpPr>
          <p:spPr bwMode="auto">
            <a:xfrm>
              <a:off x="4656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B2</a:t>
              </a:r>
            </a:p>
          </p:txBody>
        </p:sp>
      </p:grpSp>
      <p:sp>
        <p:nvSpPr>
          <p:cNvPr id="145416" name="Rectangle 41"/>
          <p:cNvSpPr>
            <a:spLocks noChangeArrowheads="1"/>
          </p:cNvSpPr>
          <p:nvPr/>
        </p:nvSpPr>
        <p:spPr bwMode="auto">
          <a:xfrm>
            <a:off x="1371600" y="3429000"/>
            <a:ext cx="3048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45417" name="Group 42"/>
          <p:cNvGrpSpPr>
            <a:grpSpLocks/>
          </p:cNvGrpSpPr>
          <p:nvPr/>
        </p:nvGrpSpPr>
        <p:grpSpPr bwMode="auto">
          <a:xfrm>
            <a:off x="1371600" y="3429000"/>
            <a:ext cx="1371600" cy="1219200"/>
            <a:chOff x="864" y="1296"/>
            <a:chExt cx="864" cy="768"/>
          </a:xfrm>
        </p:grpSpPr>
        <p:sp>
          <p:nvSpPr>
            <p:cNvPr id="145431" name="Freeform 43"/>
            <p:cNvSpPr>
              <a:spLocks/>
            </p:cNvSpPr>
            <p:nvPr/>
          </p:nvSpPr>
          <p:spPr bwMode="auto">
            <a:xfrm>
              <a:off x="864" y="1296"/>
              <a:ext cx="864" cy="768"/>
            </a:xfrm>
            <a:custGeom>
              <a:avLst/>
              <a:gdLst>
                <a:gd name="T0" fmla="*/ 864 w 864"/>
                <a:gd name="T1" fmla="*/ 768 h 768"/>
                <a:gd name="T2" fmla="*/ 480 w 864"/>
                <a:gd name="T3" fmla="*/ 0 h 768"/>
                <a:gd name="T4" fmla="*/ 0 w 864"/>
                <a:gd name="T5" fmla="*/ 0 h 768"/>
                <a:gd name="T6" fmla="*/ 0 w 864"/>
                <a:gd name="T7" fmla="*/ 768 h 768"/>
                <a:gd name="T8" fmla="*/ 864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864" y="768"/>
                  </a:moveTo>
                  <a:lnTo>
                    <a:pt x="480" y="0"/>
                  </a:lnTo>
                  <a:lnTo>
                    <a:pt x="0" y="0"/>
                  </a:lnTo>
                  <a:lnTo>
                    <a:pt x="0" y="768"/>
                  </a:lnTo>
                  <a:lnTo>
                    <a:pt x="864" y="768"/>
                  </a:lnTo>
                  <a:close/>
                </a:path>
              </a:pathLst>
            </a:cu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432" name="Rectangle 44"/>
            <p:cNvSpPr>
              <a:spLocks noChangeArrowheads="1"/>
            </p:cNvSpPr>
            <p:nvPr/>
          </p:nvSpPr>
          <p:spPr bwMode="auto">
            <a:xfrm>
              <a:off x="912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A1</a:t>
              </a:r>
            </a:p>
          </p:txBody>
        </p:sp>
      </p:grpSp>
      <p:grpSp>
        <p:nvGrpSpPr>
          <p:cNvPr id="145418" name="Group 45"/>
          <p:cNvGrpSpPr>
            <a:grpSpLocks/>
          </p:cNvGrpSpPr>
          <p:nvPr/>
        </p:nvGrpSpPr>
        <p:grpSpPr bwMode="auto">
          <a:xfrm>
            <a:off x="2286000" y="3429000"/>
            <a:ext cx="1219200" cy="1219200"/>
            <a:chOff x="1440" y="1296"/>
            <a:chExt cx="768" cy="768"/>
          </a:xfrm>
        </p:grpSpPr>
        <p:sp>
          <p:nvSpPr>
            <p:cNvPr id="145429" name="Freeform 46"/>
            <p:cNvSpPr>
              <a:spLocks/>
            </p:cNvSpPr>
            <p:nvPr/>
          </p:nvSpPr>
          <p:spPr bwMode="auto">
            <a:xfrm>
              <a:off x="1440" y="1296"/>
              <a:ext cx="768" cy="768"/>
            </a:xfrm>
            <a:custGeom>
              <a:avLst/>
              <a:gdLst>
                <a:gd name="T0" fmla="*/ 384 w 768"/>
                <a:gd name="T1" fmla="*/ 0 h 768"/>
                <a:gd name="T2" fmla="*/ 768 w 768"/>
                <a:gd name="T3" fmla="*/ 768 h 768"/>
                <a:gd name="T4" fmla="*/ 0 w 768"/>
                <a:gd name="T5" fmla="*/ 768 h 768"/>
                <a:gd name="T6" fmla="*/ 384 w 768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768"/>
                <a:gd name="T14" fmla="*/ 768 w 768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768">
                  <a:moveTo>
                    <a:pt x="384" y="0"/>
                  </a:moveTo>
                  <a:lnTo>
                    <a:pt x="768" y="768"/>
                  </a:lnTo>
                  <a:lnTo>
                    <a:pt x="0" y="768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430" name="Rectangle 47"/>
            <p:cNvSpPr>
              <a:spLocks noChangeArrowheads="1"/>
            </p:cNvSpPr>
            <p:nvPr/>
          </p:nvSpPr>
          <p:spPr bwMode="auto">
            <a:xfrm>
              <a:off x="1728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A2</a:t>
              </a:r>
            </a:p>
          </p:txBody>
        </p:sp>
      </p:grpSp>
      <p:grpSp>
        <p:nvGrpSpPr>
          <p:cNvPr id="145419" name="Group 48"/>
          <p:cNvGrpSpPr>
            <a:grpSpLocks/>
          </p:cNvGrpSpPr>
          <p:nvPr/>
        </p:nvGrpSpPr>
        <p:grpSpPr bwMode="auto">
          <a:xfrm>
            <a:off x="3048000" y="3429000"/>
            <a:ext cx="1371600" cy="1219200"/>
            <a:chOff x="1920" y="1296"/>
            <a:chExt cx="864" cy="768"/>
          </a:xfrm>
        </p:grpSpPr>
        <p:sp>
          <p:nvSpPr>
            <p:cNvPr id="145427" name="Freeform 49"/>
            <p:cNvSpPr>
              <a:spLocks/>
            </p:cNvSpPr>
            <p:nvPr/>
          </p:nvSpPr>
          <p:spPr bwMode="auto">
            <a:xfrm>
              <a:off x="1920" y="1296"/>
              <a:ext cx="864" cy="768"/>
            </a:xfrm>
            <a:custGeom>
              <a:avLst/>
              <a:gdLst>
                <a:gd name="T0" fmla="*/ 0 w 864"/>
                <a:gd name="T1" fmla="*/ 768 h 768"/>
                <a:gd name="T2" fmla="*/ 384 w 864"/>
                <a:gd name="T3" fmla="*/ 0 h 768"/>
                <a:gd name="T4" fmla="*/ 864 w 864"/>
                <a:gd name="T5" fmla="*/ 0 h 768"/>
                <a:gd name="T6" fmla="*/ 864 w 864"/>
                <a:gd name="T7" fmla="*/ 768 h 768"/>
                <a:gd name="T8" fmla="*/ 0 w 86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768"/>
                <a:gd name="T17" fmla="*/ 864 w 86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768">
                  <a:moveTo>
                    <a:pt x="0" y="768"/>
                  </a:moveTo>
                  <a:lnTo>
                    <a:pt x="384" y="0"/>
                  </a:lnTo>
                  <a:lnTo>
                    <a:pt x="864" y="0"/>
                  </a:lnTo>
                  <a:lnTo>
                    <a:pt x="864" y="768"/>
                  </a:lnTo>
                  <a:lnTo>
                    <a:pt x="0" y="76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428" name="Rectangle 50"/>
            <p:cNvSpPr>
              <a:spLocks noChangeArrowheads="1"/>
            </p:cNvSpPr>
            <p:nvPr/>
          </p:nvSpPr>
          <p:spPr bwMode="auto">
            <a:xfrm>
              <a:off x="2544" y="14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600"/>
                <a:t>A3</a:t>
              </a:r>
            </a:p>
          </p:txBody>
        </p:sp>
      </p:grpSp>
      <p:sp>
        <p:nvSpPr>
          <p:cNvPr id="145420" name="AutoShape 51"/>
          <p:cNvSpPr>
            <a:spLocks noChangeArrowheads="1"/>
          </p:cNvSpPr>
          <p:nvPr/>
        </p:nvSpPr>
        <p:spPr bwMode="auto">
          <a:xfrm>
            <a:off x="1905000" y="2590800"/>
            <a:ext cx="1066800" cy="533400"/>
          </a:xfrm>
          <a:prstGeom prst="flowChartOffpageConnector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x1</a:t>
            </a:r>
            <a:endParaRPr lang="en-US"/>
          </a:p>
        </p:txBody>
      </p:sp>
      <p:sp>
        <p:nvSpPr>
          <p:cNvPr id="145421" name="Rectangle 57"/>
          <p:cNvSpPr>
            <a:spLocks noChangeArrowheads="1"/>
          </p:cNvSpPr>
          <p:nvPr/>
        </p:nvSpPr>
        <p:spPr bwMode="auto">
          <a:xfrm>
            <a:off x="152400" y="3886200"/>
            <a:ext cx="914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/>
          <a:p>
            <a:pPr algn="r"/>
            <a:r>
              <a:rPr lang="en-US" sz="1600"/>
              <a:t>μ</a:t>
            </a:r>
            <a:r>
              <a:rPr lang="en-US" sz="1600" baseline="-25000"/>
              <a:t>A1</a:t>
            </a:r>
            <a:r>
              <a:rPr lang="en-US" sz="1600"/>
              <a:t>(x1)</a:t>
            </a:r>
          </a:p>
        </p:txBody>
      </p:sp>
      <p:cxnSp>
        <p:nvCxnSpPr>
          <p:cNvPr id="145422" name="AutoShape 79"/>
          <p:cNvCxnSpPr>
            <a:cxnSpLocks noChangeShapeType="1"/>
            <a:stCxn id="145420" idx="2"/>
          </p:cNvCxnSpPr>
          <p:nvPr/>
        </p:nvCxnSpPr>
        <p:spPr bwMode="auto">
          <a:xfrm rot="16200000" flipH="1">
            <a:off x="4805362" y="766763"/>
            <a:ext cx="904875" cy="5638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3" name="AutoShape 82"/>
          <p:cNvCxnSpPr>
            <a:cxnSpLocks noChangeShapeType="1"/>
          </p:cNvCxnSpPr>
          <p:nvPr/>
        </p:nvCxnSpPr>
        <p:spPr bwMode="auto">
          <a:xfrm rot="5400000">
            <a:off x="7467600" y="4343400"/>
            <a:ext cx="914400" cy="304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4" name="AutoShape 83"/>
          <p:cNvCxnSpPr>
            <a:cxnSpLocks noChangeShapeType="1"/>
          </p:cNvCxnSpPr>
          <p:nvPr/>
        </p:nvCxnSpPr>
        <p:spPr bwMode="auto">
          <a:xfrm rot="10800000" flipV="1">
            <a:off x="5334000" y="4953000"/>
            <a:ext cx="2438400" cy="914400"/>
          </a:xfrm>
          <a:prstGeom prst="bentConnector3">
            <a:avLst>
              <a:gd name="adj1" fmla="val 20656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25" name="Straight Connector 43"/>
          <p:cNvCxnSpPr>
            <a:cxnSpLocks noChangeShapeType="1"/>
          </p:cNvCxnSpPr>
          <p:nvPr/>
        </p:nvCxnSpPr>
        <p:spPr bwMode="auto">
          <a:xfrm rot="5400000" flipH="1" flipV="1">
            <a:off x="5029201" y="6172200"/>
            <a:ext cx="6096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5426" name="Rectangle 49"/>
          <p:cNvSpPr>
            <a:spLocks noChangeArrowheads="1"/>
          </p:cNvSpPr>
          <p:nvPr/>
        </p:nvSpPr>
        <p:spPr bwMode="auto">
          <a:xfrm>
            <a:off x="5181600" y="6519863"/>
            <a:ext cx="401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Symbolic Representation 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   of Uncertainty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Several ways to represent uncertainty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Likert Scale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Agreement with a statement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Commonly uses a five-point scale </a:t>
            </a:r>
            <a:br>
              <a:rPr lang="en-GB" sz="2000">
                <a:latin typeface="Georgia" charset="0"/>
                <a:ea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</a:rPr>
              <a:t>(strongly agree, agree, neutral, disagree, strongly disagree)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Ranking/ordinal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Pair-wise Comparison (Analytical Hierarchy Process)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Fuzzy logic includes a special symbolic representation combined with numbers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Output Aggregation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676400"/>
            <a:ext cx="4187825" cy="1219200"/>
          </a:xfrm>
        </p:spPr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Combine output from each rule into a single fuzzy set</a:t>
            </a:r>
          </a:p>
        </p:txBody>
      </p:sp>
      <p:grpSp>
        <p:nvGrpSpPr>
          <p:cNvPr id="147460" name="Group 51"/>
          <p:cNvGrpSpPr>
            <a:grpSpLocks/>
          </p:cNvGrpSpPr>
          <p:nvPr/>
        </p:nvGrpSpPr>
        <p:grpSpPr bwMode="auto">
          <a:xfrm>
            <a:off x="1219200" y="5105400"/>
            <a:ext cx="3048000" cy="1220788"/>
            <a:chOff x="4716463" y="1219200"/>
            <a:chExt cx="3048000" cy="1219994"/>
          </a:xfrm>
        </p:grpSpPr>
        <p:sp>
          <p:nvSpPr>
            <p:cNvPr id="147489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7490" name="Straight Connector 53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91" name="Straight Connector 54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92" name="Straight Connector 55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7461" name="Straight Connector 56"/>
          <p:cNvCxnSpPr>
            <a:cxnSpLocks noChangeShapeType="1"/>
          </p:cNvCxnSpPr>
          <p:nvPr/>
        </p:nvCxnSpPr>
        <p:spPr bwMode="auto">
          <a:xfrm rot="5400000" flipH="1" flipV="1">
            <a:off x="3200401" y="6019800"/>
            <a:ext cx="6096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47462" name="Group 57"/>
          <p:cNvGrpSpPr>
            <a:grpSpLocks/>
          </p:cNvGrpSpPr>
          <p:nvPr/>
        </p:nvGrpSpPr>
        <p:grpSpPr bwMode="auto">
          <a:xfrm>
            <a:off x="1219200" y="3427413"/>
            <a:ext cx="3048000" cy="1220787"/>
            <a:chOff x="4716463" y="1219200"/>
            <a:chExt cx="3048000" cy="1219994"/>
          </a:xfrm>
        </p:grpSpPr>
        <p:sp>
          <p:nvSpPr>
            <p:cNvPr id="147485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7486" name="Straight Connector 59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87" name="Straight Connector 60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88" name="Straight Connector 61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7463" name="Straight Connector 62"/>
          <p:cNvCxnSpPr>
            <a:cxnSpLocks noChangeShapeType="1"/>
          </p:cNvCxnSpPr>
          <p:nvPr/>
        </p:nvCxnSpPr>
        <p:spPr bwMode="auto">
          <a:xfrm rot="5400000" flipH="1" flipV="1">
            <a:off x="2438401" y="4494212"/>
            <a:ext cx="3048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47464" name="Group 63"/>
          <p:cNvGrpSpPr>
            <a:grpSpLocks/>
          </p:cNvGrpSpPr>
          <p:nvPr/>
        </p:nvGrpSpPr>
        <p:grpSpPr bwMode="auto">
          <a:xfrm>
            <a:off x="1219200" y="1752600"/>
            <a:ext cx="3048000" cy="1220788"/>
            <a:chOff x="4716463" y="1219200"/>
            <a:chExt cx="3048000" cy="1219994"/>
          </a:xfrm>
        </p:grpSpPr>
        <p:sp>
          <p:nvSpPr>
            <p:cNvPr id="147481" name="Rectangle 54"/>
            <p:cNvSpPr>
              <a:spLocks noChangeArrowheads="1"/>
            </p:cNvSpPr>
            <p:nvPr/>
          </p:nvSpPr>
          <p:spPr bwMode="auto">
            <a:xfrm>
              <a:off x="4716463" y="1219200"/>
              <a:ext cx="3048000" cy="1219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7482" name="Straight Connector 65"/>
            <p:cNvCxnSpPr>
              <a:cxnSpLocks noChangeShapeType="1"/>
            </p:cNvCxnSpPr>
            <p:nvPr/>
          </p:nvCxnSpPr>
          <p:spPr bwMode="auto">
            <a:xfrm rot="5400000">
              <a:off x="4648200" y="1828800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83" name="Straight Connector 66"/>
            <p:cNvCxnSpPr>
              <a:cxnSpLocks noChangeShapeType="1"/>
            </p:cNvCxnSpPr>
            <p:nvPr/>
          </p:nvCxnSpPr>
          <p:spPr bwMode="auto">
            <a:xfrm rot="5400000">
              <a:off x="54871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84" name="Straight Connector 67"/>
            <p:cNvCxnSpPr>
              <a:cxnSpLocks noChangeShapeType="1"/>
            </p:cNvCxnSpPr>
            <p:nvPr/>
          </p:nvCxnSpPr>
          <p:spPr bwMode="auto">
            <a:xfrm rot="5400000">
              <a:off x="6401594" y="1828006"/>
              <a:ext cx="1219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7465" name="Straight Connector 68"/>
          <p:cNvCxnSpPr>
            <a:cxnSpLocks noChangeShapeType="1"/>
          </p:cNvCxnSpPr>
          <p:nvPr/>
        </p:nvCxnSpPr>
        <p:spPr bwMode="auto">
          <a:xfrm rot="5400000" flipH="1" flipV="1">
            <a:off x="1676401" y="2895600"/>
            <a:ext cx="152400" cy="31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47466" name="Group 77"/>
          <p:cNvGrpSpPr>
            <a:grpSpLocks/>
          </p:cNvGrpSpPr>
          <p:nvPr/>
        </p:nvGrpSpPr>
        <p:grpSpPr bwMode="auto">
          <a:xfrm>
            <a:off x="4876800" y="3429000"/>
            <a:ext cx="3048000" cy="1220788"/>
            <a:chOff x="4876800" y="5105400"/>
            <a:chExt cx="3048000" cy="1219994"/>
          </a:xfrm>
        </p:grpSpPr>
        <p:grpSp>
          <p:nvGrpSpPr>
            <p:cNvPr id="147473" name="Group 69"/>
            <p:cNvGrpSpPr>
              <a:grpSpLocks/>
            </p:cNvGrpSpPr>
            <p:nvPr/>
          </p:nvGrpSpPr>
          <p:grpSpPr bwMode="auto">
            <a:xfrm>
              <a:off x="4876800" y="5105400"/>
              <a:ext cx="3048000" cy="1219994"/>
              <a:chOff x="4716463" y="1219200"/>
              <a:chExt cx="3048000" cy="1219994"/>
            </a:xfrm>
          </p:grpSpPr>
          <p:sp>
            <p:nvSpPr>
              <p:cNvPr id="147477" name="Rectangle 54"/>
              <p:cNvSpPr>
                <a:spLocks noChangeArrowheads="1"/>
              </p:cNvSpPr>
              <p:nvPr/>
            </p:nvSpPr>
            <p:spPr bwMode="auto">
              <a:xfrm>
                <a:off x="4716463" y="1219200"/>
                <a:ext cx="3048000" cy="12192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cxnSp>
            <p:nvCxnSpPr>
              <p:cNvPr id="147478" name="Straight Connector 71"/>
              <p:cNvCxnSpPr>
                <a:cxnSpLocks noChangeShapeType="1"/>
              </p:cNvCxnSpPr>
              <p:nvPr/>
            </p:nvCxnSpPr>
            <p:spPr bwMode="auto">
              <a:xfrm rot="5400000">
                <a:off x="4648200" y="1828800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7479" name="Straight Connector 72"/>
              <p:cNvCxnSpPr>
                <a:cxnSpLocks noChangeShapeType="1"/>
              </p:cNvCxnSpPr>
              <p:nvPr/>
            </p:nvCxnSpPr>
            <p:spPr bwMode="auto">
              <a:xfrm rot="5400000">
                <a:off x="5487194" y="1828006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7480" name="Straight Connector 73"/>
              <p:cNvCxnSpPr>
                <a:cxnSpLocks noChangeShapeType="1"/>
              </p:cNvCxnSpPr>
              <p:nvPr/>
            </p:nvCxnSpPr>
            <p:spPr bwMode="auto">
              <a:xfrm rot="5400000">
                <a:off x="6401594" y="1828006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47474" name="Straight Connector 74"/>
            <p:cNvCxnSpPr>
              <a:cxnSpLocks noChangeShapeType="1"/>
            </p:cNvCxnSpPr>
            <p:nvPr/>
          </p:nvCxnSpPr>
          <p:spPr bwMode="auto">
            <a:xfrm rot="5400000" flipH="1" flipV="1">
              <a:off x="5334794" y="6247606"/>
              <a:ext cx="1524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75" name="Straight Connector 75"/>
            <p:cNvCxnSpPr>
              <a:cxnSpLocks noChangeShapeType="1"/>
            </p:cNvCxnSpPr>
            <p:nvPr/>
          </p:nvCxnSpPr>
          <p:spPr bwMode="auto">
            <a:xfrm rot="5400000" flipH="1" flipV="1">
              <a:off x="6096794" y="6171406"/>
              <a:ext cx="3048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476" name="Straight Connector 76"/>
            <p:cNvCxnSpPr>
              <a:cxnSpLocks noChangeShapeType="1"/>
            </p:cNvCxnSpPr>
            <p:nvPr/>
          </p:nvCxnSpPr>
          <p:spPr bwMode="auto">
            <a:xfrm rot="5400000" flipH="1" flipV="1">
              <a:off x="6858794" y="6019006"/>
              <a:ext cx="6096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7467" name="Rectangle 78"/>
          <p:cNvSpPr>
            <a:spLocks noChangeArrowheads="1"/>
          </p:cNvSpPr>
          <p:nvPr/>
        </p:nvSpPr>
        <p:spPr bwMode="auto">
          <a:xfrm>
            <a:off x="5181600" y="4648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k1</a:t>
            </a:r>
          </a:p>
        </p:txBody>
      </p:sp>
      <p:sp>
        <p:nvSpPr>
          <p:cNvPr id="147468" name="Rectangle 79"/>
          <p:cNvSpPr>
            <a:spLocks noChangeArrowheads="1"/>
          </p:cNvSpPr>
          <p:nvPr/>
        </p:nvSpPr>
        <p:spPr bwMode="auto">
          <a:xfrm>
            <a:off x="6019800" y="4648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k2</a:t>
            </a:r>
          </a:p>
        </p:txBody>
      </p:sp>
      <p:sp>
        <p:nvSpPr>
          <p:cNvPr id="147469" name="Rectangle 80"/>
          <p:cNvSpPr>
            <a:spLocks noChangeArrowheads="1"/>
          </p:cNvSpPr>
          <p:nvPr/>
        </p:nvSpPr>
        <p:spPr bwMode="auto">
          <a:xfrm>
            <a:off x="6934200" y="4648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k3</a:t>
            </a:r>
          </a:p>
        </p:txBody>
      </p:sp>
      <p:sp>
        <p:nvSpPr>
          <p:cNvPr id="147470" name="Rectangle 81"/>
          <p:cNvSpPr>
            <a:spLocks noChangeArrowheads="1"/>
          </p:cNvSpPr>
          <p:nvPr/>
        </p:nvSpPr>
        <p:spPr bwMode="auto">
          <a:xfrm>
            <a:off x="1600200" y="29718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k1</a:t>
            </a:r>
          </a:p>
        </p:txBody>
      </p:sp>
      <p:sp>
        <p:nvSpPr>
          <p:cNvPr id="147471" name="Rectangle 85"/>
          <p:cNvSpPr>
            <a:spLocks noChangeArrowheads="1"/>
          </p:cNvSpPr>
          <p:nvPr/>
        </p:nvSpPr>
        <p:spPr bwMode="auto">
          <a:xfrm>
            <a:off x="2438400" y="46482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k2</a:t>
            </a:r>
          </a:p>
        </p:txBody>
      </p:sp>
      <p:sp>
        <p:nvSpPr>
          <p:cNvPr id="147472" name="Rectangle 89"/>
          <p:cNvSpPr>
            <a:spLocks noChangeArrowheads="1"/>
          </p:cNvSpPr>
          <p:nvPr/>
        </p:nvSpPr>
        <p:spPr bwMode="auto">
          <a:xfrm>
            <a:off x="3352800" y="6324600"/>
            <a:ext cx="401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333D43"/>
                </a:solidFill>
              </a:rPr>
              <a:t>k3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Defuzzification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Calculate crisp value from resulting fuzzy set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Use weighted average</a:t>
            </a:r>
          </a:p>
        </p:txBody>
      </p:sp>
      <p:grpSp>
        <p:nvGrpSpPr>
          <p:cNvPr id="149508" name="Group 16"/>
          <p:cNvGrpSpPr>
            <a:grpSpLocks/>
          </p:cNvGrpSpPr>
          <p:nvPr/>
        </p:nvGrpSpPr>
        <p:grpSpPr bwMode="auto">
          <a:xfrm>
            <a:off x="3048000" y="3429000"/>
            <a:ext cx="3048000" cy="1220788"/>
            <a:chOff x="4876800" y="5105400"/>
            <a:chExt cx="3048000" cy="1219994"/>
          </a:xfrm>
        </p:grpSpPr>
        <p:grpSp>
          <p:nvGrpSpPr>
            <p:cNvPr id="149510" name="Group 69"/>
            <p:cNvGrpSpPr>
              <a:grpSpLocks/>
            </p:cNvGrpSpPr>
            <p:nvPr/>
          </p:nvGrpSpPr>
          <p:grpSpPr bwMode="auto">
            <a:xfrm>
              <a:off x="4876800" y="5105400"/>
              <a:ext cx="3048000" cy="1219994"/>
              <a:chOff x="4716463" y="1219200"/>
              <a:chExt cx="3048000" cy="1219994"/>
            </a:xfrm>
          </p:grpSpPr>
          <p:sp>
            <p:nvSpPr>
              <p:cNvPr id="149514" name="Rectangle 54"/>
              <p:cNvSpPr>
                <a:spLocks noChangeArrowheads="1"/>
              </p:cNvSpPr>
              <p:nvPr/>
            </p:nvSpPr>
            <p:spPr bwMode="auto">
              <a:xfrm>
                <a:off x="4716463" y="1219200"/>
                <a:ext cx="3048000" cy="12192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cxnSp>
            <p:nvCxnSpPr>
              <p:cNvPr id="149515" name="Straight Connector 22"/>
              <p:cNvCxnSpPr>
                <a:cxnSpLocks noChangeShapeType="1"/>
              </p:cNvCxnSpPr>
              <p:nvPr/>
            </p:nvCxnSpPr>
            <p:spPr bwMode="auto">
              <a:xfrm rot="5400000">
                <a:off x="4648200" y="1828800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9516" name="Straight Connector 23"/>
              <p:cNvCxnSpPr>
                <a:cxnSpLocks noChangeShapeType="1"/>
              </p:cNvCxnSpPr>
              <p:nvPr/>
            </p:nvCxnSpPr>
            <p:spPr bwMode="auto">
              <a:xfrm rot="5400000">
                <a:off x="5487194" y="1828006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9517" name="Straight Connector 24"/>
              <p:cNvCxnSpPr>
                <a:cxnSpLocks noChangeShapeType="1"/>
              </p:cNvCxnSpPr>
              <p:nvPr/>
            </p:nvCxnSpPr>
            <p:spPr bwMode="auto">
              <a:xfrm rot="5400000">
                <a:off x="6401594" y="1828006"/>
                <a:ext cx="12192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49511" name="Straight Connector 18"/>
            <p:cNvCxnSpPr>
              <a:cxnSpLocks noChangeShapeType="1"/>
            </p:cNvCxnSpPr>
            <p:nvPr/>
          </p:nvCxnSpPr>
          <p:spPr bwMode="auto">
            <a:xfrm rot="5400000" flipH="1" flipV="1">
              <a:off x="5334794" y="6247606"/>
              <a:ext cx="1524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512" name="Straight Connector 19"/>
            <p:cNvCxnSpPr>
              <a:cxnSpLocks noChangeShapeType="1"/>
            </p:cNvCxnSpPr>
            <p:nvPr/>
          </p:nvCxnSpPr>
          <p:spPr bwMode="auto">
            <a:xfrm rot="5400000" flipH="1" flipV="1">
              <a:off x="6096794" y="6171406"/>
              <a:ext cx="3048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513" name="Straight Connector 20"/>
            <p:cNvCxnSpPr>
              <a:cxnSpLocks noChangeShapeType="1"/>
            </p:cNvCxnSpPr>
            <p:nvPr/>
          </p:nvCxnSpPr>
          <p:spPr bwMode="auto">
            <a:xfrm rot="5400000" flipH="1" flipV="1">
              <a:off x="6858794" y="6019006"/>
              <a:ext cx="609600" cy="158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9509" name="Line 13"/>
          <p:cNvSpPr>
            <a:spLocks noChangeShapeType="1"/>
          </p:cNvSpPr>
          <p:nvPr/>
        </p:nvSpPr>
        <p:spPr bwMode="auto">
          <a:xfrm>
            <a:off x="4953000" y="46482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Weighted Average</a:t>
            </a:r>
          </a:p>
        </p:txBody>
      </p:sp>
      <p:sp>
        <p:nvSpPr>
          <p:cNvPr id="15155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(μ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k1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* k1) +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(μ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* k2) +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(μ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k3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* k3)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algn="ctr">
              <a:buFontTx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k1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+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k2</a:t>
            </a:r>
            <a:r>
              <a:rPr lang="en-US">
                <a:latin typeface="Georgia" charset="0"/>
                <a:ea typeface="ヒラギノ角ゴ Pro W3" charset="0"/>
                <a:cs typeface="ヒラギノ角ゴ Pro W3" charset="0"/>
              </a:rPr>
              <a:t> +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μ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k3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1556" name="Straight Connector 7"/>
          <p:cNvCxnSpPr>
            <a:cxnSpLocks noChangeShapeType="1"/>
          </p:cNvCxnSpPr>
          <p:nvPr/>
        </p:nvCxnSpPr>
        <p:spPr bwMode="auto">
          <a:xfrm>
            <a:off x="2057400" y="2286000"/>
            <a:ext cx="4953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15360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Information is partial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Information is not fully reliable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Information is approximate 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Representation language is inherently imprecise 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Information comes from multiple sources and is conflicting 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Non-absolute cause-effect relationships exist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Can include uncertainty in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Probabilistic Methods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Probabilities and</a:t>
            </a:r>
            <a:br>
              <a:rPr lang="en-GB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Related Approaches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 Probability Ratio</a:t>
            </a:r>
          </a:p>
          <a:p>
            <a:pPr lvl="1" eaLnBrk="1" hangingPunct="1">
              <a:buFontTx/>
              <a:buNone/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</a:rPr>
              <a:t>	 	Number of outcomes favouring the occurrence of X</a:t>
            </a:r>
            <a:br>
              <a:rPr lang="en-GB" sz="2000">
                <a:latin typeface="Georgia" charset="0"/>
                <a:ea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</a:rPr>
              <a:t>P(X) =</a:t>
            </a:r>
            <a:br>
              <a:rPr lang="en-GB" sz="2000">
                <a:latin typeface="Georgia" charset="0"/>
                <a:ea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</a:rPr>
              <a:t>		Total number of outcomes</a:t>
            </a:r>
          </a:p>
          <a:p>
            <a:pPr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Multiple probability values in many systems</a:t>
            </a:r>
          </a:p>
          <a:p>
            <a:pPr lvl="1"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</a:rPr>
              <a:t>Three-part antecedent (probabilities: 0.9, 0.7 and 0.65)</a:t>
            </a:r>
          </a:p>
          <a:p>
            <a:pPr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 overall probability:</a:t>
            </a:r>
          </a:p>
          <a:p>
            <a:pPr lvl="1"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</a:rPr>
              <a:t>P = 0.9 * 0.7 * 0.65 = 0.4095</a:t>
            </a:r>
          </a:p>
          <a:p>
            <a:pPr eaLnBrk="1" hangingPunct="1">
              <a:tabLst>
                <a:tab pos="1624013" algn="l"/>
                <a:tab pos="2760663" algn="l"/>
              </a:tabLst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Sometimes one rule references another – individual rule probabilities can propagate from one to another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2133600" y="2667000"/>
            <a:ext cx="640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outhampton">
  <a:themeElements>
    <a:clrScheme name="">
      <a:dk1>
        <a:srgbClr val="33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A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Southampton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Southampt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Templates:Southampton.pot</Template>
  <TotalTime>2511</TotalTime>
  <Words>1967</Words>
  <Application>Microsoft Macintosh PowerPoint</Application>
  <PresentationFormat>On-screen Show (4:3)</PresentationFormat>
  <Paragraphs>571</Paragraphs>
  <Slides>73</Slides>
  <Notes>62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9" baseType="lpstr">
      <vt:lpstr>Arial</vt:lpstr>
      <vt:lpstr>ＭＳ Ｐゴシック</vt:lpstr>
      <vt:lpstr>Georgia</vt:lpstr>
      <vt:lpstr>Symbol</vt:lpstr>
      <vt:lpstr>ヒラギノ角ゴ Pro W3</vt:lpstr>
      <vt:lpstr>Southampton</vt:lpstr>
      <vt:lpstr>Reasoning with Uncertainty</vt:lpstr>
      <vt:lpstr>Reasoning with Uncertainty</vt:lpstr>
      <vt:lpstr>Reasoning with Uncertainty</vt:lpstr>
      <vt:lpstr>Eliciting Uncertainty</vt:lpstr>
      <vt:lpstr>Numeric Representation    of Uncertainty</vt:lpstr>
      <vt:lpstr>Graphic and     Influence Diagrams</vt:lpstr>
      <vt:lpstr>Symbolic Representation     of Uncertainty</vt:lpstr>
      <vt:lpstr>Probabilistic Methods</vt:lpstr>
      <vt:lpstr>Probabilities and Related Approaches</vt:lpstr>
      <vt:lpstr>Several Approaches for Combining Probabilities</vt:lpstr>
      <vt:lpstr>The Bayesian Extension</vt:lpstr>
      <vt:lpstr>PowerPoint Presentation</vt:lpstr>
      <vt:lpstr>Dempster-Shafer     Theory of Evidence</vt:lpstr>
      <vt:lpstr>Certainty Factors</vt:lpstr>
      <vt:lpstr>Theory of Certainty  (Certainty Factors)</vt:lpstr>
      <vt:lpstr>Belief and Disbelief</vt:lpstr>
      <vt:lpstr>Certainty Factors</vt:lpstr>
      <vt:lpstr>Rules and Certainty</vt:lpstr>
      <vt:lpstr>Combining Certainty Factors</vt:lpstr>
      <vt:lpstr>AND</vt:lpstr>
      <vt:lpstr>AND Example</vt:lpstr>
      <vt:lpstr>OR</vt:lpstr>
      <vt:lpstr>OR Example</vt:lpstr>
      <vt:lpstr>Applying Rule Certainty Factor</vt:lpstr>
      <vt:lpstr>Rule Certainty Factor Example</vt:lpstr>
      <vt:lpstr>Combining Rules</vt:lpstr>
      <vt:lpstr>Combining Rules Example</vt:lpstr>
      <vt:lpstr>Combining Rules Example</vt:lpstr>
      <vt:lpstr>Third Rule</vt:lpstr>
      <vt:lpstr>Fuzzy Logic</vt:lpstr>
      <vt:lpstr>Fuzzy Logic</vt:lpstr>
      <vt:lpstr>Fuzzy Sets</vt:lpstr>
      <vt:lpstr>Fuzzy Sets</vt:lpstr>
      <vt:lpstr>Fuzzy Sets</vt:lpstr>
      <vt:lpstr>Fuzzy Sets</vt:lpstr>
      <vt:lpstr>From Fuzzy Sets to Fuzzy Logic</vt:lpstr>
      <vt:lpstr>Hedges</vt:lpstr>
      <vt:lpstr>Hedges</vt:lpstr>
      <vt:lpstr>From Fuzzy Sets to Fuzzy Logic</vt:lpstr>
      <vt:lpstr>Fuzzy Logic</vt:lpstr>
      <vt:lpstr>Fuzzy Logical Operators</vt:lpstr>
      <vt:lpstr>Fuzzy Logical Operators</vt:lpstr>
      <vt:lpstr>Fuzzy Description Logic</vt:lpstr>
      <vt:lpstr>Fuzzy Description Logics</vt:lpstr>
      <vt:lpstr>Fuzzy Rules</vt:lpstr>
      <vt:lpstr>Monotonic Selection</vt:lpstr>
      <vt:lpstr>Fuzzy Inference</vt:lpstr>
      <vt:lpstr>Mamdani-style Rules</vt:lpstr>
      <vt:lpstr>Example</vt:lpstr>
      <vt:lpstr>Example</vt:lpstr>
      <vt:lpstr>Fuzzification</vt:lpstr>
      <vt:lpstr>Rule Evaluation</vt:lpstr>
      <vt:lpstr>Rule 1 Evaluation</vt:lpstr>
      <vt:lpstr>Rule 2 Evaluation</vt:lpstr>
      <vt:lpstr>Rule 3 Evaluation</vt:lpstr>
      <vt:lpstr>Rule Output Aggregation</vt:lpstr>
      <vt:lpstr>Defuzzification</vt:lpstr>
      <vt:lpstr>Calculating Centroids</vt:lpstr>
      <vt:lpstr>Criticisms</vt:lpstr>
      <vt:lpstr>Sugeno-style Inference</vt:lpstr>
      <vt:lpstr>Sugeno-style Rules</vt:lpstr>
      <vt:lpstr>Sugeno-style Rules</vt:lpstr>
      <vt:lpstr>Example</vt:lpstr>
      <vt:lpstr>Example</vt:lpstr>
      <vt:lpstr>Fuzzification</vt:lpstr>
      <vt:lpstr>Rule Evaluation</vt:lpstr>
      <vt:lpstr>Rule 1 Evaluation</vt:lpstr>
      <vt:lpstr>Rule 2 Evaluation</vt:lpstr>
      <vt:lpstr>Rule 3 Evaluation</vt:lpstr>
      <vt:lpstr>Rule Output Aggregation</vt:lpstr>
      <vt:lpstr>Defuzzification</vt:lpstr>
      <vt:lpstr>Weighted Average</vt:lpstr>
      <vt:lpstr>Summary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 and Inference</dc:title>
  <dc:creator>Nicholas Gibbins</dc:creator>
  <cp:lastModifiedBy>Nick Gibbins</cp:lastModifiedBy>
  <cp:revision>35</cp:revision>
  <cp:lastPrinted>2007-03-02T09:16:50Z</cp:lastPrinted>
  <dcterms:created xsi:type="dcterms:W3CDTF">2008-11-14T14:41:03Z</dcterms:created>
  <dcterms:modified xsi:type="dcterms:W3CDTF">2010-11-11T21:40:32Z</dcterms:modified>
</cp:coreProperties>
</file>