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7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  <p:sldId id="275" r:id="rId18"/>
    <p:sldId id="276" r:id="rId19"/>
    <p:sldId id="285" r:id="rId20"/>
    <p:sldId id="278" r:id="rId21"/>
    <p:sldId id="290" r:id="rId22"/>
    <p:sldId id="280" r:id="rId23"/>
    <p:sldId id="281" r:id="rId24"/>
    <p:sldId id="282" r:id="rId25"/>
    <p:sldId id="284" r:id="rId26"/>
    <p:sldId id="291" r:id="rId27"/>
    <p:sldId id="292" r:id="rId28"/>
    <p:sldId id="286" r:id="rId29"/>
    <p:sldId id="283" r:id="rId30"/>
    <p:sldId id="272" r:id="rId31"/>
    <p:sldId id="277" r:id="rId32"/>
    <p:sldId id="279" r:id="rId33"/>
    <p:sldId id="287" r:id="rId34"/>
    <p:sldId id="288" r:id="rId35"/>
    <p:sldId id="289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115" d="100"/>
          <a:sy n="115" d="100"/>
        </p:scale>
        <p:origin x="-1656" y="-104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D44FAA-1D85-DF4F-9CAC-A5AE840FA4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867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9075D9-F611-8740-8E9E-21BE289D57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914400"/>
            <a:ext cx="2133600" cy="5181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914400"/>
            <a:ext cx="6248400" cy="5181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6EAA7-18F4-D246-82F0-1C97C6C780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EE82F-EC69-1B4D-9A8C-61A0D26902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C83FAE-5152-2A42-A51C-6D3369A5BD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764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DB74FB-A9B5-A844-B785-7536A0E72A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D7F7D9-B0A2-0342-ABA7-9C7E29152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DD7A72-8360-0C40-84E0-70E3FC7542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5E5E19-2383-F441-9A0A-C1E7164478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675E10-AC94-9247-B5B5-443F6B65EA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773FA3-14E9-734E-BEB9-4ED6F0311E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914400"/>
            <a:ext cx="8534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76400"/>
            <a:ext cx="8534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latin typeface="Georgia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38400" y="6248400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latin typeface="Georgia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Georgia" charset="0"/>
              </a:defRPr>
            </a:lvl1pPr>
          </a:lstStyle>
          <a:p>
            <a:fld id="{28C4459F-07DE-2243-BCAF-58A122ED8B66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electronics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588125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562100" indent="-228600" algn="l" rtl="0" eaLnBrk="0" fontAlgn="base" hangingPunct="0"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1981200" indent="-228600" algn="l" rtl="0" eaLnBrk="0" fontAlgn="base" hangingPunct="0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4384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8956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3528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10000" indent="-228600" algn="l" rtl="0" fontAlgn="base">
        <a:spcBef>
          <a:spcPct val="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GB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The CLIPS </a:t>
            </a:r>
            <a:br>
              <a:rPr lang="en-US"/>
            </a:br>
            <a:r>
              <a:rPr lang="en-US"/>
              <a:t>	Expert System Shell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Dr Nicholas Gibbins</a:t>
            </a:r>
            <a:br>
              <a:rPr lang="en-GB" dirty="0" smtClean="0"/>
            </a:br>
            <a:r>
              <a:rPr lang="en-GB" dirty="0" err="1" smtClean="0"/>
              <a:t>nmg@ecs.soton.ac.uk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The Agenda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The list of rules which are waiting to be fired (the conflict set) is known as the agenda</a:t>
            </a:r>
          </a:p>
          <a:p>
            <a:pPr eaLnBrk="1" hangingPunct="1"/>
            <a:r>
              <a:rPr lang="en-US"/>
              <a:t>This can be examined using </a:t>
            </a:r>
            <a:r>
              <a:rPr lang="en-US">
                <a:latin typeface="Courier Std" charset="0"/>
              </a:rPr>
              <a:t>(agenda)</a:t>
            </a:r>
            <a:r>
              <a:rPr lang="en-US"/>
              <a:t>:</a:t>
            </a:r>
          </a:p>
          <a:p>
            <a:pPr eaLnBrk="1" hangingPunct="1">
              <a:buFontTx/>
              <a:buNone/>
            </a:pPr>
            <a:r>
              <a:rPr lang="en-US"/>
              <a:t>	</a:t>
            </a:r>
            <a:r>
              <a:rPr lang="en-US">
                <a:latin typeface="Courier Std" charset="0"/>
              </a:rPr>
              <a:t>CLIPS&gt; (agenda)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0      mary-loved: f-0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For a total of 1 activation.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CLIPS&gt;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Running your rules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Start executing your rules with run:</a:t>
            </a:r>
          </a:p>
          <a:p>
            <a:pPr eaLnBrk="1" hangingPunct="1">
              <a:buFontTx/>
              <a:buNone/>
            </a:pPr>
            <a:r>
              <a:rPr lang="en-US"/>
              <a:t>	</a:t>
            </a:r>
            <a:r>
              <a:rPr lang="en-US">
                <a:latin typeface="Courier Std" charset="0"/>
              </a:rPr>
              <a:t>CLIPS&gt; (run)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==&gt; f-1     (loved mary)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CLIPS&gt;</a:t>
            </a:r>
          </a:p>
          <a:p>
            <a:pPr eaLnBrk="1" hangingPunct="1"/>
            <a:r>
              <a:rPr lang="en-US"/>
              <a:t>Execution continues until there are no rules left to be fired (the agenda is empty)</a:t>
            </a:r>
          </a:p>
          <a:p>
            <a:pPr eaLnBrk="1" hangingPunct="1"/>
            <a:r>
              <a:rPr lang="en-US"/>
              <a:t>Can control number of rule firings with </a:t>
            </a:r>
            <a:r>
              <a:rPr lang="en-US">
                <a:latin typeface="Courier Std" charset="0"/>
              </a:rPr>
              <a:t>(run &lt;number&gt;)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Variables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We can have variables in the conditions of our rules:</a:t>
            </a:r>
          </a:p>
          <a:p>
            <a:pPr eaLnBrk="1" hangingPunct="1">
              <a:buFontTx/>
              <a:buNone/>
            </a:pPr>
            <a:r>
              <a:rPr lang="en-US"/>
              <a:t>	</a:t>
            </a:r>
            <a:r>
              <a:rPr lang="en-US">
                <a:latin typeface="Courier Std" charset="0"/>
              </a:rPr>
              <a:t>(defrule loved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	(likes ?sub ?obj)         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	=&gt;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	(assert (loved ?obj)))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Variables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>
                <a:latin typeface="Courier Std" charset="0"/>
              </a:rPr>
              <a:t>	CLIPS&gt; (assert (likes fred mary))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==&gt; f-0     (likes fred mary)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&lt;Fact-0&gt;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CLIPS&gt; (assert (likes fred sue))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==&gt; f-1     (likes fred sue)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&lt;Fact-1&gt;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CLIPS&gt; (agenda)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0      loved: f-1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0      mary-loved: f-0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0      loved: f-0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For a total of 3 activations.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CLIPS&gt; (run)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==&gt; f-2     (loved sue)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==&gt; f-3     (loved mary)</a:t>
            </a:r>
            <a:br>
              <a:rPr lang="en-US" sz="2000">
                <a:latin typeface="Courier Std" charset="0"/>
              </a:rPr>
            </a:br>
            <a:r>
              <a:rPr lang="en-US" sz="2000">
                <a:latin typeface="Courier Std" charset="0"/>
              </a:rPr>
              <a:t>CLIPS&gt;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Loading from files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If your rules are defined in a file called </a:t>
            </a:r>
            <a:r>
              <a:rPr lang="en-US">
                <a:latin typeface="Courier Std" charset="0"/>
              </a:rPr>
              <a:t>myrules.clp</a:t>
            </a:r>
            <a:endParaRPr lang="en-US"/>
          </a:p>
          <a:p>
            <a:pPr eaLnBrk="1" hangingPunct="1"/>
            <a:r>
              <a:rPr lang="en-US"/>
              <a:t>At the shell command line: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>
                <a:latin typeface="Courier Std" charset="0"/>
              </a:rPr>
              <a:t>$ clips -f myrules.clp</a:t>
            </a:r>
            <a:endParaRPr lang="en-US"/>
          </a:p>
          <a:p>
            <a:pPr eaLnBrk="1" hangingPunct="1"/>
            <a:r>
              <a:rPr lang="en-US"/>
              <a:t>At the CLIPS command line: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>
                <a:latin typeface="Courier Std" charset="0"/>
              </a:rPr>
              <a:t>CLIPS&gt; (load “myrules.clp”)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Retracting facts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(defrule remove-liked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?fact &lt;- (likes ?sub ?obj)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=&gt;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(retract ?fact))</a:t>
            </a:r>
          </a:p>
          <a:p>
            <a:pPr eaLnBrk="1" hangingPunct="1"/>
            <a:r>
              <a:rPr lang="en-GB">
                <a:latin typeface="Courier Std" charset="0"/>
              </a:rPr>
              <a:t>&lt;-</a:t>
            </a:r>
            <a:r>
              <a:rPr lang="en-GB"/>
              <a:t> binds the address of a matching fact to a variable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Anonymous variables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If we’re not interested in the value of a variable, we can match using a single-field wildcard variable: </a:t>
            </a:r>
            <a:r>
              <a:rPr lang="en-GB">
                <a:latin typeface="Courier Std" charset="0"/>
              </a:rPr>
              <a:t>?</a:t>
            </a:r>
            <a:endParaRPr lang="en-GB"/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(defrule remove-liked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?fact &lt;- (likes ? ?)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=&gt;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(retract ?fact))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Multifield variables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534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/>
              <a:t>Consider a knowledge base with variable-length facts of the form </a:t>
            </a:r>
            <a:r>
              <a:rPr lang="en-GB">
                <a:latin typeface="Courier Std" charset="0"/>
              </a:rPr>
              <a:t>(route town-1 town-2 town-3 … town-n)</a:t>
            </a:r>
          </a:p>
          <a:p>
            <a:pPr eaLnBrk="1" hangingPunct="1">
              <a:lnSpc>
                <a:spcPct val="90000"/>
              </a:lnSpc>
            </a:pPr>
            <a:r>
              <a:rPr lang="en-GB"/>
              <a:t>If we wish to match all routes that start at A and end at B, we can match all the intermediate towns using a multifield wildcard: </a:t>
            </a:r>
            <a:r>
              <a:rPr lang="en-GB">
                <a:latin typeface="Courier Std" charset="0"/>
              </a:rPr>
              <a:t>$?</a:t>
            </a:r>
          </a:p>
          <a:p>
            <a:pPr eaLnBrk="1" hangingPunct="1">
              <a:lnSpc>
                <a:spcPct val="90000"/>
              </a:lnSpc>
            </a:pPr>
            <a:r>
              <a:rPr lang="en-GB"/>
              <a:t>Multifield variables match a list of objects (…)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>
                <a:latin typeface="Courier Std" charset="0"/>
              </a:rPr>
              <a:t>(defrule find-route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(route town-a $?towns town-b)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=&gt;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(printout t “Route from A to B via “ ?towns crlf))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Multifield variables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We have a fact:</a:t>
            </a:r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(route a b c d e f g h)</a:t>
            </a:r>
          </a:p>
          <a:p>
            <a:pPr eaLnBrk="1" hangingPunct="1"/>
            <a:r>
              <a:rPr lang="en-GB"/>
              <a:t>In how many ways can this be matched by this pattern?</a:t>
            </a:r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(route $?start ?item $?end)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Multifield variables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/>
              <a:t>$?start = (), ?item  = a, $?end = (b c d e f g h)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/>
              <a:t>$?start = (a), ?item  = b, $?end = (c d e f g h)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/>
              <a:t>$?start = (a b), ?item  = c, $?end = (d e f g h)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/>
              <a:t>$?start = (a b c), ?item  = d, $?end = (e f g h)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/>
              <a:t>$?start = (a b c d), ?item  = e, $?end = (f g h)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/>
              <a:t>$?start = (a b c d e), ?item  = f, $?end = (g h)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/>
              <a:t>$?start = (a b c d e f), ?item  = g, $?end = (h)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/>
              <a:t>$?start = (a b c d e f g), ?item  = h, $?end = ()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CLIPS Expert System Shell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framework for building expert systems</a:t>
            </a:r>
          </a:p>
          <a:p>
            <a:pPr lvl="1"/>
            <a:r>
              <a:rPr lang="en-US" smtClean="0"/>
              <a:t>Don’t need to build basic infrastructure every time you build an expert system</a:t>
            </a:r>
          </a:p>
          <a:p>
            <a:r>
              <a:rPr lang="en-US" smtClean="0"/>
              <a:t>Commonly used and well-understood</a:t>
            </a:r>
          </a:p>
          <a:p>
            <a:pPr lvl="1"/>
            <a:r>
              <a:rPr lang="en-US" smtClean="0"/>
              <a:t>First developed at NASA JSC in mid-1980s</a:t>
            </a:r>
          </a:p>
          <a:p>
            <a:r>
              <a:rPr lang="en-US" smtClean="0"/>
              <a:t>Provides the following facilities:</a:t>
            </a:r>
          </a:p>
          <a:p>
            <a:pPr lvl="1"/>
            <a:r>
              <a:rPr lang="en-US" smtClean="0"/>
              <a:t>Representation of facts and rules</a:t>
            </a:r>
          </a:p>
          <a:p>
            <a:pPr lvl="1"/>
            <a:r>
              <a:rPr lang="en-US" smtClean="0"/>
              <a:t>Search mechanism for identifying and firing matching rules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Field Constraints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We can further constraint the values taken by variables</a:t>
            </a:r>
          </a:p>
          <a:p>
            <a:pPr eaLnBrk="1" hangingPunct="1"/>
            <a:r>
              <a:rPr lang="en-GB"/>
              <a:t> </a:t>
            </a:r>
            <a:r>
              <a:rPr lang="en-GB">
                <a:latin typeface="Courier Std" charset="0"/>
              </a:rPr>
              <a:t>~symbol</a:t>
            </a:r>
            <a:r>
              <a:rPr lang="en-GB"/>
              <a:t> matches anything but </a:t>
            </a:r>
            <a:r>
              <a:rPr lang="en-GB">
                <a:latin typeface="Courier Std" charset="0"/>
              </a:rPr>
              <a:t>symbol</a:t>
            </a:r>
            <a:endParaRPr lang="en-GB"/>
          </a:p>
          <a:p>
            <a:pPr eaLnBrk="1" hangingPunct="1"/>
            <a:r>
              <a:rPr lang="en-GB"/>
              <a:t> </a:t>
            </a:r>
            <a:r>
              <a:rPr lang="en-GB">
                <a:latin typeface="Courier Std" charset="0"/>
              </a:rPr>
              <a:t>symbol1|symbol2</a:t>
            </a:r>
            <a:r>
              <a:rPr lang="en-GB"/>
              <a:t> matches either </a:t>
            </a:r>
            <a:r>
              <a:rPr lang="en-GB">
                <a:latin typeface="Courier Std" charset="0"/>
              </a:rPr>
              <a:t>symbol1</a:t>
            </a:r>
            <a:r>
              <a:rPr lang="en-GB"/>
              <a:t> or </a:t>
            </a:r>
            <a:r>
              <a:rPr lang="en-GB">
                <a:latin typeface="Courier Std" charset="0"/>
              </a:rPr>
              <a:t>symbol2</a:t>
            </a:r>
          </a:p>
          <a:p>
            <a:pPr eaLnBrk="1" hangingPunct="1"/>
            <a:r>
              <a:rPr lang="en-GB"/>
              <a:t> </a:t>
            </a:r>
            <a:r>
              <a:rPr lang="en-GB">
                <a:latin typeface="Courier Std" charset="0"/>
              </a:rPr>
              <a:t>symbol1&amp;symbol2</a:t>
            </a:r>
            <a:r>
              <a:rPr lang="en-GB"/>
              <a:t> matches both symbols</a:t>
            </a:r>
          </a:p>
          <a:p>
            <a:pPr eaLnBrk="1" hangingPunct="1"/>
            <a:r>
              <a:rPr lang="en-GB"/>
              <a:t> </a:t>
            </a:r>
            <a:r>
              <a:rPr lang="en-GB">
                <a:latin typeface="Courier Std" charset="0"/>
              </a:rPr>
              <a:t>?var&amp;constraint</a:t>
            </a:r>
            <a:r>
              <a:rPr lang="en-GB"/>
              <a:t> matches anything that satisfies the constraint, and assigns it to </a:t>
            </a:r>
            <a:r>
              <a:rPr lang="en-GB">
                <a:latin typeface="Courier Std" charset="0"/>
              </a:rPr>
              <a:t>?var</a:t>
            </a:r>
            <a:endParaRPr lang="en-GB"/>
          </a:p>
          <a:p>
            <a:pPr eaLnBrk="1" hangingPunct="1"/>
            <a:endParaRPr lang="en-GB"/>
          </a:p>
          <a:p>
            <a:pPr eaLnBrk="1" hangingPunct="1"/>
            <a:endParaRPr lang="en-GB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Test Conditions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LHS of rule can contain other sorts of constraints on variable values (see BPG p. 47)</a:t>
            </a:r>
          </a:p>
          <a:p>
            <a:pPr eaLnBrk="1" hangingPunct="1"/>
            <a:r>
              <a:rPr lang="en-GB" smtClean="0"/>
              <a:t>For example:</a:t>
            </a:r>
          </a:p>
          <a:p>
            <a:pPr eaLnBrk="1" hangingPunct="1">
              <a:buFontTx/>
              <a:buNone/>
            </a:pPr>
            <a:r>
              <a:rPr lang="en-GB" smtClean="0"/>
              <a:t>	(defrule my-rule</a:t>
            </a:r>
            <a:br>
              <a:rPr lang="en-GB" smtClean="0"/>
            </a:br>
            <a:r>
              <a:rPr lang="en-GB" smtClean="0"/>
              <a:t>	(age fred ?var1)</a:t>
            </a:r>
            <a:br>
              <a:rPr lang="en-GB" smtClean="0"/>
            </a:br>
            <a:r>
              <a:rPr lang="en-GB" smtClean="0"/>
              <a:t>	(age sally ?var2)</a:t>
            </a:r>
            <a:br>
              <a:rPr lang="en-GB" smtClean="0"/>
            </a:br>
            <a:r>
              <a:rPr lang="en-GB" b="1" smtClean="0"/>
              <a:t>	(test (&gt; ?var1 ?var2))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	=&gt;</a:t>
            </a:r>
            <a:br>
              <a:rPr lang="en-GB" smtClean="0"/>
            </a:br>
            <a:r>
              <a:rPr lang="en-GB" smtClean="0"/>
              <a:t>	</a:t>
            </a:r>
            <a:r>
              <a:rPr lang="en-US" smtClean="0"/>
              <a:t>…</a:t>
            </a:r>
            <a:br>
              <a:rPr lang="en-US" smtClean="0"/>
            </a:br>
            <a:r>
              <a:rPr lang="en-US" smtClean="0"/>
              <a:t>)</a:t>
            </a:r>
            <a:endParaRPr lang="en-GB" smtClean="0"/>
          </a:p>
          <a:p>
            <a:pPr eaLnBrk="1" hangingPunct="1"/>
            <a:endParaRPr lang="en-GB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Functions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CLIPS has a number of built-in functions which can be invoked like their Scheme look-a-likes:</a:t>
            </a:r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	(+ 1 2)</a:t>
            </a:r>
          </a:p>
          <a:p>
            <a:pPr eaLnBrk="1" hangingPunct="1"/>
            <a:r>
              <a:rPr lang="en-GB"/>
              <a:t>Complete list of built-in functions starting at p.149 of the CLIPS reference manual (Basic Programming Guide)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Defining functions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We can define a custom function using deffunction:</a:t>
            </a:r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(deffunction square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(?x)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(* ?x ?x))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Defining functions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(deffunction function-name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(?arg1 ?arg2 ... $?args)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(action1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 action2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 ...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 actionn))</a:t>
            </a:r>
          </a:p>
          <a:p>
            <a:pPr eaLnBrk="1" hangingPunct="1"/>
            <a:r>
              <a:rPr lang="en-GB"/>
              <a:t>Value returned by function is that of last action</a:t>
            </a:r>
          </a:p>
          <a:p>
            <a:pPr eaLnBrk="1" hangingPunct="1"/>
            <a:r>
              <a:rPr lang="en-GB"/>
              <a:t>Final argument may be a multifield variable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Binding variables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We can bind the result of a function to a variable:</a:t>
            </a:r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(bind ?sum (+ ?x ?y))</a:t>
            </a:r>
          </a:p>
          <a:p>
            <a:pPr eaLnBrk="1" hangingPunct="1"/>
            <a:endParaRPr lang="en-GB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Example: Route Finding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6858000" y="4953000"/>
            <a:ext cx="533400" cy="533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r>
              <a:rPr lang="en-GB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3276600" y="5105400"/>
            <a:ext cx="533400" cy="533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r>
              <a:rPr lang="en-GB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3200400" y="2286000"/>
            <a:ext cx="533400" cy="533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>
            <a:prstTxWarp prst="textNoShape">
              <a:avLst/>
            </a:prstTxWarp>
          </a:bodyPr>
          <a:lstStyle/>
          <a:p>
            <a:r>
              <a:rPr lang="en-GB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5562600" y="3581400"/>
            <a:ext cx="533400" cy="533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r>
              <a:rPr lang="en-GB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1295400" y="3581400"/>
            <a:ext cx="533400" cy="533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prstTxWarp prst="textNoShape">
              <a:avLst/>
            </a:prstTxWarp>
          </a:bodyPr>
          <a:lstStyle/>
          <a:p>
            <a:r>
              <a:rPr lang="en-GB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39944" name="Straight Connector 12"/>
          <p:cNvCxnSpPr>
            <a:cxnSpLocks noChangeShapeType="1"/>
            <a:stCxn id="11" idx="7"/>
            <a:endCxn id="8" idx="3"/>
          </p:cNvCxnSpPr>
          <p:nvPr/>
        </p:nvCxnSpPr>
        <p:spPr bwMode="auto">
          <a:xfrm rot="5400000" flipH="1" flipV="1">
            <a:off x="2055813" y="2436813"/>
            <a:ext cx="917575" cy="1527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9945" name="Straight Connector 13"/>
          <p:cNvCxnSpPr>
            <a:cxnSpLocks noChangeShapeType="1"/>
            <a:stCxn id="11" idx="5"/>
            <a:endCxn id="7" idx="1"/>
          </p:cNvCxnSpPr>
          <p:nvPr/>
        </p:nvCxnSpPr>
        <p:spPr bwMode="auto">
          <a:xfrm rot="16200000" flipH="1">
            <a:off x="1979613" y="3808413"/>
            <a:ext cx="1146175" cy="1603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9946" name="Straight Connector 14"/>
          <p:cNvCxnSpPr>
            <a:cxnSpLocks noChangeShapeType="1"/>
            <a:stCxn id="8" idx="5"/>
            <a:endCxn id="10" idx="1"/>
          </p:cNvCxnSpPr>
          <p:nvPr/>
        </p:nvCxnSpPr>
        <p:spPr bwMode="auto">
          <a:xfrm rot="16200000" flipH="1">
            <a:off x="4189413" y="2208213"/>
            <a:ext cx="917575" cy="1984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9947" name="Straight Connector 15"/>
          <p:cNvCxnSpPr>
            <a:cxnSpLocks noChangeShapeType="1"/>
            <a:stCxn id="10" idx="3"/>
            <a:endCxn id="7" idx="7"/>
          </p:cNvCxnSpPr>
          <p:nvPr/>
        </p:nvCxnSpPr>
        <p:spPr bwMode="auto">
          <a:xfrm rot="5400000">
            <a:off x="4113213" y="3656013"/>
            <a:ext cx="1146175" cy="1908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9948" name="Straight Connector 16"/>
          <p:cNvCxnSpPr>
            <a:cxnSpLocks noChangeShapeType="1"/>
            <a:stCxn id="7" idx="0"/>
            <a:endCxn id="8" idx="4"/>
          </p:cNvCxnSpPr>
          <p:nvPr/>
        </p:nvCxnSpPr>
        <p:spPr bwMode="auto">
          <a:xfrm rot="16200000" flipV="1">
            <a:off x="2362200" y="3924300"/>
            <a:ext cx="2286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9949" name="Straight Connector 26"/>
          <p:cNvCxnSpPr>
            <a:cxnSpLocks noChangeShapeType="1"/>
            <a:stCxn id="10" idx="5"/>
            <a:endCxn id="5" idx="1"/>
          </p:cNvCxnSpPr>
          <p:nvPr/>
        </p:nvCxnSpPr>
        <p:spPr bwMode="auto">
          <a:xfrm rot="16200000" flipH="1">
            <a:off x="5980113" y="4075113"/>
            <a:ext cx="993775" cy="91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39950" name="TextBox 29"/>
          <p:cNvSpPr txBox="1">
            <a:spLocks noChangeArrowheads="1"/>
          </p:cNvSpPr>
          <p:nvPr/>
        </p:nvSpPr>
        <p:spPr bwMode="auto">
          <a:xfrm>
            <a:off x="1905000" y="2895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5</a:t>
            </a:r>
          </a:p>
        </p:txBody>
      </p:sp>
      <p:sp>
        <p:nvSpPr>
          <p:cNvPr id="39951" name="TextBox 30"/>
          <p:cNvSpPr txBox="1">
            <a:spLocks noChangeArrowheads="1"/>
          </p:cNvSpPr>
          <p:nvPr/>
        </p:nvSpPr>
        <p:spPr bwMode="auto">
          <a:xfrm>
            <a:off x="2057400" y="46482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7</a:t>
            </a:r>
          </a:p>
        </p:txBody>
      </p:sp>
      <p:sp>
        <p:nvSpPr>
          <p:cNvPr id="39952" name="TextBox 31"/>
          <p:cNvSpPr txBox="1">
            <a:spLocks noChangeArrowheads="1"/>
          </p:cNvSpPr>
          <p:nvPr/>
        </p:nvSpPr>
        <p:spPr bwMode="auto">
          <a:xfrm>
            <a:off x="3581400" y="36576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4</a:t>
            </a:r>
          </a:p>
        </p:txBody>
      </p:sp>
      <p:sp>
        <p:nvSpPr>
          <p:cNvPr id="39953" name="TextBox 32"/>
          <p:cNvSpPr txBox="1">
            <a:spLocks noChangeArrowheads="1"/>
          </p:cNvSpPr>
          <p:nvPr/>
        </p:nvSpPr>
        <p:spPr bwMode="auto">
          <a:xfrm>
            <a:off x="4724400" y="47244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2</a:t>
            </a:r>
          </a:p>
        </p:txBody>
      </p:sp>
      <p:sp>
        <p:nvSpPr>
          <p:cNvPr id="39954" name="TextBox 33"/>
          <p:cNvSpPr txBox="1">
            <a:spLocks noChangeArrowheads="1"/>
          </p:cNvSpPr>
          <p:nvPr/>
        </p:nvSpPr>
        <p:spPr bwMode="auto">
          <a:xfrm>
            <a:off x="4648200" y="26670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8</a:t>
            </a:r>
          </a:p>
        </p:txBody>
      </p:sp>
      <p:sp>
        <p:nvSpPr>
          <p:cNvPr id="39955" name="TextBox 34"/>
          <p:cNvSpPr txBox="1">
            <a:spLocks noChangeArrowheads="1"/>
          </p:cNvSpPr>
          <p:nvPr/>
        </p:nvSpPr>
        <p:spPr bwMode="auto">
          <a:xfrm>
            <a:off x="6629400" y="4114800"/>
            <a:ext cx="35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/>
              <a:t>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Example: Route Finding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Represent routes as facts of the form:</a:t>
            </a:r>
          </a:p>
          <a:p>
            <a:pPr eaLnBrk="1" hangingPunct="1">
              <a:buFontTx/>
              <a:buNone/>
            </a:pPr>
            <a:r>
              <a:rPr lang="en-GB" smtClean="0"/>
              <a:t>	(route </a:t>
            </a:r>
            <a:r>
              <a:rPr lang="en-GB" i="1" smtClean="0"/>
              <a:t>start </a:t>
            </a:r>
            <a:r>
              <a:rPr lang="en-US" i="1" smtClean="0"/>
              <a:t>… end distance</a:t>
            </a:r>
            <a:r>
              <a:rPr lang="en-US" smtClean="0"/>
              <a:t>)</a:t>
            </a:r>
          </a:p>
          <a:p>
            <a:pPr eaLnBrk="1" hangingPunct="1"/>
            <a:r>
              <a:rPr lang="en-US" smtClean="0"/>
              <a:t>For example:</a:t>
            </a:r>
          </a:p>
          <a:p>
            <a:pPr eaLnBrk="1" hangingPunct="1">
              <a:buFontTx/>
              <a:buNone/>
            </a:pPr>
            <a:r>
              <a:rPr lang="en-US" smtClean="0"/>
              <a:t>	(route town-a town-b town-d town-e 16)</a:t>
            </a:r>
          </a:p>
          <a:p>
            <a:pPr eaLnBrk="1" hangingPunct="1"/>
            <a:r>
              <a:rPr lang="en-US" smtClean="0"/>
              <a:t>How can we generate all of the shortest routes from every town to every other town?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Writing output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We can write to stdout using printout:</a:t>
            </a:r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(defrule print-likes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(likes ?x ?y)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=&gt;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(printout t ?x “ likes “ ?y crlf))</a:t>
            </a:r>
          </a:p>
          <a:p>
            <a:pPr eaLnBrk="1" hangingPunct="1">
              <a:buFontTx/>
              <a:buNone/>
            </a:pPr>
            <a:r>
              <a:rPr lang="en-GB"/>
              <a:t>	prints:</a:t>
            </a:r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“john likes sally”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Reading input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(defrule read-colour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(initial-fact)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=&gt;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(printout t “Name a colour” crlf)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(assert (colour (read))))</a:t>
            </a:r>
          </a:p>
          <a:p>
            <a:pPr eaLnBrk="1" hangingPunct="1"/>
            <a:r>
              <a:rPr lang="en-GB">
                <a:latin typeface="Courier Std" charset="0"/>
              </a:rPr>
              <a:t>(read)</a:t>
            </a:r>
            <a:r>
              <a:rPr lang="en-GB"/>
              <a:t> reads a single symbol, integer or string</a:t>
            </a:r>
          </a:p>
          <a:p>
            <a:pPr eaLnBrk="1" hangingPunct="1"/>
            <a:r>
              <a:rPr lang="en-GB">
                <a:latin typeface="Courier Std" charset="0"/>
              </a:rPr>
              <a:t>(readline)</a:t>
            </a:r>
            <a:r>
              <a:rPr lang="en-GB"/>
              <a:t> reads until the next carriage return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Facts in CLIPS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Represented in CLIPS by s-expressions:</a:t>
            </a:r>
          </a:p>
          <a:p>
            <a:pPr lvl="1" eaLnBrk="1" hangingPunct="1"/>
            <a:r>
              <a:rPr lang="en-US">
                <a:latin typeface="Courier Std" charset="0"/>
              </a:rPr>
              <a:t>(likes fred sally)</a:t>
            </a:r>
          </a:p>
          <a:p>
            <a:pPr lvl="1" eaLnBrk="1" hangingPunct="1"/>
            <a:r>
              <a:rPr lang="en-US">
                <a:latin typeface="Courier Std" charset="0"/>
              </a:rPr>
              <a:t>likes</a:t>
            </a:r>
            <a:r>
              <a:rPr lang="en-US"/>
              <a:t>, </a:t>
            </a:r>
            <a:r>
              <a:rPr lang="en-US">
                <a:latin typeface="Courier Std" charset="0"/>
              </a:rPr>
              <a:t>fred</a:t>
            </a:r>
            <a:r>
              <a:rPr lang="en-US"/>
              <a:t> and </a:t>
            </a:r>
            <a:r>
              <a:rPr lang="en-US">
                <a:latin typeface="Courier Std" charset="0"/>
              </a:rPr>
              <a:t>sally</a:t>
            </a:r>
            <a:r>
              <a:rPr lang="en-US"/>
              <a:t> are symbols</a:t>
            </a:r>
          </a:p>
          <a:p>
            <a:pPr eaLnBrk="1" hangingPunct="1"/>
            <a:r>
              <a:rPr lang="en-US"/>
              <a:t>Two types of CLIPS fact</a:t>
            </a:r>
          </a:p>
          <a:p>
            <a:pPr lvl="1" eaLnBrk="1" hangingPunct="1"/>
            <a:r>
              <a:rPr lang="en-US"/>
              <a:t>Ordered (as above)</a:t>
            </a:r>
          </a:p>
          <a:p>
            <a:pPr lvl="1" eaLnBrk="1" hangingPunct="1"/>
            <a:r>
              <a:rPr lang="en-US"/>
              <a:t>Unordered, specified using </a:t>
            </a:r>
            <a:r>
              <a:rPr lang="en-US">
                <a:latin typeface="Courier Std" charset="0"/>
              </a:rPr>
              <a:t>deftemplate</a:t>
            </a:r>
            <a:r>
              <a:rPr lang="en-US"/>
              <a:t> (we’ll come to this later)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Templated facts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The ordered lists of terms we’ve seen so far are only one kind of fact</a:t>
            </a:r>
          </a:p>
          <a:p>
            <a:pPr eaLnBrk="1" hangingPunct="1"/>
            <a:r>
              <a:rPr lang="en-GB"/>
              <a:t>We can also create facts containing unordered (but named) terms:</a:t>
            </a:r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	(car (colour red) (doors 4) (maker vw))</a:t>
            </a:r>
          </a:p>
          <a:p>
            <a:pPr eaLnBrk="1" hangingPunct="1">
              <a:buFontTx/>
              <a:buNone/>
            </a:pPr>
            <a:r>
              <a:rPr lang="en-GB"/>
              <a:t>	is the same as:</a:t>
            </a:r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	(car (doors 4) (maker vw) (colour red))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Templated facts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We introduce a new type of templated fact as follows:</a:t>
            </a:r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(deftemplate car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(slot registration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	(type SYMBOL))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(slot color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	(type SYMBOL)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	(allowed-symbols white red green blue))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(slot doors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	(type INTEGER)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	(default 4))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(slot maker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	(type SYMBOL)))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/>
              <a:t>Templated facts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Templated facts are asserted like any other fact:</a:t>
            </a:r>
          </a:p>
          <a:p>
            <a:pPr eaLnBrk="1" hangingPunct="1"/>
            <a:endParaRPr lang="en-GB"/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(assert (car (registration g885tnj)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			(doors 4)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			(maker vw)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			(colour green)))</a:t>
            </a:r>
            <a:endParaRPr lang="en-GB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Example: Classification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We wish to build an expert system to classify the following farmyard animals:</a:t>
            </a:r>
          </a:p>
          <a:p>
            <a:pPr lvl="1" eaLnBrk="1" hangingPunct="1"/>
            <a:r>
              <a:rPr lang="en-GB"/>
              <a:t>Dog</a:t>
            </a:r>
          </a:p>
          <a:p>
            <a:pPr lvl="1" eaLnBrk="1" hangingPunct="1"/>
            <a:r>
              <a:rPr lang="en-GB"/>
              <a:t>Cows</a:t>
            </a:r>
          </a:p>
          <a:p>
            <a:pPr lvl="1" eaLnBrk="1" hangingPunct="1"/>
            <a:r>
              <a:rPr lang="en-GB"/>
              <a:t>Chickens</a:t>
            </a:r>
          </a:p>
          <a:p>
            <a:pPr lvl="1" eaLnBrk="1" hangingPunct="1"/>
            <a:r>
              <a:rPr lang="en-GB"/>
              <a:t>Ducks</a:t>
            </a:r>
          </a:p>
          <a:p>
            <a:pPr lvl="1" eaLnBrk="1" hangingPunct="1"/>
            <a:r>
              <a:rPr lang="en-GB"/>
              <a:t>Pigs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Example: Classification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/>
              <a:t>Possible means for classification:</a:t>
            </a:r>
          </a:p>
          <a:p>
            <a:pPr lvl="1" eaLnBrk="1" hangingPunct="1"/>
            <a:r>
              <a:rPr lang="en-GB"/>
              <a:t>Fur/feathers/skin</a:t>
            </a:r>
          </a:p>
          <a:p>
            <a:pPr lvl="1" eaLnBrk="1" hangingPunct="1"/>
            <a:r>
              <a:rPr lang="en-GB"/>
              <a:t>Number of legs</a:t>
            </a:r>
          </a:p>
          <a:p>
            <a:pPr lvl="1" eaLnBrk="1" hangingPunct="1"/>
            <a:r>
              <a:rPr lang="en-GB"/>
              <a:t>Swims/doesn’t swim</a:t>
            </a:r>
          </a:p>
          <a:p>
            <a:pPr lvl="1" eaLnBrk="1" hangingPunct="1"/>
            <a:r>
              <a:rPr lang="en-GB"/>
              <a:t>Eats meat/grass/grain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Example: Classification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(deftemplate observation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(slot name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	(type SYMBOL))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(slot value))</a:t>
            </a:r>
          </a:p>
          <a:p>
            <a:pPr eaLnBrk="1" hangingPunct="1">
              <a:buFontTx/>
              <a:buNone/>
            </a:pPr>
            <a:r>
              <a:rPr lang="en-GB">
                <a:latin typeface="Courier Std" charset="0"/>
              </a:rPr>
              <a:t>(deftemplate classification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(slot name</a:t>
            </a:r>
            <a:br>
              <a:rPr lang="en-GB">
                <a:latin typeface="Courier Std" charset="0"/>
              </a:rPr>
            </a:br>
            <a:r>
              <a:rPr lang="en-GB">
                <a:latin typeface="Courier Std" charset="0"/>
              </a:rPr>
              <a:t>	(type SYMBOL)))	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Starting and stopping CLIPS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Run CLIPS from the UNIX command line:</a:t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>
                <a:latin typeface="Courier Std" charset="0"/>
              </a:rPr>
              <a:t>CLIPS&gt;</a:t>
            </a:r>
          </a:p>
          <a:p>
            <a:pPr eaLnBrk="1" hangingPunct="1"/>
            <a:r>
              <a:rPr lang="en-US"/>
              <a:t>To quit CLIPS, type </a:t>
            </a:r>
            <a:r>
              <a:rPr lang="en-US">
                <a:latin typeface="Courier Std" charset="0"/>
              </a:rPr>
              <a:t>(exit)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Asserting facts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Add a new fact to the knowledge base with </a:t>
            </a:r>
            <a:r>
              <a:rPr lang="en-US">
                <a:latin typeface="Courier Std" charset="0"/>
              </a:rPr>
              <a:t>assert</a:t>
            </a:r>
            <a:r>
              <a:rPr lang="en-US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/>
              <a:t>	</a:t>
            </a:r>
            <a:r>
              <a:rPr lang="en-US">
                <a:latin typeface="Courier Std" charset="0"/>
              </a:rPr>
              <a:t>CLIPS&gt; (assert (likes fred mary))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&lt;Fact-0&gt;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CLIPS&gt;</a:t>
            </a: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Check for asserted facts with </a:t>
            </a:r>
            <a:r>
              <a:rPr lang="en-US">
                <a:latin typeface="Courier Std" charset="0"/>
              </a:rPr>
              <a:t>facts</a:t>
            </a:r>
            <a:r>
              <a:rPr lang="en-US"/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/>
              <a:t>	</a:t>
            </a:r>
            <a:r>
              <a:rPr lang="en-US">
                <a:latin typeface="Courier Std" charset="0"/>
              </a:rPr>
              <a:t>CLIPS&gt; (facts)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f-0     (likes fred mary)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For a total of 1 fact.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CLIPS&gt; 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The </a:t>
            </a:r>
            <a:r>
              <a:rPr lang="en-US">
                <a:latin typeface="Courier Std" charset="0"/>
              </a:rPr>
              <a:t>0</a:t>
            </a:r>
            <a:r>
              <a:rPr lang="en-US"/>
              <a:t> in </a:t>
            </a:r>
            <a:r>
              <a:rPr lang="en-US">
                <a:latin typeface="Courier Std" charset="0"/>
              </a:rPr>
              <a:t>f-0</a:t>
            </a:r>
            <a:r>
              <a:rPr lang="en-US"/>
              <a:t> and </a:t>
            </a:r>
            <a:r>
              <a:rPr lang="en-US">
                <a:latin typeface="Courier Std" charset="0"/>
              </a:rPr>
              <a:t>Fact-0</a:t>
            </a:r>
            <a:r>
              <a:rPr lang="en-US"/>
              <a:t> is the fact-index of the new fact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Retracting facts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1800"/>
              <a:t>Remove a fact from the knowledge base with retract:</a:t>
            </a:r>
          </a:p>
          <a:p>
            <a:pPr eaLnBrk="1" hangingPunct="1">
              <a:buFontTx/>
              <a:buNone/>
            </a:pPr>
            <a:r>
              <a:rPr lang="en-US" sz="1800"/>
              <a:t>	</a:t>
            </a:r>
            <a:r>
              <a:rPr lang="en-US" sz="1800">
                <a:solidFill>
                  <a:schemeClr val="folHlink"/>
                </a:solidFill>
                <a:latin typeface="Courier Std" charset="0"/>
              </a:rPr>
              <a:t>CLIPS&gt; (assert (likes fred mary))</a:t>
            </a:r>
            <a:br>
              <a:rPr lang="en-US" sz="1800">
                <a:solidFill>
                  <a:schemeClr val="folHlink"/>
                </a:solidFill>
                <a:latin typeface="Courier Std" charset="0"/>
              </a:rPr>
            </a:br>
            <a:r>
              <a:rPr lang="en-US" sz="1800">
                <a:solidFill>
                  <a:schemeClr val="folHlink"/>
                </a:solidFill>
                <a:latin typeface="Courier Std" charset="0"/>
              </a:rPr>
              <a:t>&lt;Fact-0&gt;</a:t>
            </a:r>
            <a:br>
              <a:rPr lang="en-US" sz="1800">
                <a:solidFill>
                  <a:schemeClr val="folHlink"/>
                </a:solidFill>
                <a:latin typeface="Courier Std" charset="0"/>
              </a:rPr>
            </a:br>
            <a:r>
              <a:rPr lang="en-US" sz="1800">
                <a:solidFill>
                  <a:schemeClr val="folHlink"/>
                </a:solidFill>
                <a:latin typeface="Courier Std" charset="0"/>
              </a:rPr>
              <a:t>CLIPS&gt; (facts)</a:t>
            </a:r>
            <a:br>
              <a:rPr lang="en-US" sz="1800">
                <a:solidFill>
                  <a:schemeClr val="folHlink"/>
                </a:solidFill>
                <a:latin typeface="Courier Std" charset="0"/>
              </a:rPr>
            </a:br>
            <a:r>
              <a:rPr lang="en-US" sz="1800">
                <a:solidFill>
                  <a:schemeClr val="folHlink"/>
                </a:solidFill>
                <a:latin typeface="Courier Std" charset="0"/>
              </a:rPr>
              <a:t>f-0     (likes fred mary)</a:t>
            </a:r>
            <a:br>
              <a:rPr lang="en-US" sz="1800">
                <a:solidFill>
                  <a:schemeClr val="folHlink"/>
                </a:solidFill>
                <a:latin typeface="Courier Std" charset="0"/>
              </a:rPr>
            </a:br>
            <a:r>
              <a:rPr lang="en-US" sz="1800">
                <a:solidFill>
                  <a:schemeClr val="folHlink"/>
                </a:solidFill>
                <a:latin typeface="Courier Std" charset="0"/>
              </a:rPr>
              <a:t>For a total of 1 fact.</a:t>
            </a:r>
            <a:r>
              <a:rPr lang="en-US" sz="1800">
                <a:latin typeface="Courier Std" charset="0"/>
              </a:rPr>
              <a:t/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CLIPS&gt; (retract 0)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CLIPS&gt; (facts)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CLIPS&gt;</a:t>
            </a:r>
            <a:endParaRPr lang="en-US" sz="1800"/>
          </a:p>
          <a:p>
            <a:pPr eaLnBrk="1" hangingPunct="1"/>
            <a:r>
              <a:rPr lang="en-US" sz="1800"/>
              <a:t>Note that you need to know the fact-index to retract a fact</a:t>
            </a:r>
          </a:p>
          <a:p>
            <a:pPr eaLnBrk="1" hangingPunct="1"/>
            <a:r>
              <a:rPr lang="en-US" sz="1800"/>
              <a:t>Remove all facts from the knowledge base using </a:t>
            </a:r>
            <a:r>
              <a:rPr lang="en-US" sz="1800">
                <a:latin typeface="Courier Std" charset="0"/>
              </a:rPr>
              <a:t>(clear)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Watching the knowledge base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1800"/>
              <a:t>Observe the activity in the knowledge base using </a:t>
            </a:r>
            <a:r>
              <a:rPr lang="en-US" sz="1800">
                <a:latin typeface="Courier Std" charset="0"/>
              </a:rPr>
              <a:t>watch</a:t>
            </a:r>
            <a:r>
              <a:rPr lang="en-US" sz="1800"/>
              <a:t>:</a:t>
            </a:r>
          </a:p>
          <a:p>
            <a:pPr eaLnBrk="1" hangingPunct="1">
              <a:buFontTx/>
              <a:buNone/>
            </a:pPr>
            <a:r>
              <a:rPr lang="en-US" sz="1800"/>
              <a:t>	</a:t>
            </a:r>
            <a:r>
              <a:rPr lang="en-US" sz="1800">
                <a:latin typeface="Courier Std" charset="0"/>
              </a:rPr>
              <a:t>CLIPS&gt; (watch facts)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CLIPS&gt; (assert (likes fred mary))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==&gt; f-0     (likes fred mary)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&lt;Fact-0&gt;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CLIPS&gt; (retract 0)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&lt;== f-0     (likes fred mary)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CLIPS&gt; </a:t>
            </a:r>
          </a:p>
          <a:p>
            <a:pPr eaLnBrk="1" hangingPunct="1"/>
            <a:r>
              <a:rPr lang="en-US" sz="1800">
                <a:latin typeface="Courier Std" charset="0"/>
              </a:rPr>
              <a:t>==&gt;</a:t>
            </a:r>
            <a:r>
              <a:rPr lang="en-US" sz="1800"/>
              <a:t> indicates that a fact is being added</a:t>
            </a:r>
          </a:p>
          <a:p>
            <a:pPr eaLnBrk="1" hangingPunct="1"/>
            <a:r>
              <a:rPr lang="en-US" sz="1800">
                <a:latin typeface="Courier Std" charset="0"/>
              </a:rPr>
              <a:t>&lt;==</a:t>
            </a:r>
            <a:r>
              <a:rPr lang="en-US" sz="1800"/>
              <a:t> indicates that a fact is being removed</a:t>
            </a:r>
          </a:p>
          <a:p>
            <a:pPr eaLnBrk="1" hangingPunct="1"/>
            <a:r>
              <a:rPr lang="en-US" sz="1800"/>
              <a:t>Turn off watch using </a:t>
            </a:r>
            <a:r>
              <a:rPr lang="en-US" sz="1800">
                <a:latin typeface="Courier Std" charset="0"/>
              </a:rPr>
              <a:t>(unwatch facts)</a:t>
            </a:r>
            <a:endParaRPr lang="en-US" sz="18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Creating rules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A simple rule:</a:t>
            </a:r>
          </a:p>
          <a:p>
            <a:pPr eaLnBrk="1" hangingPunct="1">
              <a:buFontTx/>
              <a:buNone/>
            </a:pPr>
            <a:r>
              <a:rPr lang="en-US"/>
              <a:t>	</a:t>
            </a:r>
            <a:r>
              <a:rPr lang="en-US">
                <a:latin typeface="Courier Std" charset="0"/>
              </a:rPr>
              <a:t>(defrule mary-loved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	(likes fred mary)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=&gt;</a:t>
            </a:r>
            <a:br>
              <a:rPr lang="en-US">
                <a:latin typeface="Courier Std" charset="0"/>
              </a:rPr>
            </a:br>
            <a:r>
              <a:rPr lang="en-US">
                <a:latin typeface="Courier Std" charset="0"/>
              </a:rPr>
              <a:t>	(assert (loved mary)))</a:t>
            </a:r>
            <a:endParaRPr lang="en-US"/>
          </a:p>
        </p:txBody>
      </p:sp>
      <p:sp>
        <p:nvSpPr>
          <p:cNvPr id="21508" name="AutoShape 4"/>
          <p:cNvSpPr>
            <a:spLocks/>
          </p:cNvSpPr>
          <p:nvPr/>
        </p:nvSpPr>
        <p:spPr bwMode="auto">
          <a:xfrm>
            <a:off x="6629400" y="2057400"/>
            <a:ext cx="1295400" cy="590550"/>
          </a:xfrm>
          <a:prstGeom prst="accentCallout1">
            <a:avLst>
              <a:gd name="adj1" fmla="val 19356"/>
              <a:gd name="adj2" fmla="val -5884"/>
              <a:gd name="adj3" fmla="val 70162"/>
              <a:gd name="adj4" fmla="val -18431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Georgia" charset="0"/>
              </a:rPr>
              <a:t>The name of the rule</a:t>
            </a:r>
          </a:p>
        </p:txBody>
      </p:sp>
      <p:sp>
        <p:nvSpPr>
          <p:cNvPr id="21509" name="AutoShape 5"/>
          <p:cNvSpPr>
            <a:spLocks/>
          </p:cNvSpPr>
          <p:nvPr/>
        </p:nvSpPr>
        <p:spPr bwMode="auto">
          <a:xfrm>
            <a:off x="6629400" y="2838450"/>
            <a:ext cx="1168400" cy="590550"/>
          </a:xfrm>
          <a:prstGeom prst="accentCallout1">
            <a:avLst>
              <a:gd name="adj1" fmla="val 19356"/>
              <a:gd name="adj2" fmla="val -6523"/>
              <a:gd name="adj3" fmla="val -269"/>
              <a:gd name="adj4" fmla="val -192394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Georgia" charset="0"/>
              </a:rPr>
              <a:t>The rule condition</a:t>
            </a:r>
          </a:p>
        </p:txBody>
      </p:sp>
      <p:sp>
        <p:nvSpPr>
          <p:cNvPr id="21510" name="AutoShape 6"/>
          <p:cNvSpPr>
            <a:spLocks/>
          </p:cNvSpPr>
          <p:nvPr/>
        </p:nvSpPr>
        <p:spPr bwMode="auto">
          <a:xfrm>
            <a:off x="6629400" y="3733800"/>
            <a:ext cx="1295400" cy="590550"/>
          </a:xfrm>
          <a:prstGeom prst="accentCallout1">
            <a:avLst>
              <a:gd name="adj1" fmla="val 19356"/>
              <a:gd name="adj2" fmla="val -5884"/>
              <a:gd name="adj3" fmla="val -28764"/>
              <a:gd name="adj4" fmla="val -10686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Georgia" charset="0"/>
              </a:rPr>
              <a:t>The rule action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Rules in general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1800">
                <a:latin typeface="Courier Std" charset="0"/>
              </a:rPr>
              <a:t>	(defrule &lt;rule name&gt; “optional comment”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	&lt;rule condition 1&gt;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	&lt;rule condition 2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	...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=&gt;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	&lt;rule action 1&gt;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	&lt;rule action 2&gt;</a:t>
            </a:r>
            <a:br>
              <a:rPr lang="en-US" sz="1800">
                <a:latin typeface="Courier Std" charset="0"/>
              </a:rPr>
            </a:br>
            <a:r>
              <a:rPr lang="en-US" sz="1800">
                <a:latin typeface="Courier Std" charset="0"/>
              </a:rPr>
              <a:t>	...)</a:t>
            </a:r>
          </a:p>
          <a:p>
            <a:pPr eaLnBrk="1" hangingPunct="1"/>
            <a:r>
              <a:rPr lang="en-US" sz="1800"/>
              <a:t>Everything before </a:t>
            </a:r>
            <a:r>
              <a:rPr lang="en-US" sz="1800">
                <a:latin typeface="Courier Std" charset="0"/>
              </a:rPr>
              <a:t>=&gt;</a:t>
            </a:r>
            <a:r>
              <a:rPr lang="en-US" sz="1800"/>
              <a:t> is known as the </a:t>
            </a:r>
            <a:r>
              <a:rPr lang="en-US" sz="1800" b="1"/>
              <a:t>left-hand side</a:t>
            </a:r>
            <a:r>
              <a:rPr lang="en-US" sz="1800"/>
              <a:t> (LHS), everything after the </a:t>
            </a:r>
            <a:r>
              <a:rPr lang="en-US" sz="1800" b="1"/>
              <a:t>right-hand side</a:t>
            </a:r>
            <a:r>
              <a:rPr lang="en-US" sz="1800"/>
              <a:t> (RHS)</a:t>
            </a:r>
          </a:p>
          <a:p>
            <a:pPr eaLnBrk="1" hangingPunct="1"/>
            <a:r>
              <a:rPr lang="en-US" sz="1800"/>
              <a:t>The rule is fired if all of the conditions in the LHS match</a:t>
            </a:r>
          </a:p>
          <a:p>
            <a:pPr eaLnBrk="1" hangingPunct="1"/>
            <a:r>
              <a:rPr lang="en-US" sz="1800"/>
              <a:t>When the rule fires, all of the actions are carried out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outhampton">
  <a:themeElements>
    <a:clrScheme name="">
      <a:dk1>
        <a:srgbClr val="33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A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Southampton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Southampt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2004:Templates:My Templates:Southampton.pot</Template>
  <TotalTime>1408</TotalTime>
  <Words>920</Words>
  <Application>Microsoft Macintosh PowerPoint</Application>
  <PresentationFormat>On-screen Show (4:3)</PresentationFormat>
  <Paragraphs>171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Southampton</vt:lpstr>
      <vt:lpstr>The CLIPS   Expert System Shell</vt:lpstr>
      <vt:lpstr>The CLIPS Expert System Shell</vt:lpstr>
      <vt:lpstr>Facts in CLIPS</vt:lpstr>
      <vt:lpstr>Starting and stopping CLIPS</vt:lpstr>
      <vt:lpstr>Asserting facts</vt:lpstr>
      <vt:lpstr>Retracting facts</vt:lpstr>
      <vt:lpstr>Watching the knowledge base</vt:lpstr>
      <vt:lpstr>Creating rules</vt:lpstr>
      <vt:lpstr>Rules in general</vt:lpstr>
      <vt:lpstr>The Agenda</vt:lpstr>
      <vt:lpstr>Running your rules</vt:lpstr>
      <vt:lpstr>Variables</vt:lpstr>
      <vt:lpstr>Variables</vt:lpstr>
      <vt:lpstr>Loading from files</vt:lpstr>
      <vt:lpstr>Retracting facts</vt:lpstr>
      <vt:lpstr>Anonymous variables</vt:lpstr>
      <vt:lpstr>Multifield variables</vt:lpstr>
      <vt:lpstr>Multifield variables</vt:lpstr>
      <vt:lpstr>Multifield variables</vt:lpstr>
      <vt:lpstr>Field Constraints</vt:lpstr>
      <vt:lpstr>Test Conditions</vt:lpstr>
      <vt:lpstr>Functions</vt:lpstr>
      <vt:lpstr>Defining functions</vt:lpstr>
      <vt:lpstr>Defining functions</vt:lpstr>
      <vt:lpstr>Binding variables</vt:lpstr>
      <vt:lpstr>Example: Route Finding</vt:lpstr>
      <vt:lpstr>Example: Route Finding</vt:lpstr>
      <vt:lpstr>Writing output</vt:lpstr>
      <vt:lpstr>Reading input</vt:lpstr>
      <vt:lpstr>Templated facts</vt:lpstr>
      <vt:lpstr>Templated facts</vt:lpstr>
      <vt:lpstr>Templated facts</vt:lpstr>
      <vt:lpstr>Example: Classification</vt:lpstr>
      <vt:lpstr>Example: Classification</vt:lpstr>
      <vt:lpstr>Example: Classification</vt:lpstr>
    </vt:vector>
  </TitlesOfParts>
  <Company>Nicholas Gibbins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CLIPS   Expert System Shell</dc:title>
  <dc:creator>Nicholas Gibbins</dc:creator>
  <cp:lastModifiedBy>Nick Gibbins</cp:lastModifiedBy>
  <cp:revision>9</cp:revision>
  <dcterms:created xsi:type="dcterms:W3CDTF">2009-11-05T09:51:50Z</dcterms:created>
  <dcterms:modified xsi:type="dcterms:W3CDTF">2010-11-11T21:44:39Z</dcterms:modified>
</cp:coreProperties>
</file>