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3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8" r:id="rId10"/>
    <p:sldId id="319" r:id="rId11"/>
    <p:sldId id="322" r:id="rId12"/>
    <p:sldId id="311" r:id="rId13"/>
    <p:sldId id="350" r:id="rId14"/>
    <p:sldId id="312" r:id="rId15"/>
    <p:sldId id="313" r:id="rId16"/>
    <p:sldId id="314" r:id="rId17"/>
    <p:sldId id="320" r:id="rId18"/>
    <p:sldId id="321" r:id="rId19"/>
    <p:sldId id="315" r:id="rId20"/>
    <p:sldId id="316" r:id="rId21"/>
    <p:sldId id="317" r:id="rId22"/>
    <p:sldId id="349" r:id="rId23"/>
    <p:sldId id="323" r:id="rId24"/>
    <p:sldId id="325" r:id="rId25"/>
    <p:sldId id="324" r:id="rId26"/>
    <p:sldId id="326" r:id="rId27"/>
    <p:sldId id="327" r:id="rId28"/>
    <p:sldId id="332" r:id="rId29"/>
    <p:sldId id="333" r:id="rId30"/>
    <p:sldId id="343" r:id="rId31"/>
    <p:sldId id="344" r:id="rId32"/>
    <p:sldId id="345" r:id="rId33"/>
    <p:sldId id="346" r:id="rId34"/>
    <p:sldId id="347" r:id="rId35"/>
    <p:sldId id="348" r:id="rId36"/>
    <p:sldId id="328" r:id="rId37"/>
    <p:sldId id="329" r:id="rId38"/>
    <p:sldId id="330" r:id="rId39"/>
    <p:sldId id="331" r:id="rId40"/>
    <p:sldId id="334" r:id="rId41"/>
    <p:sldId id="336" r:id="rId42"/>
    <p:sldId id="335" r:id="rId43"/>
    <p:sldId id="337" r:id="rId44"/>
    <p:sldId id="338" r:id="rId45"/>
    <p:sldId id="339" r:id="rId46"/>
    <p:sldId id="340" r:id="rId47"/>
    <p:sldId id="341" r:id="rId48"/>
    <p:sldId id="34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0F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67" autoAdjust="0"/>
    <p:restoredTop sz="94631" autoAdjust="0"/>
  </p:normalViewPr>
  <p:slideViewPr>
    <p:cSldViewPr>
      <p:cViewPr varScale="1">
        <p:scale>
          <a:sx n="97" d="100"/>
          <a:sy n="97" d="100"/>
        </p:scale>
        <p:origin x="-12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1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76956-2D21-8C4F-9B0B-B53050AA6E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FF775C-AADB-A448-BA79-1D89BAD0409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D0B38-E9FD-8D42-BC5D-A2CEC3F2E38D}" type="slidenum">
              <a:rPr lang="en-GB"/>
              <a:pPr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F70ED-9112-5A4C-A575-BF043E93E9DC}" type="slidenum">
              <a:rPr lang="en-GB"/>
              <a:pPr/>
              <a:t>10</a:t>
            </a:fld>
            <a:endParaRPr lang="en-GB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A5E0B-D63F-B140-ADAE-A728770260D9}" type="slidenum">
              <a:rPr lang="en-GB"/>
              <a:pPr/>
              <a:t>11</a:t>
            </a:fld>
            <a:endParaRPr lang="en-GB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34AA1-A8C6-244A-AF77-C75CF3E4909D}" type="slidenum">
              <a:rPr lang="en-GB"/>
              <a:pPr/>
              <a:t>12</a:t>
            </a:fld>
            <a:endParaRPr lang="en-GB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5D322-5BBD-3E49-BAC8-B2B3199FB942}" type="slidenum">
              <a:rPr lang="en-GB"/>
              <a:pPr/>
              <a:t>14</a:t>
            </a:fld>
            <a:endParaRPr lang="en-GB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692F7-E0C2-314B-9F93-7D29197A0EBD}" type="slidenum">
              <a:rPr lang="en-GB"/>
              <a:pPr/>
              <a:t>15</a:t>
            </a:fld>
            <a:endParaRPr lang="en-GB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EA38B-C7BA-9041-B1C1-32C3518BCF84}" type="slidenum">
              <a:rPr lang="en-GB"/>
              <a:pPr/>
              <a:t>16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29A70-1F3C-7847-8546-96A15F56BA8E}" type="slidenum">
              <a:rPr lang="en-GB"/>
              <a:pPr/>
              <a:t>17</a:t>
            </a:fld>
            <a:endParaRPr lang="en-GB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CC87B-9D4F-9746-8178-51EC0EF17168}" type="slidenum">
              <a:rPr lang="en-GB"/>
              <a:pPr/>
              <a:t>18</a:t>
            </a:fld>
            <a:endParaRPr lang="en-GB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2EC3-8992-E64D-A3E4-33D59F16D33E}" type="slidenum">
              <a:rPr lang="en-GB"/>
              <a:pPr/>
              <a:t>19</a:t>
            </a:fld>
            <a:endParaRPr lang="en-GB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54566-6582-6A44-978B-8144F717622C}" type="slidenum">
              <a:rPr lang="en-GB"/>
              <a:pPr/>
              <a:t>20</a:t>
            </a:fld>
            <a:endParaRPr lang="en-GB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EA901-7AC3-594F-A4F4-FBEDD7887B52}" type="slidenum">
              <a:rPr lang="en-GB"/>
              <a:pPr/>
              <a:t>2</a:t>
            </a:fld>
            <a:endParaRPr lang="en-GB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FA929-649C-F14E-9C52-C79CCF2E92E0}" type="slidenum">
              <a:rPr lang="en-GB"/>
              <a:pPr/>
              <a:t>21</a:t>
            </a:fld>
            <a:endParaRPr lang="en-GB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D2E00-DA8E-C840-BEDF-3B966280B418}" type="slidenum">
              <a:rPr lang="en-GB"/>
              <a:pPr/>
              <a:t>3</a:t>
            </a:fld>
            <a:endParaRPr lang="en-GB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B7255-348C-DC4A-9130-D15E5F54272E}" type="slidenum">
              <a:rPr lang="en-GB"/>
              <a:pPr/>
              <a:t>4</a:t>
            </a:fld>
            <a:endParaRPr lang="en-GB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1C7E3-CDD0-C245-995F-54523D00D770}" type="slidenum">
              <a:rPr lang="en-GB"/>
              <a:pPr/>
              <a:t>5</a:t>
            </a:fld>
            <a:endParaRPr lang="en-GB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BCFEB-84AB-B343-B0A1-0CF3AF1DFEBE}" type="slidenum">
              <a:rPr lang="en-GB"/>
              <a:pPr/>
              <a:t>6</a:t>
            </a:fld>
            <a:endParaRPr lang="en-GB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23B6F-B398-4046-8521-91A2122263EE}" type="slidenum">
              <a:rPr lang="en-GB"/>
              <a:pPr/>
              <a:t>7</a:t>
            </a:fld>
            <a:endParaRPr lang="en-GB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5472F-CEF3-BC44-8480-D0B2FD7E1BBB}" type="slidenum">
              <a:rPr lang="en-GB"/>
              <a:pPr/>
              <a:t>8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7F773-30FE-DC40-BCF2-4A3B97BA6826}" type="slidenum">
              <a:rPr lang="en-GB"/>
              <a:pPr/>
              <a:t>9</a:t>
            </a:fld>
            <a:endParaRPr lang="en-GB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21F02C3A-4320-B344-8264-C05A54536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07EF0-EE56-F84D-AF18-4598C16801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E59A2-DE7F-A749-8B6E-CD3E816C3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EF104-7A5C-C54D-82FB-0C6A9C47C5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60039-2542-7A43-81B3-8AB648191B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57E416-0BE2-A04A-97A9-2148901300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4D6E5-F67D-C54D-BFC6-19F7057F77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E14C3-6CDA-7F41-AA84-B8748D358D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F5B9B-6111-0142-B8EB-21E5C620AE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E3B6-7570-3648-A85A-E4640097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6400E-E927-A84E-8AB7-FB325B87A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FE1D-CD3D-B84B-B034-92AAE7DD0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B2EF104-7A5C-C54D-82FB-0C6A9C47C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Explaining 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Controlling </a:t>
            </a:r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Dr Nicholas Gibbins</a:t>
            </a:r>
            <a:br>
              <a:rPr lang="en-US" sz="2800" dirty="0"/>
            </a:br>
            <a:r>
              <a:rPr lang="en-US" sz="2800" dirty="0" err="1"/>
              <a:t>nmg@ecs.soton.ac.uk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32/3077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State space in which forward chaining prunes irrelevant data and their consequents</a:t>
            </a:r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or Backward?</a:t>
            </a:r>
            <a:endParaRPr lang="en-US"/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 flipV="1">
            <a:off x="2133600" y="4800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64" name="Rectangle 48"/>
          <p:cNvSpPr>
            <a:spLocks noChangeArrowheads="1"/>
          </p:cNvSpPr>
          <p:nvPr/>
        </p:nvSpPr>
        <p:spPr bwMode="auto">
          <a:xfrm>
            <a:off x="4068763" y="571500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data</a:t>
            </a:r>
          </a:p>
        </p:txBody>
      </p:sp>
      <p:sp>
        <p:nvSpPr>
          <p:cNvPr id="316465" name="Rectangle 49"/>
          <p:cNvSpPr>
            <a:spLocks noChangeArrowheads="1"/>
          </p:cNvSpPr>
          <p:nvPr/>
        </p:nvSpPr>
        <p:spPr bwMode="auto">
          <a:xfrm>
            <a:off x="4068763" y="297180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goal</a:t>
            </a:r>
          </a:p>
        </p:txBody>
      </p:sp>
      <p:sp>
        <p:nvSpPr>
          <p:cNvPr id="316466" name="Line 50"/>
          <p:cNvSpPr>
            <a:spLocks noChangeShapeType="1"/>
          </p:cNvSpPr>
          <p:nvPr/>
        </p:nvSpPr>
        <p:spPr bwMode="auto">
          <a:xfrm>
            <a:off x="1600200" y="3581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67" name="Text Box 51"/>
          <p:cNvSpPr txBox="1">
            <a:spLocks noChangeArrowheads="1"/>
          </p:cNvSpPr>
          <p:nvPr/>
        </p:nvSpPr>
        <p:spPr bwMode="auto">
          <a:xfrm>
            <a:off x="533400" y="4191000"/>
            <a:ext cx="1076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direction</a:t>
            </a:r>
            <a:br>
              <a:rPr lang="en-US" sz="1600"/>
            </a:br>
            <a:r>
              <a:rPr lang="en-US" sz="1600"/>
              <a:t>of</a:t>
            </a:r>
            <a:br>
              <a:rPr lang="en-US" sz="1600"/>
            </a:br>
            <a:r>
              <a:rPr lang="en-US" sz="1600"/>
              <a:t>reasoning</a:t>
            </a:r>
          </a:p>
        </p:txBody>
      </p:sp>
      <p:sp>
        <p:nvSpPr>
          <p:cNvPr id="316469" name="Line 53"/>
          <p:cNvSpPr>
            <a:spLocks noChangeShapeType="1"/>
          </p:cNvSpPr>
          <p:nvPr/>
        </p:nvSpPr>
        <p:spPr bwMode="auto">
          <a:xfrm flipH="1" flipV="1">
            <a:off x="2362200" y="4800600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0" name="Line 54"/>
          <p:cNvSpPr>
            <a:spLocks noChangeShapeType="1"/>
          </p:cNvSpPr>
          <p:nvPr/>
        </p:nvSpPr>
        <p:spPr bwMode="auto">
          <a:xfrm flipV="1">
            <a:off x="2895600" y="4800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1" name="Line 55"/>
          <p:cNvSpPr>
            <a:spLocks noChangeShapeType="1"/>
          </p:cNvSpPr>
          <p:nvPr/>
        </p:nvSpPr>
        <p:spPr bwMode="auto">
          <a:xfrm flipH="1" flipV="1">
            <a:off x="3124200" y="4800600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2" name="Line 56"/>
          <p:cNvSpPr>
            <a:spLocks noChangeShapeType="1"/>
          </p:cNvSpPr>
          <p:nvPr/>
        </p:nvSpPr>
        <p:spPr bwMode="auto">
          <a:xfrm flipV="1">
            <a:off x="3657600" y="4800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3" name="Line 57"/>
          <p:cNvSpPr>
            <a:spLocks noChangeShapeType="1"/>
          </p:cNvSpPr>
          <p:nvPr/>
        </p:nvSpPr>
        <p:spPr bwMode="auto">
          <a:xfrm flipH="1" flipV="1">
            <a:off x="3886200" y="48006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4" name="Line 58"/>
          <p:cNvSpPr>
            <a:spLocks noChangeShapeType="1"/>
          </p:cNvSpPr>
          <p:nvPr/>
        </p:nvSpPr>
        <p:spPr bwMode="auto">
          <a:xfrm flipV="1">
            <a:off x="4419600" y="48006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75" name="Line 59"/>
          <p:cNvSpPr>
            <a:spLocks noChangeShapeType="1"/>
          </p:cNvSpPr>
          <p:nvPr/>
        </p:nvSpPr>
        <p:spPr bwMode="auto">
          <a:xfrm flipV="1">
            <a:off x="4800600" y="4800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4" name="Line 68"/>
          <p:cNvSpPr>
            <a:spLocks noChangeShapeType="1"/>
          </p:cNvSpPr>
          <p:nvPr/>
        </p:nvSpPr>
        <p:spPr bwMode="auto">
          <a:xfrm flipV="1">
            <a:off x="5181600" y="48006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5" name="Line 69"/>
          <p:cNvSpPr>
            <a:spLocks noChangeShapeType="1"/>
          </p:cNvSpPr>
          <p:nvPr/>
        </p:nvSpPr>
        <p:spPr bwMode="auto">
          <a:xfrm flipV="1">
            <a:off x="5562600" y="4800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6" name="Line 70"/>
          <p:cNvSpPr>
            <a:spLocks noChangeShapeType="1"/>
          </p:cNvSpPr>
          <p:nvPr/>
        </p:nvSpPr>
        <p:spPr bwMode="auto">
          <a:xfrm flipV="1">
            <a:off x="5943600" y="4800600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7" name="Line 71"/>
          <p:cNvSpPr>
            <a:spLocks noChangeShapeType="1"/>
          </p:cNvSpPr>
          <p:nvPr/>
        </p:nvSpPr>
        <p:spPr bwMode="auto">
          <a:xfrm flipH="1" flipV="1">
            <a:off x="6096000" y="4800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8" name="Line 72"/>
          <p:cNvSpPr>
            <a:spLocks noChangeShapeType="1"/>
          </p:cNvSpPr>
          <p:nvPr/>
        </p:nvSpPr>
        <p:spPr bwMode="auto">
          <a:xfrm flipV="1">
            <a:off x="6705600" y="4800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89" name="Line 73"/>
          <p:cNvSpPr>
            <a:spLocks noChangeShapeType="1"/>
          </p:cNvSpPr>
          <p:nvPr/>
        </p:nvSpPr>
        <p:spPr bwMode="auto">
          <a:xfrm flipH="1" flipV="1">
            <a:off x="6934200" y="48006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0" name="Line 74"/>
          <p:cNvSpPr>
            <a:spLocks noChangeShapeType="1"/>
          </p:cNvSpPr>
          <p:nvPr/>
        </p:nvSpPr>
        <p:spPr bwMode="auto">
          <a:xfrm flipV="1">
            <a:off x="7467600" y="4800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1" name="Line 75"/>
          <p:cNvSpPr>
            <a:spLocks noChangeShapeType="1"/>
          </p:cNvSpPr>
          <p:nvPr/>
        </p:nvSpPr>
        <p:spPr bwMode="auto">
          <a:xfrm flipH="1" flipV="1">
            <a:off x="7696200" y="4800600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2" name="Line 76"/>
          <p:cNvSpPr>
            <a:spLocks noChangeShapeType="1"/>
          </p:cNvSpPr>
          <p:nvPr/>
        </p:nvSpPr>
        <p:spPr bwMode="auto">
          <a:xfrm flipV="1">
            <a:off x="2362200" y="41910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3" name="Line 77"/>
          <p:cNvSpPr>
            <a:spLocks noChangeShapeType="1"/>
          </p:cNvSpPr>
          <p:nvPr/>
        </p:nvSpPr>
        <p:spPr bwMode="auto">
          <a:xfrm flipH="1" flipV="1">
            <a:off x="2743200" y="41910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4" name="Line 78"/>
          <p:cNvSpPr>
            <a:spLocks noChangeShapeType="1"/>
          </p:cNvSpPr>
          <p:nvPr/>
        </p:nvSpPr>
        <p:spPr bwMode="auto">
          <a:xfrm flipV="1">
            <a:off x="3505200" y="4191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5" name="Line 79"/>
          <p:cNvSpPr>
            <a:spLocks noChangeShapeType="1"/>
          </p:cNvSpPr>
          <p:nvPr/>
        </p:nvSpPr>
        <p:spPr bwMode="auto">
          <a:xfrm flipV="1">
            <a:off x="3276600" y="4800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6" name="Line 80"/>
          <p:cNvSpPr>
            <a:spLocks noChangeShapeType="1"/>
          </p:cNvSpPr>
          <p:nvPr/>
        </p:nvSpPr>
        <p:spPr bwMode="auto">
          <a:xfrm flipV="1">
            <a:off x="3124200" y="41910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7" name="Line 81"/>
          <p:cNvSpPr>
            <a:spLocks noChangeShapeType="1"/>
          </p:cNvSpPr>
          <p:nvPr/>
        </p:nvSpPr>
        <p:spPr bwMode="auto">
          <a:xfrm flipV="1">
            <a:off x="3886200" y="41910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8" name="Line 82"/>
          <p:cNvSpPr>
            <a:spLocks noChangeShapeType="1"/>
          </p:cNvSpPr>
          <p:nvPr/>
        </p:nvSpPr>
        <p:spPr bwMode="auto">
          <a:xfrm flipH="1" flipV="1">
            <a:off x="4343400" y="41910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99" name="Line 83"/>
          <p:cNvSpPr>
            <a:spLocks noChangeShapeType="1"/>
          </p:cNvSpPr>
          <p:nvPr/>
        </p:nvSpPr>
        <p:spPr bwMode="auto">
          <a:xfrm flipV="1">
            <a:off x="4800600" y="41910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0" name="Line 84"/>
          <p:cNvSpPr>
            <a:spLocks noChangeShapeType="1"/>
          </p:cNvSpPr>
          <p:nvPr/>
        </p:nvSpPr>
        <p:spPr bwMode="auto">
          <a:xfrm flipV="1">
            <a:off x="5562600" y="41910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1" name="Line 85"/>
          <p:cNvSpPr>
            <a:spLocks noChangeShapeType="1"/>
          </p:cNvSpPr>
          <p:nvPr/>
        </p:nvSpPr>
        <p:spPr bwMode="auto">
          <a:xfrm flipV="1">
            <a:off x="6096000" y="41910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2" name="Line 86"/>
          <p:cNvSpPr>
            <a:spLocks noChangeShapeType="1"/>
          </p:cNvSpPr>
          <p:nvPr/>
        </p:nvSpPr>
        <p:spPr bwMode="auto">
          <a:xfrm flipV="1">
            <a:off x="5562600" y="35814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3" name="Line 87"/>
          <p:cNvSpPr>
            <a:spLocks noChangeShapeType="1"/>
          </p:cNvSpPr>
          <p:nvPr/>
        </p:nvSpPr>
        <p:spPr bwMode="auto">
          <a:xfrm flipH="1" flipV="1">
            <a:off x="6248400" y="35814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4" name="Line 88"/>
          <p:cNvSpPr>
            <a:spLocks noChangeShapeType="1"/>
          </p:cNvSpPr>
          <p:nvPr/>
        </p:nvSpPr>
        <p:spPr bwMode="auto">
          <a:xfrm flipH="1" flipV="1">
            <a:off x="6934200" y="3581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5" name="Line 89"/>
          <p:cNvSpPr>
            <a:spLocks noChangeShapeType="1"/>
          </p:cNvSpPr>
          <p:nvPr/>
        </p:nvSpPr>
        <p:spPr bwMode="auto">
          <a:xfrm flipH="1" flipV="1">
            <a:off x="3505200" y="4191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6" name="Line 90"/>
          <p:cNvSpPr>
            <a:spLocks noChangeShapeType="1"/>
          </p:cNvSpPr>
          <p:nvPr/>
        </p:nvSpPr>
        <p:spPr bwMode="auto">
          <a:xfrm flipV="1">
            <a:off x="6934200" y="4191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7" name="Line 91"/>
          <p:cNvSpPr>
            <a:spLocks noChangeShapeType="1"/>
          </p:cNvSpPr>
          <p:nvPr/>
        </p:nvSpPr>
        <p:spPr bwMode="auto">
          <a:xfrm flipH="1" flipV="1">
            <a:off x="7391400" y="41910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8" name="Line 92"/>
          <p:cNvSpPr>
            <a:spLocks noChangeShapeType="1"/>
          </p:cNvSpPr>
          <p:nvPr/>
        </p:nvSpPr>
        <p:spPr bwMode="auto">
          <a:xfrm flipH="1" flipV="1">
            <a:off x="3124200" y="35814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09" name="Line 93"/>
          <p:cNvSpPr>
            <a:spLocks noChangeShapeType="1"/>
          </p:cNvSpPr>
          <p:nvPr/>
        </p:nvSpPr>
        <p:spPr bwMode="auto">
          <a:xfrm flipV="1">
            <a:off x="3505200" y="35814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0" name="Line 94"/>
          <p:cNvSpPr>
            <a:spLocks noChangeShapeType="1"/>
          </p:cNvSpPr>
          <p:nvPr/>
        </p:nvSpPr>
        <p:spPr bwMode="auto">
          <a:xfrm flipV="1">
            <a:off x="2743200" y="35814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1" name="Line 95"/>
          <p:cNvSpPr>
            <a:spLocks noChangeShapeType="1"/>
          </p:cNvSpPr>
          <p:nvPr/>
        </p:nvSpPr>
        <p:spPr bwMode="auto">
          <a:xfrm flipV="1">
            <a:off x="2743200" y="35814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2" name="Line 96"/>
          <p:cNvSpPr>
            <a:spLocks noChangeShapeType="1"/>
          </p:cNvSpPr>
          <p:nvPr/>
        </p:nvSpPr>
        <p:spPr bwMode="auto">
          <a:xfrm flipH="1" flipV="1">
            <a:off x="3886200" y="3581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3" name="Line 97"/>
          <p:cNvSpPr>
            <a:spLocks noChangeShapeType="1"/>
          </p:cNvSpPr>
          <p:nvPr/>
        </p:nvSpPr>
        <p:spPr bwMode="auto">
          <a:xfrm flipV="1">
            <a:off x="5562600" y="3581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4" name="Line 98"/>
          <p:cNvSpPr>
            <a:spLocks noChangeShapeType="1"/>
          </p:cNvSpPr>
          <p:nvPr/>
        </p:nvSpPr>
        <p:spPr bwMode="auto">
          <a:xfrm flipH="1" flipV="1">
            <a:off x="5562600" y="4191000"/>
            <a:ext cx="1371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15" name="Line 99"/>
          <p:cNvSpPr>
            <a:spLocks noChangeShapeType="1"/>
          </p:cNvSpPr>
          <p:nvPr/>
        </p:nvSpPr>
        <p:spPr bwMode="auto">
          <a:xfrm flipV="1">
            <a:off x="6934200" y="4191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22" name="Line 106"/>
          <p:cNvSpPr>
            <a:spLocks noChangeShapeType="1"/>
          </p:cNvSpPr>
          <p:nvPr/>
        </p:nvSpPr>
        <p:spPr bwMode="auto">
          <a:xfrm flipV="1">
            <a:off x="5562600" y="35814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523" name="Line 107"/>
          <p:cNvSpPr>
            <a:spLocks noChangeShapeType="1"/>
          </p:cNvSpPr>
          <p:nvPr/>
        </p:nvSpPr>
        <p:spPr bwMode="auto">
          <a:xfrm flipV="1">
            <a:off x="4343400" y="3581400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practice, many systems use a combination of forward and backward chaining</a:t>
            </a:r>
          </a:p>
          <a:p>
            <a:r>
              <a:rPr lang="en-US" smtClean="0"/>
              <a:t>For example, search forwards until number of active states becomes too large, then search backwards to use possible subgoals to select from these states</a:t>
            </a:r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Bidirectional Search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Also known as the Goal Tree or Logical Tree </a:t>
            </a:r>
          </a:p>
          <a:p>
            <a:r>
              <a:rPr lang="en-US" smtClean="0"/>
              <a:t>Schematic view of the inference process</a:t>
            </a:r>
          </a:p>
          <a:p>
            <a:r>
              <a:rPr lang="en-US" smtClean="0"/>
              <a:t>Similar to a decision tree </a:t>
            </a:r>
          </a:p>
          <a:p>
            <a:r>
              <a:rPr lang="en-US" smtClean="0"/>
              <a:t>Inferencing as tree traversal </a:t>
            </a:r>
          </a:p>
          <a:p>
            <a:r>
              <a:rPr lang="en-US" smtClean="0"/>
              <a:t>Guides the Why and How explanations</a:t>
            </a:r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Inference Tree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</a:t>
            </a:r>
            <a:r>
              <a:rPr lang="en-US" smtClean="0"/>
              <a:t>uman experts justify and explain their actions</a:t>
            </a:r>
          </a:p>
          <a:p>
            <a:r>
              <a:rPr lang="en-GB" smtClean="0"/>
              <a:t>Expert </a:t>
            </a:r>
            <a:r>
              <a:rPr lang="en-US" smtClean="0"/>
              <a:t>systems should also do so</a:t>
            </a:r>
            <a:endParaRPr lang="en-GB" smtClean="0"/>
          </a:p>
          <a:p>
            <a:r>
              <a:rPr lang="en-GB" smtClean="0"/>
              <a:t>E</a:t>
            </a:r>
            <a:r>
              <a:rPr lang="en-US" smtClean="0"/>
              <a:t>xplanation: Attempt by an ES to clarify reasoning, recommendations, other actions (asking a question)</a:t>
            </a:r>
          </a:p>
          <a:p>
            <a:r>
              <a:rPr lang="en-GB" smtClean="0"/>
              <a:t>E</a:t>
            </a:r>
            <a:r>
              <a:rPr lang="en-US" smtClean="0"/>
              <a:t>xplanation facility (justifier)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Explanation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the system more intelligible </a:t>
            </a:r>
          </a:p>
          <a:p>
            <a:r>
              <a:rPr lang="en-US" smtClean="0"/>
              <a:t>Uncover shortcomings of the rules and knowledge base (debugging) </a:t>
            </a:r>
          </a:p>
          <a:p>
            <a:r>
              <a:rPr lang="en-US" smtClean="0"/>
              <a:t>Explain situations unanticipated </a:t>
            </a:r>
          </a:p>
          <a:p>
            <a:r>
              <a:rPr lang="en-US" smtClean="0"/>
              <a:t>Satisfy users</a:t>
            </a:r>
            <a:r>
              <a:rPr lang="en-GB" smtClean="0"/>
              <a:t>’ </a:t>
            </a:r>
            <a:r>
              <a:rPr lang="en-US" smtClean="0"/>
              <a:t>psychological and/or social needs </a:t>
            </a:r>
          </a:p>
          <a:p>
            <a:r>
              <a:rPr lang="en-US" smtClean="0"/>
              <a:t>Clarify the assumptions underlying the system's operations</a:t>
            </a:r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Explanation Purposes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‘W</a:t>
            </a:r>
            <a:r>
              <a:rPr lang="en-US" smtClean="0"/>
              <a:t>hy</a:t>
            </a:r>
            <a:r>
              <a:rPr lang="en-GB" smtClean="0"/>
              <a:t>’ </a:t>
            </a:r>
            <a:r>
              <a:rPr lang="en-US" smtClean="0"/>
              <a:t>provides a chain of reasoning</a:t>
            </a:r>
          </a:p>
          <a:p>
            <a:r>
              <a:rPr lang="en-US" smtClean="0"/>
              <a:t>Good explanation facility is critical in large Expert Systems</a:t>
            </a:r>
          </a:p>
          <a:p>
            <a:r>
              <a:rPr lang="en-US" smtClean="0"/>
              <a:t>Understanding depends on explanation </a:t>
            </a:r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Tracing Technique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Initial knowledge base contains A, B, C, D, E</a:t>
            </a:r>
          </a:p>
          <a:p>
            <a:r>
              <a:rPr lang="en-US" smtClean="0"/>
              <a:t>Rules:</a:t>
            </a:r>
          </a:p>
          <a:p>
            <a:pPr lvl="1"/>
            <a:r>
              <a:rPr lang="en-US" smtClean="0"/>
              <a:t>Rule 1:</a:t>
            </a:r>
            <a:br>
              <a:rPr lang="en-US" smtClean="0"/>
            </a:br>
            <a:r>
              <a:rPr lang="en-US" smtClean="0"/>
              <a:t>IF Y AND D</a:t>
            </a:r>
            <a:br>
              <a:rPr lang="en-US" smtClean="0"/>
            </a:br>
            <a:r>
              <a:rPr lang="en-US" smtClean="0"/>
              <a:t>THEN Z</a:t>
            </a:r>
          </a:p>
          <a:p>
            <a:pPr lvl="1"/>
            <a:r>
              <a:rPr lang="en-US" smtClean="0"/>
              <a:t>Rule 2:</a:t>
            </a:r>
            <a:br>
              <a:rPr lang="en-US" smtClean="0"/>
            </a:br>
            <a:r>
              <a:rPr lang="en-US" smtClean="0"/>
              <a:t>IF X AND B AND E</a:t>
            </a:r>
            <a:br>
              <a:rPr lang="en-US" smtClean="0"/>
            </a:br>
            <a:r>
              <a:rPr lang="en-US" smtClean="0"/>
              <a:t>THEN Y</a:t>
            </a:r>
          </a:p>
          <a:p>
            <a:pPr lvl="1"/>
            <a:r>
              <a:rPr lang="en-US" smtClean="0"/>
              <a:t>Rule 3:</a:t>
            </a:r>
            <a:br>
              <a:rPr lang="en-US" smtClean="0"/>
            </a:br>
            <a:r>
              <a:rPr lang="en-US" smtClean="0"/>
              <a:t>IF A</a:t>
            </a:r>
            <a:br>
              <a:rPr lang="en-US" smtClean="0"/>
            </a:br>
            <a:r>
              <a:rPr lang="en-US" smtClean="0"/>
              <a:t>THEN X</a:t>
            </a:r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Tracing Example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Inference Tree</a:t>
            </a:r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Tracing Example</a:t>
            </a:r>
            <a:endParaRPr lang="en-US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20574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A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6172200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Z</a:t>
            </a: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4800600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D</a:t>
            </a: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4800600" y="3581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Y</a:t>
            </a: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34290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X</a:t>
            </a:r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B</a:t>
            </a:r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3429000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Georgia"/>
                <a:cs typeface="Georgia"/>
              </a:rPr>
              <a:t>E</a:t>
            </a:r>
          </a:p>
        </p:txBody>
      </p:sp>
      <p:cxnSp>
        <p:nvCxnSpPr>
          <p:cNvPr id="318478" name="AutoShape 14"/>
          <p:cNvCxnSpPr>
            <a:cxnSpLocks noChangeShapeType="1"/>
            <a:stCxn id="318468" idx="3"/>
            <a:endCxn id="318472" idx="1"/>
          </p:cNvCxnSpPr>
          <p:nvPr/>
        </p:nvCxnSpPr>
        <p:spPr bwMode="auto">
          <a:xfrm>
            <a:off x="2514600" y="28956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8479" name="AutoShape 15"/>
          <p:cNvCxnSpPr>
            <a:cxnSpLocks noChangeShapeType="1"/>
            <a:stCxn id="318472" idx="3"/>
            <a:endCxn id="318471" idx="1"/>
          </p:cNvCxnSpPr>
          <p:nvPr/>
        </p:nvCxnSpPr>
        <p:spPr bwMode="auto">
          <a:xfrm>
            <a:off x="3886200" y="289560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8480" name="AutoShape 16"/>
          <p:cNvCxnSpPr>
            <a:cxnSpLocks noChangeShapeType="1"/>
            <a:stCxn id="318474" idx="3"/>
            <a:endCxn id="318471" idx="1"/>
          </p:cNvCxnSpPr>
          <p:nvPr/>
        </p:nvCxnSpPr>
        <p:spPr bwMode="auto">
          <a:xfrm flipV="1">
            <a:off x="3886200" y="381000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8481" name="AutoShape 17"/>
          <p:cNvCxnSpPr>
            <a:cxnSpLocks noChangeShapeType="1"/>
            <a:stCxn id="318473" idx="3"/>
            <a:endCxn id="318471" idx="1"/>
          </p:cNvCxnSpPr>
          <p:nvPr/>
        </p:nvCxnSpPr>
        <p:spPr bwMode="auto">
          <a:xfrm>
            <a:off x="3886200" y="38100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8482" name="AutoShape 18"/>
          <p:cNvCxnSpPr>
            <a:cxnSpLocks noChangeShapeType="1"/>
            <a:stCxn id="318471" idx="3"/>
            <a:endCxn id="318469" idx="1"/>
          </p:cNvCxnSpPr>
          <p:nvPr/>
        </p:nvCxnSpPr>
        <p:spPr bwMode="auto">
          <a:xfrm>
            <a:off x="5257800" y="3810000"/>
            <a:ext cx="9144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8483" name="AutoShape 19"/>
          <p:cNvCxnSpPr>
            <a:cxnSpLocks noChangeShapeType="1"/>
            <a:stCxn id="318470" idx="3"/>
            <a:endCxn id="318469" idx="1"/>
          </p:cNvCxnSpPr>
          <p:nvPr/>
        </p:nvCxnSpPr>
        <p:spPr bwMode="auto">
          <a:xfrm flipV="1">
            <a:off x="5257800" y="4267200"/>
            <a:ext cx="9144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8484" name="Rectangle 20"/>
          <p:cNvSpPr>
            <a:spLocks noChangeArrowheads="1"/>
          </p:cNvSpPr>
          <p:nvPr/>
        </p:nvSpPr>
        <p:spPr bwMode="auto">
          <a:xfrm>
            <a:off x="29718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  <a:cs typeface="Georgia"/>
              </a:rPr>
              <a:t>3</a:t>
            </a:r>
          </a:p>
        </p:txBody>
      </p:sp>
      <p:sp>
        <p:nvSpPr>
          <p:cNvPr id="318485" name="Rectangle 21"/>
          <p:cNvSpPr>
            <a:spLocks noChangeArrowheads="1"/>
          </p:cNvSpPr>
          <p:nvPr/>
        </p:nvSpPr>
        <p:spPr bwMode="auto">
          <a:xfrm>
            <a:off x="434340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  <a:cs typeface="Georgia"/>
              </a:rPr>
              <a:t>2</a:t>
            </a:r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5715000" y="3810000"/>
            <a:ext cx="316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  <a:cs typeface="Georgia"/>
              </a:rPr>
              <a:t>1</a:t>
            </a:r>
          </a:p>
        </p:txBody>
      </p:sp>
      <p:sp>
        <p:nvSpPr>
          <p:cNvPr id="318487" name="Rectangle 23"/>
          <p:cNvSpPr>
            <a:spLocks noChangeArrowheads="1"/>
          </p:cNvSpPr>
          <p:nvPr/>
        </p:nvSpPr>
        <p:spPr bwMode="auto">
          <a:xfrm>
            <a:off x="457200" y="5300663"/>
            <a:ext cx="82296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06" charset="2"/>
              <a:buChar char="l"/>
            </a:pPr>
            <a:r>
              <a:rPr lang="en-US" dirty="0">
                <a:latin typeface="Georgia"/>
                <a:cs typeface="Georgia"/>
              </a:rPr>
              <a:t>Rule trace would show that Z resulted from the firing of rules 1, 2 and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basic explanations</a:t>
            </a:r>
          </a:p>
          <a:p>
            <a:r>
              <a:rPr lang="en-US" smtClean="0"/>
              <a:t>‘Why’ explanations</a:t>
            </a:r>
          </a:p>
          <a:p>
            <a:pPr lvl="1"/>
            <a:r>
              <a:rPr lang="en-US" smtClean="0"/>
              <a:t>Typically, why is a fact requested?</a:t>
            </a:r>
          </a:p>
          <a:p>
            <a:r>
              <a:rPr lang="en-US" smtClean="0"/>
              <a:t>‘How’ explanations</a:t>
            </a:r>
          </a:p>
          <a:p>
            <a:pPr lvl="1"/>
            <a:r>
              <a:rPr lang="en-US" smtClean="0"/>
              <a:t>Typically to determine how a certain conclusion or recommendation was reached</a:t>
            </a:r>
          </a:p>
          <a:p>
            <a:pPr lvl="1"/>
            <a:r>
              <a:rPr lang="en-GB" smtClean="0"/>
              <a:t>S</a:t>
            </a:r>
            <a:r>
              <a:rPr lang="en-US" smtClean="0"/>
              <a:t>ome simple systems provide this only at the final conclusion</a:t>
            </a:r>
          </a:p>
          <a:p>
            <a:pPr lvl="1"/>
            <a:r>
              <a:rPr lang="en-GB" smtClean="0"/>
              <a:t>M</a:t>
            </a:r>
            <a:r>
              <a:rPr lang="en-US" smtClean="0"/>
              <a:t>ost complex systems provide the chain of rules used to reach the conclusion</a:t>
            </a:r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Explanation Types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Formal methods (logical deduction)</a:t>
            </a:r>
          </a:p>
          <a:p>
            <a:r>
              <a:rPr lang="en-US" smtClean="0"/>
              <a:t>Heuristic reasoning (IF-THEN rules) </a:t>
            </a:r>
          </a:p>
          <a:p>
            <a:r>
              <a:rPr lang="en-US" smtClean="0"/>
              <a:t>Focus: common sense related toward more or less specific goals</a:t>
            </a:r>
          </a:p>
          <a:p>
            <a:r>
              <a:rPr lang="en-US" smtClean="0"/>
              <a:t>Divide and conquer</a:t>
            </a:r>
          </a:p>
          <a:p>
            <a:r>
              <a:rPr lang="en-US" smtClean="0"/>
              <a:t>Parallelism</a:t>
            </a:r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Reason and </a:t>
            </a:r>
            <a:br>
              <a:rPr lang="en-US" dirty="0" smtClean="0"/>
            </a:br>
            <a:r>
              <a:rPr lang="en-US" dirty="0" smtClean="0"/>
              <a:t>	Solve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</a:t>
            </a:r>
            <a:r>
              <a:rPr lang="en-US" smtClean="0"/>
              <a:t>tatic Explanation</a:t>
            </a:r>
          </a:p>
          <a:p>
            <a:pPr lvl="1"/>
            <a:r>
              <a:rPr lang="en-US" smtClean="0"/>
              <a:t>Pre-insert pieces of English text (scripts) in the system</a:t>
            </a:r>
          </a:p>
          <a:p>
            <a:r>
              <a:rPr lang="en-GB" smtClean="0"/>
              <a:t>D</a:t>
            </a:r>
            <a:r>
              <a:rPr lang="en-US" smtClean="0"/>
              <a:t>ynamic Explanation</a:t>
            </a:r>
          </a:p>
          <a:p>
            <a:pPr lvl="1"/>
            <a:r>
              <a:rPr lang="en-US" smtClean="0"/>
              <a:t>Reconstruct explanation according to the execution pattern of the rules</a:t>
            </a:r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Explanations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</a:t>
            </a:r>
            <a:r>
              <a:rPr lang="en-US" smtClean="0"/>
              <a:t>race, or Line of Reasoning</a:t>
            </a:r>
          </a:p>
          <a:p>
            <a:r>
              <a:rPr lang="en-GB" smtClean="0"/>
              <a:t>J</a:t>
            </a:r>
            <a:r>
              <a:rPr lang="en-US" smtClean="0"/>
              <a:t>ustification</a:t>
            </a:r>
          </a:p>
          <a:p>
            <a:pPr lvl="1"/>
            <a:r>
              <a:rPr lang="en-US" smtClean="0"/>
              <a:t>Explicit description of the causal argument or rationale behind each inferential step taken by the expert system</a:t>
            </a:r>
          </a:p>
          <a:p>
            <a:r>
              <a:rPr lang="en-GB" smtClean="0"/>
              <a:t>S</a:t>
            </a:r>
            <a:r>
              <a:rPr lang="en-US" smtClean="0"/>
              <a:t>trategy</a:t>
            </a:r>
          </a:p>
          <a:p>
            <a:pPr lvl="1"/>
            <a:r>
              <a:rPr lang="en-US" smtClean="0"/>
              <a:t>High-level goal structure that determines how the expert system uses its domain knowledge to accomplish a task (or metaknowledge)</a:t>
            </a:r>
          </a:p>
          <a:p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Typology of Explanations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Maintenance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our knowledge base changes, the premises for certain rules may no longer be valid</a:t>
            </a:r>
          </a:p>
          <a:p>
            <a:r>
              <a:rPr lang="en-GB" dirty="0" smtClean="0"/>
              <a:t>We should remove consequences that are no longer true (no longer supported by premises)</a:t>
            </a:r>
          </a:p>
          <a:p>
            <a:r>
              <a:rPr lang="en-GB" dirty="0" smtClean="0"/>
              <a:t>We need to keep track of inferred facts, and remove any that are no longer supported – truth maintenance</a:t>
            </a:r>
          </a:p>
          <a:p>
            <a:r>
              <a:rPr lang="en-GB" dirty="0" smtClean="0"/>
              <a:t>Two main approaches to truth maintenance</a:t>
            </a:r>
          </a:p>
          <a:p>
            <a:pPr lvl="1"/>
            <a:r>
              <a:rPr lang="en-GB" dirty="0" smtClean="0"/>
              <a:t>Justification-based</a:t>
            </a:r>
          </a:p>
          <a:p>
            <a:pPr lvl="1"/>
            <a:r>
              <a:rPr lang="en-GB" dirty="0" smtClean="0"/>
              <a:t>Assumption-based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Truth Maintenance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Rather than delete facts, TM systems maintain annotations on facts to indicate whether they’re currently believed to be true (IN) or disbelieved (OUT)</a:t>
            </a:r>
          </a:p>
          <a:p>
            <a:r>
              <a:rPr lang="en-GB" dirty="0" smtClean="0"/>
              <a:t>Building a TMS is largely a matter of efficient book-keeping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Truth Maintenance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Justification-based Truth Maintenance System (JTMS)</a:t>
            </a:r>
          </a:p>
          <a:p>
            <a:r>
              <a:rPr lang="en-GB" dirty="0" smtClean="0"/>
              <a:t>Uses dependency-based backtracking to maintain the list of facts (nodes) which are valid (IN)</a:t>
            </a:r>
          </a:p>
          <a:p>
            <a:pPr lvl="1"/>
            <a:r>
              <a:rPr lang="en-GB" dirty="0" smtClean="0"/>
              <a:t>Any node which has at least one valid justification is said to be IN</a:t>
            </a:r>
          </a:p>
          <a:p>
            <a:pPr lvl="1"/>
            <a:r>
              <a:rPr lang="en-GB" dirty="0" smtClean="0"/>
              <a:t>Any node with no valid justifications is said to be OUT</a:t>
            </a:r>
          </a:p>
          <a:p>
            <a:r>
              <a:rPr lang="en-GB" dirty="0" smtClean="0"/>
              <a:t>Algorithm explores justifications in a depth-first manner to determine consistent set of facts</a:t>
            </a:r>
          </a:p>
          <a:p>
            <a:pPr lvl="1"/>
            <a:r>
              <a:rPr lang="en-GB" dirty="0" smtClean="0"/>
              <a:t>Backtracking is required 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Doyle’s Truth </a:t>
            </a:r>
            <a:r>
              <a:rPr lang="en-GB" dirty="0" smtClean="0"/>
              <a:t>Maintenance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Nodes have attached justifications</a:t>
            </a:r>
          </a:p>
          <a:p>
            <a:r>
              <a:rPr lang="en-GB" dirty="0" smtClean="0"/>
              <a:t>Justifications may be:</a:t>
            </a:r>
          </a:p>
          <a:p>
            <a:pPr lvl="1"/>
            <a:r>
              <a:rPr lang="en-GB" dirty="0" smtClean="0"/>
              <a:t>Support list justifications (SL </a:t>
            </a:r>
            <a:r>
              <a:rPr lang="en-GB" dirty="0" err="1" smtClean="0"/>
              <a:t>INlist</a:t>
            </a:r>
            <a:r>
              <a:rPr lang="en-GB" dirty="0" smtClean="0"/>
              <a:t> </a:t>
            </a:r>
            <a:r>
              <a:rPr lang="en-GB" dirty="0" err="1" smtClean="0"/>
              <a:t>OUTlist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Justification is valid if all nodes in </a:t>
            </a:r>
            <a:r>
              <a:rPr lang="en-GB" dirty="0" err="1" smtClean="0"/>
              <a:t>INlist</a:t>
            </a:r>
            <a:r>
              <a:rPr lang="en-GB" dirty="0" smtClean="0"/>
              <a:t> are IN, and all those in the </a:t>
            </a:r>
            <a:r>
              <a:rPr lang="en-GB" dirty="0" err="1" smtClean="0"/>
              <a:t>OUTlist</a:t>
            </a:r>
            <a:r>
              <a:rPr lang="en-GB" dirty="0" smtClean="0"/>
              <a:t> are OUT</a:t>
            </a:r>
          </a:p>
          <a:p>
            <a:pPr lvl="1"/>
            <a:r>
              <a:rPr lang="en-GB" dirty="0" smtClean="0"/>
              <a:t>Conditional proof justifications (CP node </a:t>
            </a:r>
            <a:r>
              <a:rPr lang="en-GB" dirty="0" err="1" smtClean="0"/>
              <a:t>INlist</a:t>
            </a:r>
            <a:r>
              <a:rPr lang="en-GB" dirty="0" smtClean="0"/>
              <a:t> </a:t>
            </a:r>
            <a:r>
              <a:rPr lang="en-GB" dirty="0" err="1" smtClean="0"/>
              <a:t>OUTlist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Valid if node is IN whenever all nodes in </a:t>
            </a:r>
            <a:r>
              <a:rPr lang="en-GB" dirty="0" err="1" smtClean="0"/>
              <a:t>INlist</a:t>
            </a:r>
            <a:r>
              <a:rPr lang="en-GB" dirty="0" smtClean="0"/>
              <a:t> are IN and all nodes in </a:t>
            </a:r>
            <a:r>
              <a:rPr lang="en-GB" dirty="0" err="1" smtClean="0"/>
              <a:t>OUTlist</a:t>
            </a:r>
            <a:r>
              <a:rPr lang="en-GB" dirty="0" smtClean="0"/>
              <a:t> are OUT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Justifications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types of node:</a:t>
            </a:r>
          </a:p>
          <a:p>
            <a:r>
              <a:rPr lang="en-GB" dirty="0" smtClean="0"/>
              <a:t>Premise nodes (SL () ())</a:t>
            </a:r>
            <a:br>
              <a:rPr lang="en-GB" dirty="0" smtClean="0"/>
            </a:br>
            <a:r>
              <a:rPr lang="en-GB" dirty="0" smtClean="0"/>
              <a:t>Believed under all circumstances (can never be OUT)</a:t>
            </a:r>
          </a:p>
          <a:p>
            <a:r>
              <a:rPr lang="en-GB" dirty="0" smtClean="0"/>
              <a:t>Hypothesis nodes (SL () (</a:t>
            </a:r>
            <a:r>
              <a:rPr lang="en-US" dirty="0" smtClean="0"/>
              <a:t>…))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Believed under certain conditions</a:t>
            </a:r>
            <a:br>
              <a:rPr lang="en-GB" dirty="0" smtClean="0"/>
            </a:br>
            <a:r>
              <a:rPr lang="en-GB" dirty="0" smtClean="0"/>
              <a:t>Non-empty </a:t>
            </a:r>
            <a:r>
              <a:rPr lang="en-GB" dirty="0" err="1" smtClean="0"/>
              <a:t>OUTlist</a:t>
            </a:r>
            <a:r>
              <a:rPr lang="en-GB" dirty="0" smtClean="0"/>
              <a:t>, zero or more nodes in </a:t>
            </a:r>
            <a:r>
              <a:rPr lang="en-GB" dirty="0" err="1" smtClean="0"/>
              <a:t>INlist</a:t>
            </a:r>
            <a:endParaRPr lang="en-GB" dirty="0" smtClean="0"/>
          </a:p>
          <a:p>
            <a:r>
              <a:rPr lang="en-GB" dirty="0" smtClean="0"/>
              <a:t>Inference nodes</a:t>
            </a:r>
            <a:br>
              <a:rPr lang="en-GB" dirty="0" smtClean="0"/>
            </a:br>
            <a:r>
              <a:rPr lang="en-GB" dirty="0" smtClean="0"/>
              <a:t>Can be inferred from what is already believed (what is IN)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Assume that the set of valid facts is inconsistent, and node N is decided to be the cause of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Trace the dependencies back from N to find the set of hypotheses that support 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Form the maximal set of hypotheses that do not support other hypotheses: H</a:t>
            </a:r>
            <a:r>
              <a:rPr lang="en-GB" baseline="-25000" dirty="0" smtClean="0"/>
              <a:t>1</a:t>
            </a:r>
            <a:r>
              <a:rPr lang="en-GB" dirty="0" smtClean="0"/>
              <a:t>…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endParaRPr lang="en-GB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Create a new node – the no-good NG – to represent the occurrence of the contradiction</a:t>
            </a:r>
          </a:p>
          <a:p>
            <a:pPr lvl="1"/>
            <a:r>
              <a:rPr lang="en-GB" dirty="0" smtClean="0"/>
              <a:t>Node contents are not(H</a:t>
            </a:r>
            <a:r>
              <a:rPr lang="en-GB" baseline="-25000" dirty="0" smtClean="0"/>
              <a:t>1</a:t>
            </a:r>
            <a:r>
              <a:rPr lang="en-GB" dirty="0" smtClean="0"/>
              <a:t> and … and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Node justification is (CP N (H</a:t>
            </a:r>
            <a:r>
              <a:rPr lang="en-GB" baseline="-25000" dirty="0" smtClean="0"/>
              <a:t>1</a:t>
            </a:r>
            <a:r>
              <a:rPr lang="en-GB" dirty="0" smtClean="0"/>
              <a:t> …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) ())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 smtClean="0"/>
              <a:t>Pick H</a:t>
            </a:r>
            <a:r>
              <a:rPr lang="en-GB" baseline="-25000" dirty="0" smtClean="0"/>
              <a:t>i</a:t>
            </a:r>
            <a:r>
              <a:rPr lang="en-GB" dirty="0" smtClean="0"/>
              <a:t> from H</a:t>
            </a:r>
            <a:r>
              <a:rPr lang="en-GB" baseline="-25000" dirty="0" smtClean="0"/>
              <a:t>1</a:t>
            </a:r>
            <a:r>
              <a:rPr lang="en-GB" dirty="0" smtClean="0"/>
              <a:t>…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, so that if it were forced OUT, N would also be forced OUT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 smtClean="0"/>
              <a:t>Since H</a:t>
            </a:r>
            <a:r>
              <a:rPr lang="en-GB" baseline="-25000" dirty="0" smtClean="0"/>
              <a:t>i </a:t>
            </a:r>
            <a:r>
              <a:rPr lang="en-GB" dirty="0" smtClean="0"/>
              <a:t>is a hypothesis, it has a non-empty </a:t>
            </a:r>
            <a:r>
              <a:rPr lang="en-GB" dirty="0" err="1" smtClean="0"/>
              <a:t>OUTlist</a:t>
            </a:r>
            <a:r>
              <a:rPr lang="en-GB" dirty="0" smtClean="0"/>
              <a:t>. Find the set of nodes D</a:t>
            </a:r>
            <a:r>
              <a:rPr lang="en-GB" baseline="-25000" dirty="0" smtClean="0"/>
              <a:t>1</a:t>
            </a:r>
            <a:r>
              <a:rPr lang="en-GB" dirty="0" smtClean="0"/>
              <a:t>…D</a:t>
            </a:r>
            <a:r>
              <a:rPr lang="en-GB" baseline="-25000" dirty="0" smtClean="0"/>
              <a:t>m</a:t>
            </a:r>
            <a:r>
              <a:rPr lang="en-GB" dirty="0" smtClean="0"/>
              <a:t> which are currently OUT, such that if any one came IN, H</a:t>
            </a:r>
            <a:r>
              <a:rPr lang="en-GB" baseline="-25000" dirty="0" smtClean="0"/>
              <a:t>i</a:t>
            </a:r>
            <a:r>
              <a:rPr lang="en-GB" dirty="0" smtClean="0"/>
              <a:t> would go OUT. Pick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j</a:t>
            </a:r>
            <a:r>
              <a:rPr lang="en-GB" baseline="-25000" dirty="0" smtClean="0"/>
              <a:t> </a:t>
            </a:r>
            <a:r>
              <a:rPr lang="en-GB" dirty="0" smtClean="0"/>
              <a:t>from D</a:t>
            </a:r>
            <a:r>
              <a:rPr lang="en-GB" baseline="-25000" dirty="0" smtClean="0"/>
              <a:t>1</a:t>
            </a:r>
            <a:r>
              <a:rPr lang="en-GB" dirty="0" smtClean="0"/>
              <a:t>…D</a:t>
            </a:r>
            <a:r>
              <a:rPr lang="en-GB" baseline="-25000" dirty="0" smtClean="0"/>
              <a:t>m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 smtClean="0"/>
              <a:t>Give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j</a:t>
            </a:r>
            <a:r>
              <a:rPr lang="en-GB" dirty="0" smtClean="0"/>
              <a:t> a new justification so that it comes in:</a:t>
            </a:r>
            <a:br>
              <a:rPr lang="en-GB" dirty="0" smtClean="0"/>
            </a:br>
            <a:r>
              <a:rPr lang="en-GB" dirty="0" smtClean="0"/>
              <a:t>(SL (NG H</a:t>
            </a:r>
            <a:r>
              <a:rPr lang="en-GB" baseline="-25000" dirty="0" smtClean="0"/>
              <a:t>1</a:t>
            </a:r>
            <a:r>
              <a:rPr lang="en-GB" dirty="0" smtClean="0"/>
              <a:t>…H</a:t>
            </a:r>
            <a:r>
              <a:rPr lang="en-GB" baseline="-25000" dirty="0" smtClean="0"/>
              <a:t>i-1 </a:t>
            </a:r>
            <a:r>
              <a:rPr lang="en-GB" dirty="0" smtClean="0"/>
              <a:t>H</a:t>
            </a:r>
            <a:r>
              <a:rPr lang="en-GB" baseline="-25000" dirty="0" smtClean="0"/>
              <a:t>i+1</a:t>
            </a:r>
            <a:r>
              <a:rPr lang="en-GB" dirty="0" smtClean="0"/>
              <a:t>…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) (D</a:t>
            </a:r>
            <a:r>
              <a:rPr lang="en-GB" baseline="-25000" dirty="0" smtClean="0"/>
              <a:t>1</a:t>
            </a:r>
            <a:r>
              <a:rPr lang="en-GB" dirty="0" smtClean="0"/>
              <a:t>…D</a:t>
            </a:r>
            <a:r>
              <a:rPr lang="en-GB" baseline="-25000" dirty="0" smtClean="0"/>
              <a:t>j-1 </a:t>
            </a:r>
            <a:r>
              <a:rPr lang="en-GB" dirty="0" smtClean="0"/>
              <a:t>D</a:t>
            </a:r>
            <a:r>
              <a:rPr lang="en-GB" baseline="-25000" dirty="0" smtClean="0"/>
              <a:t>j+1</a:t>
            </a:r>
            <a:r>
              <a:rPr lang="en-GB" dirty="0" smtClean="0"/>
              <a:t>…D</a:t>
            </a:r>
            <a:r>
              <a:rPr lang="en-GB" baseline="-25000" dirty="0" smtClean="0"/>
              <a:t>m</a:t>
            </a:r>
            <a:r>
              <a:rPr lang="en-GB" dirty="0" smtClean="0"/>
              <a:t>))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Deductive reasoning</a:t>
            </a:r>
          </a:p>
          <a:p>
            <a:pPr lvl="1"/>
            <a:r>
              <a:rPr lang="en-US" smtClean="0"/>
              <a:t>Move from a general principle to a specific inference</a:t>
            </a:r>
          </a:p>
          <a:p>
            <a:pPr lvl="1"/>
            <a:r>
              <a:rPr lang="en-US" smtClean="0"/>
              <a:t>General principle is composed of two or more premises</a:t>
            </a:r>
          </a:p>
          <a:p>
            <a:r>
              <a:rPr lang="en-US" smtClean="0"/>
              <a:t>Inductive reasoning</a:t>
            </a:r>
          </a:p>
          <a:p>
            <a:pPr lvl="1"/>
            <a:r>
              <a:rPr lang="en-US" smtClean="0"/>
              <a:t>Move from some established facts to draw general conclusions</a:t>
            </a:r>
          </a:p>
          <a:p>
            <a:r>
              <a:rPr lang="en-US" smtClean="0"/>
              <a:t>Analogical reasoning</a:t>
            </a:r>
          </a:p>
          <a:p>
            <a:pPr lvl="1"/>
            <a:r>
              <a:rPr lang="en-US" smtClean="0"/>
              <a:t>Derive answer to a question by known analogy</a:t>
            </a:r>
          </a:p>
          <a:p>
            <a:pPr lvl="1"/>
            <a:r>
              <a:rPr lang="en-US" smtClean="0"/>
              <a:t>A verbalisation of internalized learning process</a:t>
            </a:r>
          </a:p>
          <a:p>
            <a:pPr lvl="1"/>
            <a:r>
              <a:rPr lang="en-US" smtClean="0"/>
              <a:t>Use of similar, past experiences</a:t>
            </a:r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a (simple) game of </a:t>
            </a:r>
            <a:r>
              <a:rPr lang="en-GB" dirty="0" err="1" smtClean="0"/>
              <a:t>Cluedo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Three suspects for a murder: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Three locations for the murder: study, library, ballroom</a:t>
            </a:r>
          </a:p>
          <a:p>
            <a:pPr lvl="1"/>
            <a:r>
              <a:rPr lang="en-GB" dirty="0" smtClean="0"/>
              <a:t>Initially, we suspect Prof. Plum in the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TMS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29" y="2667000"/>
            <a:ext cx="1428446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29" y="2667000"/>
            <a:ext cx="1420271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9" y="2667000"/>
            <a:ext cx="1499347" cy="220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0" cy="21335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  <a:tableStyleId>{EB9631B5-78F2-41C9-869B-9F39066F8104}</a:tableStyleId>
              </a:tblPr>
              <a:tblGrid>
                <a:gridCol w="1219200"/>
                <a:gridCol w="685800"/>
                <a:gridCol w="1676400"/>
                <a:gridCol w="3657600"/>
                <a:gridCol w="1295400"/>
              </a:tblGrid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Node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Justification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IN/OUT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Hypothesis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Plum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(n2 n3))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Peacock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(n1 n3))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Mustard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(n1 n2))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</a:t>
                      </a:r>
                      <a:r>
                        <a:rPr lang="en-GB" sz="1400" baseline="0" dirty="0" smtClean="0"/>
                        <a:t> library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(n5 n6))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</a:t>
                      </a:r>
                      <a:r>
                        <a:rPr lang="en-GB" sz="1400" baseline="0" dirty="0" smtClean="0"/>
                        <a:t> study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 n6))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 ballroom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 n5))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initial hypothesis is incorrect, because one of the other players reveals that Prof Plum was not in the library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INlist</a:t>
            </a:r>
            <a:r>
              <a:rPr lang="en-GB" dirty="0" smtClean="0"/>
              <a:t> is now n1, n4, n7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Problem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600960"/>
          <a:ext cx="77724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3100"/>
                <a:gridCol w="495300"/>
                <a:gridCol w="33909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Inference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Plum not in library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(SL (n1</a:t>
                      </a:r>
                      <a:r>
                        <a:rPr lang="en-GB" b="0" baseline="0" dirty="0" smtClean="0"/>
                        <a:t> n4</a:t>
                      </a:r>
                      <a:r>
                        <a:rPr lang="en-GB" b="0" dirty="0" smtClean="0"/>
                        <a:t>) ())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create a no-good node to represent this contradiction: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No-Good Node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581400"/>
          <a:ext cx="70866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71650"/>
                <a:gridCol w="666750"/>
                <a:gridCol w="1752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Inference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not(n1 and n4)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(CP</a:t>
                      </a:r>
                      <a:r>
                        <a:rPr lang="en-GB" b="0" baseline="0" dirty="0" smtClean="0"/>
                        <a:t> n7 (n1 n4) ())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 one of the inconsistent nodes to force OUT</a:t>
            </a:r>
          </a:p>
          <a:p>
            <a:pPr lvl="1"/>
            <a:r>
              <a:rPr lang="en-GB" dirty="0" smtClean="0"/>
              <a:t>We choose n1 (killer=Plum)</a:t>
            </a:r>
          </a:p>
          <a:p>
            <a:pPr lvl="1"/>
            <a:r>
              <a:rPr lang="en-GB" dirty="0" err="1" smtClean="0"/>
              <a:t>OUTlist</a:t>
            </a:r>
            <a:r>
              <a:rPr lang="en-GB" dirty="0" smtClean="0"/>
              <a:t> for n1 is (n2 n3)</a:t>
            </a:r>
          </a:p>
          <a:p>
            <a:pPr lvl="1"/>
            <a:r>
              <a:rPr lang="en-GB" dirty="0" smtClean="0"/>
              <a:t>We choose n3 to force IN</a:t>
            </a:r>
          </a:p>
          <a:p>
            <a:r>
              <a:rPr lang="en-GB" dirty="0" smtClean="0"/>
              <a:t>Create new justification for n3:</a:t>
            </a:r>
          </a:p>
          <a:p>
            <a:endParaRPr lang="en-GB" dirty="0" smtClean="0"/>
          </a:p>
          <a:p>
            <a:r>
              <a:rPr lang="en-GB" dirty="0" err="1" smtClean="0"/>
              <a:t>INlist</a:t>
            </a:r>
            <a:r>
              <a:rPr lang="en-GB" dirty="0" smtClean="0"/>
              <a:t> is now n3 n4 n8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Resolving Inconsistency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572000"/>
          <a:ext cx="77724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3100"/>
                <a:gridCol w="495300"/>
                <a:gridCol w="19050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Inference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killer</a:t>
                      </a:r>
                      <a:r>
                        <a:rPr lang="en-GB" b="0" baseline="0" dirty="0" smtClean="0"/>
                        <a:t> = Mustard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(SL</a:t>
                      </a:r>
                      <a:r>
                        <a:rPr lang="en-GB" b="0" baseline="0" dirty="0" smtClean="0"/>
                        <a:t> (n4 n8) n(2))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0" cy="27431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  <a:tableStyleId>{EB9631B5-78F2-41C9-869B-9F39066F8104}</a:tableStyleId>
              </a:tblPr>
              <a:tblGrid>
                <a:gridCol w="1219200"/>
                <a:gridCol w="685800"/>
                <a:gridCol w="1676400"/>
                <a:gridCol w="3657600"/>
                <a:gridCol w="1295400"/>
              </a:tblGrid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Node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Justification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IN/OUT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Hypothesis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Plum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(n2 n3))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Peacock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(n1 n3))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killer = Mustard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(n4 n8) (n2)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</a:t>
                      </a:r>
                      <a:r>
                        <a:rPr lang="en-GB" sz="1400" baseline="0" dirty="0" smtClean="0"/>
                        <a:t> library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(n5 n6))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</a:t>
                      </a:r>
                      <a:r>
                        <a:rPr lang="en-GB" sz="1400" baseline="0" dirty="0" smtClean="0"/>
                        <a:t> study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 n6))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 = ballroom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 n5))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Plum not in library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(n1</a:t>
                      </a:r>
                      <a:r>
                        <a:rPr lang="en-GB" sz="1400" baseline="0" dirty="0" smtClean="0"/>
                        <a:t> n4)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not(</a:t>
                      </a:r>
                      <a:r>
                        <a:rPr lang="en-GB" sz="1400" baseline="0" dirty="0" smtClean="0"/>
                        <a:t>n1 and n4)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(CP n7 (n1 n4)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TMS Example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04800" y="1828800"/>
          <a:ext cx="8534400" cy="3962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1540000" algn="tl" rotWithShape="0">
                    <a:srgbClr val="000000">
                      <a:alpha val="43137"/>
                    </a:srgbClr>
                  </a:outerShdw>
                </a:effectLst>
                <a:tableStyleId>{EB9631B5-78F2-41C9-869B-9F39066F8104}</a:tableStyleId>
              </a:tblPr>
              <a:tblGrid>
                <a:gridCol w="1219200"/>
                <a:gridCol w="685800"/>
                <a:gridCol w="1676400"/>
                <a:gridCol w="3657600"/>
                <a:gridCol w="1295400"/>
              </a:tblGrid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Node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Justification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IN/OUT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Premise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is real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Hypothesis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2x</a:t>
                      </a:r>
                      <a:r>
                        <a:rPr lang="en-GB" sz="1400" baseline="30000" dirty="0" smtClean="0"/>
                        <a:t>2</a:t>
                      </a:r>
                      <a:r>
                        <a:rPr lang="en-GB" sz="1400" baseline="0" dirty="0" smtClean="0"/>
                        <a:t> -3x +1 = 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2x</a:t>
                      </a:r>
                      <a:r>
                        <a:rPr lang="en-GB" sz="1400" baseline="30000" dirty="0" smtClean="0"/>
                        <a:t>2</a:t>
                      </a:r>
                      <a:r>
                        <a:rPr lang="en-GB" sz="1400" dirty="0" smtClean="0"/>
                        <a:t> +3x -2 = 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(n4))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x</a:t>
                      </a:r>
                      <a:r>
                        <a:rPr lang="en-GB" sz="1400" baseline="30000" dirty="0" smtClean="0"/>
                        <a:t>2</a:t>
                      </a:r>
                      <a:r>
                        <a:rPr lang="en-GB" sz="1400" dirty="0" smtClean="0"/>
                        <a:t> + 3x + 2 = 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(n3))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&lt; -1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(n6))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&gt; -2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(n5))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&lt; 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(n8))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&gt; 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() (n7))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baseline="0" dirty="0" smtClean="0"/>
                        <a:t> = -1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(n4 n6)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= -2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(n4 n5)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=</a:t>
                      </a:r>
                      <a:r>
                        <a:rPr lang="en-GB" sz="1400" baseline="0" dirty="0" smtClean="0"/>
                        <a:t> -2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(n3 n7)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</a:t>
                      </a:r>
                      <a:endParaRPr lang="en-GB" sz="1400" dirty="0"/>
                    </a:p>
                  </a:txBody>
                  <a:tcPr/>
                </a:tc>
              </a:tr>
              <a:tr h="288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x</a:t>
                      </a:r>
                      <a:r>
                        <a:rPr lang="en-GB" sz="1400" dirty="0" smtClean="0"/>
                        <a:t> =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(SL (n2 n8) ())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Reasoner</a:t>
            </a:r>
            <a:r>
              <a:rPr lang="en-GB" dirty="0" smtClean="0"/>
              <a:t> makes another inference: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is inconsistent with n12 (</a:t>
            </a:r>
            <a:r>
              <a:rPr lang="en-GB" dirty="0" err="1" smtClean="0"/>
              <a:t>x</a:t>
            </a:r>
            <a:r>
              <a:rPr lang="en-GB" dirty="0" smtClean="0"/>
              <a:t> = ½ and </a:t>
            </a:r>
            <a:r>
              <a:rPr lang="en-GB" dirty="0" err="1" smtClean="0"/>
              <a:t>x</a:t>
            </a:r>
            <a:r>
              <a:rPr lang="en-GB" dirty="0" smtClean="0"/>
              <a:t> =1)</a:t>
            </a:r>
          </a:p>
          <a:p>
            <a:r>
              <a:rPr lang="en-GB" dirty="0" err="1" smtClean="0"/>
              <a:t>INlist</a:t>
            </a:r>
            <a:r>
              <a:rPr lang="en-GB" dirty="0" smtClean="0"/>
              <a:t> is now (n1 n2 n3 n6 n8 n12 13)</a:t>
            </a:r>
          </a:p>
          <a:p>
            <a:r>
              <a:rPr lang="en-GB" dirty="0" smtClean="0"/>
              <a:t>Select a node to blame for the inconsistency (choose n12)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Doyle’s TMS Example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286000"/>
          <a:ext cx="77724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Inference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n13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x</a:t>
                      </a:r>
                      <a:r>
                        <a:rPr lang="en-GB" b="0" dirty="0" smtClean="0"/>
                        <a:t> = ½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(SL (n3 n6) ())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Trace the dependencies of n12 which are currently IN to find the hypotheses which support it</a:t>
            </a:r>
          </a:p>
          <a:p>
            <a:pPr lvl="1"/>
            <a:r>
              <a:rPr lang="en-GB" dirty="0" smtClean="0"/>
              <a:t>n12 has justification (SL (n2 n8) ())</a:t>
            </a:r>
          </a:p>
          <a:p>
            <a:r>
              <a:rPr lang="en-GB" dirty="0" smtClean="0"/>
              <a:t>Maximal set of hypotheses (those which do not support other hypotheses) is (n2 n8)</a:t>
            </a:r>
          </a:p>
          <a:p>
            <a:r>
              <a:rPr lang="en-GB" dirty="0" smtClean="0"/>
              <a:t>Create a new node – the no-good node – to represent the contradiction</a:t>
            </a:r>
          </a:p>
          <a:p>
            <a:endParaRPr lang="en-GB" dirty="0" smtClean="0"/>
          </a:p>
          <a:p>
            <a:r>
              <a:rPr lang="en-GB" dirty="0" err="1" smtClean="0"/>
              <a:t>INlist</a:t>
            </a:r>
            <a:r>
              <a:rPr lang="en-GB" dirty="0" smtClean="0"/>
              <a:t> is now (n1 n2 n3 n6 n8 n12 n13 n14) 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Doyle’s TMS Example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5029200"/>
          <a:ext cx="70866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71650"/>
                <a:gridCol w="666750"/>
                <a:gridCol w="1752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Inference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n14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not(x</a:t>
                      </a:r>
                      <a:r>
                        <a:rPr lang="en-GB" b="0" dirty="0" smtClean="0"/>
                        <a:t> &gt; 0)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(CP</a:t>
                      </a:r>
                      <a:r>
                        <a:rPr lang="en-GB" b="0" baseline="0" dirty="0" smtClean="0"/>
                        <a:t> n12 (n2 n8) ())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 node n8 so that if it is forced OUT, n12 will also be forced OUT</a:t>
            </a:r>
          </a:p>
          <a:p>
            <a:r>
              <a:rPr lang="en-GB" dirty="0" err="1" smtClean="0"/>
              <a:t>OUTlist</a:t>
            </a:r>
            <a:r>
              <a:rPr lang="en-GB" dirty="0" smtClean="0"/>
              <a:t> of justification for n8 is n7, which is currently OUT</a:t>
            </a:r>
          </a:p>
          <a:p>
            <a:r>
              <a:rPr lang="en-GB" dirty="0" smtClean="0"/>
              <a:t>If we bring n7 IN, n8 will will be forced OUT (which will also force n12 OUT)</a:t>
            </a:r>
          </a:p>
          <a:p>
            <a:r>
              <a:rPr lang="en-GB" dirty="0" smtClean="0"/>
              <a:t>Create new justification for n7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n7 </a:t>
            </a:r>
            <a:r>
              <a:rPr lang="en-GB" dirty="0" smtClean="0"/>
              <a:t>can now be made IN and n8 OUT, and n12 will also go OUT</a:t>
            </a:r>
          </a:p>
          <a:p>
            <a:r>
              <a:rPr lang="en-GB" dirty="0" err="1" smtClean="0"/>
              <a:t>INlist</a:t>
            </a:r>
            <a:r>
              <a:rPr lang="en-GB" dirty="0" smtClean="0"/>
              <a:t> is now (n1 n2 n3 n6 n7 n13 n14)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Doyle’s TMS Example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114800"/>
          <a:ext cx="70866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71650"/>
                <a:gridCol w="666750"/>
                <a:gridCol w="1752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Hypothesis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x</a:t>
                      </a:r>
                      <a:r>
                        <a:rPr lang="en-GB" b="0" dirty="0" smtClean="0"/>
                        <a:t> &lt; 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(SL (n14 n2)</a:t>
                      </a:r>
                      <a:r>
                        <a:rPr lang="en-GB" b="0" baseline="0" dirty="0" smtClean="0"/>
                        <a:t> ())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</a:t>
            </a:r>
            <a:r>
              <a:rPr lang="en-US" dirty="0" err="1" smtClean="0"/>
              <a:t>odus</a:t>
            </a:r>
            <a:r>
              <a:rPr lang="en-US" dirty="0" smtClean="0"/>
              <a:t> Ponens</a:t>
            </a:r>
          </a:p>
          <a:p>
            <a:pPr lvl="1">
              <a:buNone/>
            </a:pPr>
            <a:r>
              <a:rPr lang="en-US" dirty="0" smtClean="0"/>
              <a:t>	P</a:t>
            </a:r>
            <a:br>
              <a:rPr lang="en-US" dirty="0" smtClean="0"/>
            </a:br>
            <a:r>
              <a:rPr lang="en-US" dirty="0" smtClean="0"/>
              <a:t>P ⇒ Q</a:t>
            </a:r>
            <a:br>
              <a:rPr lang="en-US" dirty="0" smtClean="0"/>
            </a:br>
            <a:r>
              <a:rPr lang="en-US" dirty="0" smtClean="0"/>
              <a:t>⊢ Q</a:t>
            </a:r>
          </a:p>
          <a:p>
            <a:r>
              <a:rPr lang="en-GB" dirty="0" smtClean="0">
                <a:sym typeface="Symbol" pitchFamily="-106" charset="2"/>
              </a:rPr>
              <a:t>M</a:t>
            </a:r>
            <a:r>
              <a:rPr lang="en-US" dirty="0" err="1" smtClean="0">
                <a:sym typeface="Symbol" pitchFamily="-106" charset="2"/>
              </a:rPr>
              <a:t>odus</a:t>
            </a:r>
            <a:r>
              <a:rPr lang="en-US" dirty="0" smtClean="0">
                <a:sym typeface="Symbol" pitchFamily="-106" charset="2"/>
              </a:rPr>
              <a:t> </a:t>
            </a:r>
            <a:r>
              <a:rPr lang="en-US" dirty="0" err="1" smtClean="0">
                <a:sym typeface="Symbol" pitchFamily="-106" charset="2"/>
              </a:rPr>
              <a:t>Tollens</a:t>
            </a:r>
            <a:endParaRPr lang="en-US" dirty="0" smtClean="0">
              <a:sym typeface="Symbol" pitchFamily="-106" charset="2"/>
            </a:endParaRPr>
          </a:p>
          <a:p>
            <a:pPr lvl="1">
              <a:buNone/>
            </a:pPr>
            <a:r>
              <a:rPr lang="en-US" dirty="0" smtClean="0"/>
              <a:t>	P ⇒ Q</a:t>
            </a:r>
            <a:br>
              <a:rPr lang="en-US" dirty="0" smtClean="0"/>
            </a:br>
            <a:r>
              <a:rPr lang="en-US" dirty="0" smtClean="0"/>
              <a:t>¬Q</a:t>
            </a:r>
            <a:br>
              <a:rPr lang="en-US" dirty="0" smtClean="0"/>
            </a:br>
            <a:r>
              <a:rPr lang="en-US" dirty="0" smtClean="0"/>
              <a:t>⊢ ¬P</a:t>
            </a:r>
            <a:endParaRPr lang="en-US" dirty="0" smtClean="0">
              <a:sym typeface="Symbol" pitchFamily="-106" charset="2"/>
            </a:endParaRPr>
          </a:p>
          <a:p>
            <a:r>
              <a:rPr lang="en-GB" dirty="0" smtClean="0">
                <a:sym typeface="Symbol" pitchFamily="-106" charset="2"/>
              </a:rPr>
              <a:t>R</a:t>
            </a:r>
            <a:r>
              <a:rPr lang="en-US" dirty="0" err="1" smtClean="0">
                <a:sym typeface="Symbol" pitchFamily="-106" charset="2"/>
              </a:rPr>
              <a:t>esolution</a:t>
            </a:r>
            <a:r>
              <a:rPr lang="en-US" dirty="0" smtClean="0">
                <a:sym typeface="Symbol" pitchFamily="-106" charset="2"/>
              </a:rPr>
              <a:t>: combines substitution, modus ponens and other logical syllogisms </a:t>
            </a:r>
            <a:endParaRPr lang="en-US" dirty="0">
              <a:sym typeface="Symbol" pitchFamily="-106" charset="2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Reasoning with Logic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Justifications are always considered to be valid if they are made from rules and facts which hold true for some set of assumptions</a:t>
            </a:r>
          </a:p>
          <a:p>
            <a:r>
              <a:rPr lang="en-GB" dirty="0" smtClean="0"/>
              <a:t>ATMS records the set of assumptions for which each fact holds</a:t>
            </a:r>
          </a:p>
          <a:p>
            <a:pPr lvl="1"/>
            <a:r>
              <a:rPr lang="en-GB" dirty="0" smtClean="0"/>
              <a:t>Each node has a label which consists of a set of sets of assumptions</a:t>
            </a:r>
          </a:p>
          <a:p>
            <a:r>
              <a:rPr lang="en-GB" dirty="0" smtClean="0"/>
              <a:t>ATMS maintains a no-good node whose value is false, which records the sets of assumptions which lead to inconsistency</a:t>
            </a:r>
          </a:p>
          <a:p>
            <a:r>
              <a:rPr lang="en-GB" dirty="0" smtClean="0"/>
              <a:t>Explores justifications in a breadth-first manner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Kleer’s</a:t>
            </a:r>
            <a:r>
              <a:rPr lang="en-GB" dirty="0" smtClean="0"/>
              <a:t> Assumption-based</a:t>
            </a:r>
            <a:br>
              <a:rPr lang="en-GB" dirty="0" smtClean="0"/>
            </a:br>
            <a:r>
              <a:rPr lang="en-GB" dirty="0" smtClean="0"/>
              <a:t>Truth Maintenance </a:t>
            </a:r>
            <a:r>
              <a:rPr lang="en-GB" dirty="0" err="1" smtClean="0"/>
              <a:t>Systen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Consider the addition of a new node “A and B imply C”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Form the cross product of the labels of A and B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Remove any resulting sets which have another set as a subset, or which have a contradictory set as a subset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Update label of C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If C is a new node, the remaining sets become its label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If C already exists, the remaining sets are added to its label (remove any supersets from the resulting label)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If other nodes depend on C, propagate the changes to those nodes in a similar fashion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41438"/>
          <a:ext cx="8382000" cy="3708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Node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Contents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Label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n0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false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{a4 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n1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1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n2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2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{a2}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n3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3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{a3}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n4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4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{a4}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n5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5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n6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{a1} {a2 a4} {a5}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n7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a2} {a3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a4}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n8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 a3 a5}</a:t>
                      </a:r>
                      <a:endParaRPr lang="en-GB" dirty="0"/>
                    </a:p>
                  </a:txBody>
                  <a:tcPr marL="89807" marR="89807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 smtClean="0"/>
              <a:t>Reasoner</a:t>
            </a:r>
            <a:r>
              <a:rPr lang="en-GB" sz="2000" dirty="0" smtClean="0"/>
              <a:t> wants to add another justification: A ∧ B ⇒ C</a:t>
            </a:r>
          </a:p>
          <a:p>
            <a:r>
              <a:rPr lang="en-GB" sz="2000" dirty="0" smtClean="0"/>
              <a:t>Form the cross-product of the labels for A and B:</a:t>
            </a:r>
          </a:p>
          <a:p>
            <a:pPr lvl="1"/>
            <a:r>
              <a:rPr lang="en-GB" sz="2000" dirty="0" smtClean="0"/>
              <a:t>{a1 a2}</a:t>
            </a:r>
          </a:p>
          <a:p>
            <a:pPr lvl="1"/>
            <a:r>
              <a:rPr lang="en-GB" sz="2000" dirty="0" smtClean="0"/>
              <a:t>{a1 a3 a4}</a:t>
            </a:r>
          </a:p>
          <a:p>
            <a:pPr lvl="1"/>
            <a:r>
              <a:rPr lang="en-GB" sz="2000" dirty="0" smtClean="0"/>
              <a:t>{a1 a2 a4}</a:t>
            </a:r>
          </a:p>
          <a:p>
            <a:pPr lvl="1"/>
            <a:r>
              <a:rPr lang="en-GB" sz="2000" dirty="0" smtClean="0"/>
              <a:t>{a2 a3 a4}</a:t>
            </a:r>
          </a:p>
          <a:p>
            <a:pPr lvl="1"/>
            <a:r>
              <a:rPr lang="en-GB" sz="2000" dirty="0" smtClean="0"/>
              <a:t>{a1 a2 a5}</a:t>
            </a:r>
          </a:p>
          <a:p>
            <a:pPr lvl="1"/>
            <a:r>
              <a:rPr lang="en-GB" sz="2000" dirty="0" smtClean="0"/>
              <a:t>{a3 a4 a5}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Remove any set which has another as a subset:</a:t>
            </a:r>
          </a:p>
          <a:p>
            <a:pPr lvl="1"/>
            <a:r>
              <a:rPr lang="en-GB" sz="2000" dirty="0" smtClean="0"/>
              <a:t>{a1 a2}</a:t>
            </a:r>
          </a:p>
          <a:p>
            <a:pPr lvl="1"/>
            <a:r>
              <a:rPr lang="en-GB" sz="2000" dirty="0" smtClean="0"/>
              <a:t>{a1 a3 a4}</a:t>
            </a:r>
          </a:p>
          <a:p>
            <a:pPr lvl="1"/>
            <a:r>
              <a:rPr lang="en-GB" sz="2000" dirty="0" smtClean="0"/>
              <a:t>{a1 a2 a4} - remove</a:t>
            </a:r>
          </a:p>
          <a:p>
            <a:pPr lvl="1"/>
            <a:r>
              <a:rPr lang="en-GB" sz="2000" dirty="0" smtClean="0"/>
              <a:t>{a2 a3 a4}</a:t>
            </a:r>
          </a:p>
          <a:p>
            <a:pPr lvl="1"/>
            <a:r>
              <a:rPr lang="en-GB" sz="2000" dirty="0" smtClean="0"/>
              <a:t>{a1 a2 a5} - remove</a:t>
            </a:r>
          </a:p>
          <a:p>
            <a:pPr lvl="1"/>
            <a:r>
              <a:rPr lang="en-GB" sz="2000" dirty="0" smtClean="0"/>
              <a:t>{a3 a4 a5}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Remove any set which has a contradictory set as a subset</a:t>
            </a:r>
          </a:p>
          <a:p>
            <a:r>
              <a:rPr lang="en-GB" sz="2000" dirty="0" err="1" smtClean="0"/>
              <a:t>nogood</a:t>
            </a:r>
            <a:r>
              <a:rPr lang="en-GB" sz="2000" dirty="0" smtClean="0"/>
              <a:t> label is {a4 a5}</a:t>
            </a:r>
          </a:p>
          <a:p>
            <a:pPr lvl="1"/>
            <a:r>
              <a:rPr lang="en-GB" sz="2000" dirty="0" smtClean="0"/>
              <a:t>{a1 a2}</a:t>
            </a:r>
          </a:p>
          <a:p>
            <a:pPr lvl="1"/>
            <a:r>
              <a:rPr lang="en-GB" sz="2000" dirty="0" smtClean="0"/>
              <a:t>{a1 a3 a4}</a:t>
            </a:r>
          </a:p>
          <a:p>
            <a:pPr lvl="1"/>
            <a:r>
              <a:rPr lang="en-GB" sz="2000" dirty="0" smtClean="0"/>
              <a:t>{a2 a3 a4}</a:t>
            </a:r>
          </a:p>
          <a:p>
            <a:pPr lvl="1"/>
            <a:r>
              <a:rPr lang="en-GB" sz="2000" dirty="0" smtClean="0"/>
              <a:t>{a3 a4 a5} - remove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Label for C already exists {a1 a3 a5}</a:t>
            </a:r>
          </a:p>
          <a:p>
            <a:r>
              <a:rPr lang="en-GB" sz="2000" dirty="0" smtClean="0"/>
              <a:t>Add new labels to C, removing any which are a superset of existing labels</a:t>
            </a:r>
          </a:p>
          <a:p>
            <a:pPr lvl="1"/>
            <a:r>
              <a:rPr lang="en-GB" sz="2000" dirty="0" smtClean="0"/>
              <a:t>{a1 a2}</a:t>
            </a:r>
          </a:p>
          <a:p>
            <a:pPr lvl="1"/>
            <a:r>
              <a:rPr lang="en-GB" sz="2000" dirty="0" smtClean="0"/>
              <a:t>{a1 a3 a4}</a:t>
            </a:r>
          </a:p>
          <a:p>
            <a:pPr lvl="1"/>
            <a:r>
              <a:rPr lang="en-GB" sz="2000" dirty="0" smtClean="0"/>
              <a:t>{a2 a3 a4}</a:t>
            </a:r>
          </a:p>
          <a:p>
            <a:pPr lvl="1"/>
            <a:r>
              <a:rPr lang="en-GB" sz="2000" dirty="0" smtClean="0"/>
              <a:t>{a1 a3 a5} (existing label)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41438"/>
          <a:ext cx="8382000" cy="3977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Node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Contents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Label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n0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false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{a4 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n1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1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n2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2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{a2}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n3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3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{a3}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n4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4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{a4}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n5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assumption 5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n6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{a1} {a2 a4} {a5}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n7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a2} {a3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a4}</a:t>
                      </a:r>
                      <a:endParaRPr lang="en-GB" dirty="0"/>
                    </a:p>
                  </a:txBody>
                  <a:tcPr marL="89807" marR="898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n8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marL="89807" marR="8980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{a1</a:t>
                      </a:r>
                      <a:r>
                        <a:rPr lang="en-GB" baseline="0" dirty="0" smtClean="0"/>
                        <a:t> a2} {a1 a3 a4}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{a2 a3 a4} </a:t>
                      </a:r>
                      <a:r>
                        <a:rPr lang="en-GB" dirty="0" smtClean="0"/>
                        <a:t>{a1 a3 a5}</a:t>
                      </a:r>
                      <a:endParaRPr lang="en-GB" dirty="0"/>
                    </a:p>
                  </a:txBody>
                  <a:tcPr marL="89807" marR="89807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ATMS 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r>
              <a:rPr lang="en-GB" sz="2000" dirty="0" smtClean="0"/>
              <a:t>Both Doyle’s TMS and De </a:t>
            </a:r>
            <a:r>
              <a:rPr lang="en-GB" sz="2000" dirty="0" err="1" smtClean="0"/>
              <a:t>Kleer’s</a:t>
            </a:r>
            <a:r>
              <a:rPr lang="en-GB" sz="2000" dirty="0" smtClean="0"/>
              <a:t> ATMS can be thought of as analogous to scaffolding in the construction of a building</a:t>
            </a:r>
          </a:p>
          <a:p>
            <a:pPr lvl="1"/>
            <a:r>
              <a:rPr lang="en-GB" sz="2000" dirty="0" smtClean="0"/>
              <a:t>Necessary during construction, but the final building (proof) can stand by itself</a:t>
            </a:r>
          </a:p>
          <a:p>
            <a:r>
              <a:rPr lang="en-GB" sz="2000" dirty="0" smtClean="0"/>
              <a:t>Doyle’s TMS performs a depth-first search through the space of possible configurations of the knowledge base</a:t>
            </a:r>
          </a:p>
          <a:p>
            <a:pPr lvl="1"/>
            <a:r>
              <a:rPr lang="en-GB" sz="2000" dirty="0" smtClean="0"/>
              <a:t>Less book-keeping overhead, but requires backtracking</a:t>
            </a:r>
          </a:p>
          <a:p>
            <a:r>
              <a:rPr lang="en-GB" sz="2000" dirty="0" smtClean="0"/>
              <a:t>De </a:t>
            </a:r>
            <a:r>
              <a:rPr lang="en-GB" sz="2000" dirty="0" err="1" smtClean="0"/>
              <a:t>Kleer’s</a:t>
            </a:r>
            <a:r>
              <a:rPr lang="en-GB" sz="2000" dirty="0" smtClean="0"/>
              <a:t> ATMS performs a breadth-first search</a:t>
            </a:r>
          </a:p>
          <a:p>
            <a:pPr lvl="1"/>
            <a:r>
              <a:rPr lang="en-GB" sz="2000" dirty="0" smtClean="0"/>
              <a:t>Marginally more book-keeping</a:t>
            </a:r>
          </a:p>
          <a:p>
            <a:pPr lvl="1"/>
            <a:r>
              <a:rPr lang="en-GB" sz="2000" smtClean="0"/>
              <a:t>No backtracking required</a:t>
            </a:r>
          </a:p>
          <a:p>
            <a:pPr lvl="1"/>
            <a:r>
              <a:rPr lang="en-GB" sz="2000" dirty="0" smtClean="0"/>
              <a:t>Only works for forward-chaining systems 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</a:t>
            </a:r>
            <a:r>
              <a:rPr lang="en-US" smtClean="0"/>
              <a:t>iring a rule: When all of the rule's hypotheses (the </a:t>
            </a:r>
            <a:r>
              <a:rPr lang="en-GB" smtClean="0"/>
              <a:t>‘i</a:t>
            </a:r>
            <a:r>
              <a:rPr lang="en-US" smtClean="0"/>
              <a:t>f parts</a:t>
            </a:r>
            <a:r>
              <a:rPr lang="en-GB" smtClean="0"/>
              <a:t>’)</a:t>
            </a:r>
            <a:r>
              <a:rPr lang="en-US" smtClean="0"/>
              <a:t> are satisfied</a:t>
            </a:r>
          </a:p>
          <a:p>
            <a:r>
              <a:rPr lang="en-GB" smtClean="0"/>
              <a:t>C</a:t>
            </a:r>
            <a:r>
              <a:rPr lang="en-US" smtClean="0"/>
              <a:t>an check every rule in the knowledge base in a forward or backward direction</a:t>
            </a:r>
          </a:p>
          <a:p>
            <a:r>
              <a:rPr lang="en-GB" smtClean="0"/>
              <a:t>C</a:t>
            </a:r>
            <a:r>
              <a:rPr lang="en-US" smtClean="0"/>
              <a:t>ontinues until no more rules can fire, or until a goal is achieved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Reasoning with Rules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Linking a set of pertinent rules</a:t>
            </a:r>
          </a:p>
          <a:p>
            <a:r>
              <a:rPr lang="en-US" smtClean="0"/>
              <a:t>Search process directed by a rule interpreter </a:t>
            </a:r>
          </a:p>
          <a:p>
            <a:r>
              <a:rPr lang="en-US" smtClean="0"/>
              <a:t>Forward chaining</a:t>
            </a:r>
          </a:p>
          <a:p>
            <a:pPr lvl="1"/>
            <a:r>
              <a:rPr lang="en-US" smtClean="0"/>
              <a:t>If the premise clauses match the situation, then the process attempts to assert the conclusion </a:t>
            </a:r>
          </a:p>
          <a:p>
            <a:r>
              <a:rPr lang="en-US" smtClean="0"/>
              <a:t>Backward chaining</a:t>
            </a:r>
          </a:p>
          <a:p>
            <a:pPr lvl="1"/>
            <a:r>
              <a:rPr lang="en-US" smtClean="0"/>
              <a:t>If the current goal is to determine the correct conclusion, then the process attempts to determine whether the premise clauses (facts) match the situation</a:t>
            </a:r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Chaining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Goal-driven</a:t>
            </a:r>
          </a:p>
          <a:p>
            <a:r>
              <a:rPr lang="en-US" smtClean="0"/>
              <a:t>Start from a potential conclusion (hypothesis), then seek evidence that supports (or contradicts) it</a:t>
            </a:r>
          </a:p>
          <a:p>
            <a:r>
              <a:rPr lang="en-US" smtClean="0"/>
              <a:t>Often involves formulating and testing intermediate hypotheses (or subhypotheses)</a:t>
            </a:r>
          </a:p>
          <a:p>
            <a:r>
              <a:rPr lang="en-US" smtClean="0"/>
              <a:t>Used in diagnostic problems</a:t>
            </a:r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Backward Chaining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Data-driven</a:t>
            </a:r>
          </a:p>
          <a:p>
            <a:r>
              <a:rPr lang="en-US" smtClean="0"/>
              <a:t>Start from available information as it becomes available, then try to draw conclusions</a:t>
            </a:r>
          </a:p>
          <a:p>
            <a:r>
              <a:rPr lang="en-US" smtClean="0"/>
              <a:t>Used if all facts available up front (as in auditing)</a:t>
            </a:r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Chaining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State space in which backward chaining prunes extraneous states</a:t>
            </a:r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or Backward?</a:t>
            </a:r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20574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24384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98" name="Line 6"/>
          <p:cNvSpPr>
            <a:spLocks noChangeShapeType="1"/>
          </p:cNvSpPr>
          <p:nvPr/>
        </p:nvSpPr>
        <p:spPr bwMode="auto">
          <a:xfrm>
            <a:off x="28194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99" name="Line 7"/>
          <p:cNvSpPr>
            <a:spLocks noChangeShapeType="1"/>
          </p:cNvSpPr>
          <p:nvPr/>
        </p:nvSpPr>
        <p:spPr bwMode="auto">
          <a:xfrm flipH="1">
            <a:off x="2819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35814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 flipH="1">
            <a:off x="3581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35814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724400" y="3581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>
            <a:off x="4724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>
            <a:off x="54864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 flipH="1">
            <a:off x="5486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867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>
            <a:off x="66294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 flipH="1">
            <a:off x="6629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>
            <a:off x="3200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>
            <a:off x="3581400" y="3581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2" name="Line 20"/>
          <p:cNvSpPr>
            <a:spLocks noChangeShapeType="1"/>
          </p:cNvSpPr>
          <p:nvPr/>
        </p:nvSpPr>
        <p:spPr bwMode="auto">
          <a:xfrm flipH="1">
            <a:off x="4114800" y="3581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51054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 flipH="1">
            <a:off x="5867400" y="3581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5" name="Line 23"/>
          <p:cNvSpPr>
            <a:spLocks noChangeShapeType="1"/>
          </p:cNvSpPr>
          <p:nvPr/>
        </p:nvSpPr>
        <p:spPr bwMode="auto">
          <a:xfrm>
            <a:off x="6248400" y="3581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6" name="Line 24"/>
          <p:cNvSpPr>
            <a:spLocks noChangeShapeType="1"/>
          </p:cNvSpPr>
          <p:nvPr/>
        </p:nvSpPr>
        <p:spPr bwMode="auto">
          <a:xfrm flipH="1">
            <a:off x="2438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7" name="Line 25"/>
          <p:cNvSpPr>
            <a:spLocks noChangeShapeType="1"/>
          </p:cNvSpPr>
          <p:nvPr/>
        </p:nvSpPr>
        <p:spPr bwMode="auto">
          <a:xfrm>
            <a:off x="24384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8" name="Line 26"/>
          <p:cNvSpPr>
            <a:spLocks noChangeShapeType="1"/>
          </p:cNvSpPr>
          <p:nvPr/>
        </p:nvSpPr>
        <p:spPr bwMode="auto">
          <a:xfrm>
            <a:off x="2057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19" name="Line 27"/>
          <p:cNvSpPr>
            <a:spLocks noChangeShapeType="1"/>
          </p:cNvSpPr>
          <p:nvPr/>
        </p:nvSpPr>
        <p:spPr bwMode="auto">
          <a:xfrm flipH="1">
            <a:off x="2438400" y="4191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0" name="Line 28"/>
          <p:cNvSpPr>
            <a:spLocks noChangeShapeType="1"/>
          </p:cNvSpPr>
          <p:nvPr/>
        </p:nvSpPr>
        <p:spPr bwMode="auto">
          <a:xfrm flipH="1">
            <a:off x="3200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1" name="Line 29"/>
          <p:cNvSpPr>
            <a:spLocks noChangeShapeType="1"/>
          </p:cNvSpPr>
          <p:nvPr/>
        </p:nvSpPr>
        <p:spPr bwMode="auto">
          <a:xfrm flipH="1">
            <a:off x="3200400" y="41910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2" name="Line 30"/>
          <p:cNvSpPr>
            <a:spLocks noChangeShapeType="1"/>
          </p:cNvSpPr>
          <p:nvPr/>
        </p:nvSpPr>
        <p:spPr bwMode="auto">
          <a:xfrm>
            <a:off x="4114800" y="4191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3" name="Line 31"/>
          <p:cNvSpPr>
            <a:spLocks noChangeShapeType="1"/>
          </p:cNvSpPr>
          <p:nvPr/>
        </p:nvSpPr>
        <p:spPr bwMode="auto">
          <a:xfrm>
            <a:off x="4724400" y="4191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4" name="Line 32"/>
          <p:cNvSpPr>
            <a:spLocks noChangeShapeType="1"/>
          </p:cNvSpPr>
          <p:nvPr/>
        </p:nvSpPr>
        <p:spPr bwMode="auto">
          <a:xfrm>
            <a:off x="2819400" y="4191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5" name="Line 33"/>
          <p:cNvSpPr>
            <a:spLocks noChangeShapeType="1"/>
          </p:cNvSpPr>
          <p:nvPr/>
        </p:nvSpPr>
        <p:spPr bwMode="auto">
          <a:xfrm flipH="1">
            <a:off x="4114800" y="4191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6" name="Line 34"/>
          <p:cNvSpPr>
            <a:spLocks noChangeShapeType="1"/>
          </p:cNvSpPr>
          <p:nvPr/>
        </p:nvSpPr>
        <p:spPr bwMode="auto">
          <a:xfrm>
            <a:off x="4724400" y="41910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 flipH="1">
            <a:off x="5486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 flipH="1">
            <a:off x="6248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>
            <a:off x="5867400" y="4191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5486400" y="4191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4724400" y="4800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2" name="Line 40"/>
          <p:cNvSpPr>
            <a:spLocks noChangeShapeType="1"/>
          </p:cNvSpPr>
          <p:nvPr/>
        </p:nvSpPr>
        <p:spPr bwMode="auto">
          <a:xfrm>
            <a:off x="5486400" y="48006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3" name="Line 41"/>
          <p:cNvSpPr>
            <a:spLocks noChangeShapeType="1"/>
          </p:cNvSpPr>
          <p:nvPr/>
        </p:nvSpPr>
        <p:spPr bwMode="auto">
          <a:xfrm flipH="1">
            <a:off x="5867400" y="4800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4" name="Line 42"/>
          <p:cNvSpPr>
            <a:spLocks noChangeShapeType="1"/>
          </p:cNvSpPr>
          <p:nvPr/>
        </p:nvSpPr>
        <p:spPr bwMode="auto">
          <a:xfrm flipH="1">
            <a:off x="4114800" y="48006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5" name="Line 43"/>
          <p:cNvSpPr>
            <a:spLocks noChangeShapeType="1"/>
          </p:cNvSpPr>
          <p:nvPr/>
        </p:nvSpPr>
        <p:spPr bwMode="auto">
          <a:xfrm>
            <a:off x="4114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6" name="Line 44"/>
          <p:cNvSpPr>
            <a:spLocks noChangeShapeType="1"/>
          </p:cNvSpPr>
          <p:nvPr/>
        </p:nvSpPr>
        <p:spPr bwMode="auto">
          <a:xfrm>
            <a:off x="2438400" y="48006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7" name="Line 45"/>
          <p:cNvSpPr>
            <a:spLocks noChangeShapeType="1"/>
          </p:cNvSpPr>
          <p:nvPr/>
        </p:nvSpPr>
        <p:spPr bwMode="auto">
          <a:xfrm>
            <a:off x="2438400" y="4800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8" name="Line 46"/>
          <p:cNvSpPr>
            <a:spLocks noChangeShapeType="1"/>
          </p:cNvSpPr>
          <p:nvPr/>
        </p:nvSpPr>
        <p:spPr bwMode="auto">
          <a:xfrm flipH="1">
            <a:off x="2819400" y="48006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39" name="Line 47"/>
          <p:cNvSpPr>
            <a:spLocks noChangeShapeType="1"/>
          </p:cNvSpPr>
          <p:nvPr/>
        </p:nvSpPr>
        <p:spPr bwMode="auto">
          <a:xfrm>
            <a:off x="3200400" y="4800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40" name="Rectangle 48"/>
          <p:cNvSpPr>
            <a:spLocks noChangeArrowheads="1"/>
          </p:cNvSpPr>
          <p:nvPr/>
        </p:nvSpPr>
        <p:spPr bwMode="auto">
          <a:xfrm>
            <a:off x="4068763" y="571500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data</a:t>
            </a:r>
          </a:p>
        </p:txBody>
      </p:sp>
      <p:sp>
        <p:nvSpPr>
          <p:cNvPr id="315441" name="Rectangle 49"/>
          <p:cNvSpPr>
            <a:spLocks noChangeArrowheads="1"/>
          </p:cNvSpPr>
          <p:nvPr/>
        </p:nvSpPr>
        <p:spPr bwMode="auto">
          <a:xfrm>
            <a:off x="4068763" y="297180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goal</a:t>
            </a:r>
          </a:p>
        </p:txBody>
      </p:sp>
      <p:sp>
        <p:nvSpPr>
          <p:cNvPr id="315442" name="Line 50"/>
          <p:cNvSpPr>
            <a:spLocks noChangeShapeType="1"/>
          </p:cNvSpPr>
          <p:nvPr/>
        </p:nvSpPr>
        <p:spPr bwMode="auto">
          <a:xfrm>
            <a:off x="1600200" y="3581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43" name="Text Box 51"/>
          <p:cNvSpPr txBox="1">
            <a:spLocks noChangeArrowheads="1"/>
          </p:cNvSpPr>
          <p:nvPr/>
        </p:nvSpPr>
        <p:spPr bwMode="auto">
          <a:xfrm>
            <a:off x="533400" y="4191000"/>
            <a:ext cx="1076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direction</a:t>
            </a:r>
            <a:br>
              <a:rPr lang="en-US" sz="1600"/>
            </a:br>
            <a:r>
              <a:rPr lang="en-US" sz="1600"/>
              <a:t>of</a:t>
            </a:r>
            <a:br>
              <a:rPr lang="en-US" sz="1600"/>
            </a:br>
            <a:r>
              <a:rPr lang="en-US" sz="1600"/>
              <a:t>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4941</TotalTime>
  <Words>2795</Words>
  <Application>Microsoft Macintosh PowerPoint</Application>
  <PresentationFormat>On-screen Show (4:3)</PresentationFormat>
  <Paragraphs>517</Paragraphs>
  <Slides>48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ECS</vt:lpstr>
      <vt:lpstr>Explaining and  Controlling Reasoning</vt:lpstr>
      <vt:lpstr>How People Reason and   Solve Problems</vt:lpstr>
      <vt:lpstr>Reasoning Methods</vt:lpstr>
      <vt:lpstr>Reasoning with Logic</vt:lpstr>
      <vt:lpstr>Reasoning with Rules</vt:lpstr>
      <vt:lpstr>Rule Chaining</vt:lpstr>
      <vt:lpstr>Backward Chaining</vt:lpstr>
      <vt:lpstr>Forward Chaining</vt:lpstr>
      <vt:lpstr>Forward or Backward?</vt:lpstr>
      <vt:lpstr>Forward or Backward?</vt:lpstr>
      <vt:lpstr>Bidirectional Search</vt:lpstr>
      <vt:lpstr>The Inference Tree</vt:lpstr>
      <vt:lpstr>Explanation</vt:lpstr>
      <vt:lpstr>Explanation</vt:lpstr>
      <vt:lpstr>Explanation Purposes</vt:lpstr>
      <vt:lpstr>Rule Tracing Technique</vt:lpstr>
      <vt:lpstr>Rule Tracing Example</vt:lpstr>
      <vt:lpstr>Rule Tracing Example</vt:lpstr>
      <vt:lpstr>Explanation Types</vt:lpstr>
      <vt:lpstr>Generating Explanations</vt:lpstr>
      <vt:lpstr>Typology of Explanations</vt:lpstr>
      <vt:lpstr>Truth Maintenance</vt:lpstr>
      <vt:lpstr>Truth Maintenance</vt:lpstr>
      <vt:lpstr>Truth Maintenance</vt:lpstr>
      <vt:lpstr>Doyle’s Truth Maintenance System</vt:lpstr>
      <vt:lpstr>Justifications</vt:lpstr>
      <vt:lpstr>Nodes</vt:lpstr>
      <vt:lpstr>Algorithm</vt:lpstr>
      <vt:lpstr>Algorithm</vt:lpstr>
      <vt:lpstr>TMS Example</vt:lpstr>
      <vt:lpstr>Slide 31</vt:lpstr>
      <vt:lpstr>A Problem</vt:lpstr>
      <vt:lpstr>No-Good Node</vt:lpstr>
      <vt:lpstr>Resolving Inconsistency</vt:lpstr>
      <vt:lpstr>Slide 35</vt:lpstr>
      <vt:lpstr>TMS Example</vt:lpstr>
      <vt:lpstr>Doyle’s TMS Example</vt:lpstr>
      <vt:lpstr>Doyle’s TMS Example</vt:lpstr>
      <vt:lpstr>Doyle’s TMS Example</vt:lpstr>
      <vt:lpstr>De Kleer’s Assumption-based Truth Maintenance Systen</vt:lpstr>
      <vt:lpstr>Algorithm</vt:lpstr>
      <vt:lpstr>ATMS Example</vt:lpstr>
      <vt:lpstr>ATMS Example</vt:lpstr>
      <vt:lpstr>ATMS Example</vt:lpstr>
      <vt:lpstr>ATMS Example</vt:lpstr>
      <vt:lpstr>ATMS Example</vt:lpstr>
      <vt:lpstr>ATMS Example</vt:lpstr>
      <vt:lpstr>Comparison</vt:lpstr>
    </vt:vector>
  </TitlesOfParts>
  <Company>Nicholas Gibbins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and Inference</dc:title>
  <dc:creator>Nicholas Gibbins</dc:creator>
  <cp:lastModifiedBy>Nick Gibbins</cp:lastModifiedBy>
  <cp:revision>56</cp:revision>
  <cp:lastPrinted>2007-03-02T09:16:50Z</cp:lastPrinted>
  <dcterms:created xsi:type="dcterms:W3CDTF">2009-12-07T11:29:00Z</dcterms:created>
  <dcterms:modified xsi:type="dcterms:W3CDTF">2009-12-07T11:36:05Z</dcterms:modified>
</cp:coreProperties>
</file>