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3" r:id="rId2"/>
    <p:sldMasterId id="2147483686" r:id="rId3"/>
    <p:sldMasterId id="2147483700" r:id="rId4"/>
  </p:sldMasterIdLst>
  <p:notesMasterIdLst>
    <p:notesMasterId r:id="rId24"/>
  </p:notesMasterIdLst>
  <p:sldIdLst>
    <p:sldId id="256" r:id="rId5"/>
    <p:sldId id="258" r:id="rId6"/>
    <p:sldId id="259" r:id="rId7"/>
    <p:sldId id="260" r:id="rId8"/>
    <p:sldId id="275" r:id="rId9"/>
    <p:sldId id="261" r:id="rId10"/>
    <p:sldId id="262" r:id="rId11"/>
    <p:sldId id="265" r:id="rId12"/>
    <p:sldId id="263" r:id="rId13"/>
    <p:sldId id="267" r:id="rId14"/>
    <p:sldId id="266" r:id="rId15"/>
    <p:sldId id="264" r:id="rId16"/>
    <p:sldId id="268" r:id="rId17"/>
    <p:sldId id="269" r:id="rId18"/>
    <p:sldId id="272" r:id="rId19"/>
    <p:sldId id="270" r:id="rId20"/>
    <p:sldId id="271" r:id="rId21"/>
    <p:sldId id="273" r:id="rId22"/>
    <p:sldId id="274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1772" autoAdjust="0"/>
    <p:restoredTop sz="99783" autoAdjust="0"/>
  </p:normalViewPr>
  <p:slideViewPr>
    <p:cSldViewPr snapToGrid="0" snapToObjects="1" showGuides="1">
      <p:cViewPr>
        <p:scale>
          <a:sx n="81" d="100"/>
          <a:sy n="81" d="100"/>
        </p:scale>
        <p:origin x="-1992" y="-6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slide" Target="slides/slide19.xml"/><Relationship Id="rId24" Type="http://schemas.openxmlformats.org/officeDocument/2006/relationships/notesMaster" Target="notesMasters/notes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27D7C4-E7E6-4946-A471-E2F1F698794D}" type="datetimeFigureOut">
              <a:rPr lang="en-US" smtClean="0"/>
              <a:t>07/12/2010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9B8CF6-F455-D34E-8A9E-4EDDCEE7E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70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3AA6FD-542D-E742-8BF6-43A46B1C21FD}" type="slidenum">
              <a:rPr lang="en-US"/>
              <a:pPr/>
              <a:t>2</a:t>
            </a:fld>
            <a:endParaRPr lang="en-US"/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.png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.png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1.png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1.png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2.png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2.png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2.png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2.png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28600" y="1700213"/>
            <a:ext cx="8686800" cy="2160587"/>
          </a:xfrm>
        </p:spPr>
        <p:txBody>
          <a:bodyPr lIns="91440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933825"/>
            <a:ext cx="8686800" cy="1752600"/>
          </a:xfrm>
        </p:spPr>
        <p:txBody>
          <a:bodyPr lIns="91440"/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781800" y="6324600"/>
            <a:ext cx="2133600" cy="304800"/>
          </a:xfrm>
        </p:spPr>
        <p:txBody>
          <a:bodyPr rIns="91440"/>
          <a:lstStyle>
            <a:lvl1pPr>
              <a:defRPr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fld id="{7D177F9D-9D21-8843-9EB5-78E42C2270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64CC04-CBF4-284E-99A2-7012878F7436}" type="datetimeFigureOut">
              <a:rPr lang="en-US" smtClean="0"/>
              <a:t>07/12/2010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177F9D-9D21-8843-9EB5-78E42C2270F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2100" y="115888"/>
            <a:ext cx="2178050" cy="534035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950" y="115888"/>
            <a:ext cx="6381750" cy="534035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64CC04-CBF4-284E-99A2-7012878F7436}" type="datetimeFigureOut">
              <a:rPr lang="en-US" smtClean="0"/>
              <a:t>07/12/2010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177F9D-9D21-8843-9EB5-78E42C2270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81000" y="1341438"/>
            <a:ext cx="8382000" cy="4830762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64CC04-CBF4-284E-99A2-7012878F7436}" type="datetimeFigureOut">
              <a:rPr lang="en-US" smtClean="0"/>
              <a:t>07/12/2010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177F9D-9D21-8843-9EB5-78E42C2270F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pic>
        <p:nvPicPr>
          <p:cNvPr id="8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28600" y="1700213"/>
            <a:ext cx="8686800" cy="2160587"/>
          </a:xfrm>
        </p:spPr>
        <p:txBody>
          <a:bodyPr lIns="91440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933825"/>
            <a:ext cx="8686800" cy="1752600"/>
          </a:xfrm>
        </p:spPr>
        <p:txBody>
          <a:bodyPr lIns="91440"/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781800" y="6324600"/>
            <a:ext cx="2133600" cy="304800"/>
          </a:xfrm>
        </p:spPr>
        <p:txBody>
          <a:bodyPr rIns="91440"/>
          <a:lstStyle>
            <a:lvl1pPr>
              <a:defRPr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fld id="{7D177F9D-9D21-8843-9EB5-78E42C2270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70000" indent="-270000">
              <a:buFont typeface="Arial"/>
              <a:buChar char="•"/>
              <a:defRPr/>
            </a:lvl1pPr>
            <a:lvl2pPr marL="540000" indent="-270000">
              <a:buFont typeface="Arial"/>
              <a:buChar char="•"/>
              <a:defRPr sz="2000"/>
            </a:lvl2pPr>
            <a:lvl3pPr marL="810000" indent="-270000">
              <a:buFont typeface="Arial"/>
              <a:buChar char="•"/>
              <a:defRPr sz="2000"/>
            </a:lvl3pPr>
            <a:lvl4pPr marL="1080000" indent="-270000">
              <a:buFont typeface="Arial"/>
              <a:buChar char="•"/>
              <a:defRPr sz="2000"/>
            </a:lvl4pPr>
            <a:lvl5pPr marL="1350000" indent="-270000">
              <a:buFont typeface="Arial"/>
              <a:buChar char="•"/>
              <a:defRPr sz="2000"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64CC04-CBF4-284E-99A2-7012878F7436}" type="datetimeFigureOut">
              <a:rPr lang="en-US" smtClean="0"/>
              <a:t>07/12/2010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177F9D-9D21-8843-9EB5-78E42C2270F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406900"/>
            <a:ext cx="8686799" cy="1362075"/>
          </a:xfrm>
        </p:spPr>
        <p:txBody>
          <a:bodyPr/>
          <a:lstStyle>
            <a:lvl1pPr algn="l">
              <a:defRPr sz="48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2906713"/>
            <a:ext cx="8686799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F64CC04-CBF4-284E-99A2-7012878F7436}" type="datetimeFigureOut">
              <a:rPr lang="en-US" smtClean="0"/>
              <a:t>07/12/2010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D177F9D-9D21-8843-9EB5-78E42C2270F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64CC04-CBF4-284E-99A2-7012878F7436}" type="datetimeFigureOut">
              <a:rPr lang="en-US" smtClean="0"/>
              <a:t>07/12/2010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177F9D-9D21-8843-9EB5-78E42C2270F4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341438"/>
            <a:ext cx="4038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1981201"/>
            <a:ext cx="4038600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341438"/>
            <a:ext cx="4038601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1981201"/>
            <a:ext cx="4038601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64CC04-CBF4-284E-99A2-7012878F7436}" type="datetimeFigureOut">
              <a:rPr lang="en-US" smtClean="0"/>
              <a:t>07/12/2010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177F9D-9D21-8843-9EB5-78E42C2270F4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64CC04-CBF4-284E-99A2-7012878F7436}" type="datetimeFigureOut">
              <a:rPr lang="en-US" smtClean="0"/>
              <a:t>07/12/2010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177F9D-9D21-8843-9EB5-78E42C2270F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64CC04-CBF4-284E-99A2-7012878F7436}" type="datetimeFigureOut">
              <a:rPr lang="en-US" smtClean="0"/>
              <a:t>07/12/2010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177F9D-9D21-8843-9EB5-78E42C2270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70000" indent="-270000">
              <a:buFont typeface="Arial"/>
              <a:buChar char="•"/>
              <a:defRPr/>
            </a:lvl1pPr>
            <a:lvl2pPr marL="540000" indent="-270000">
              <a:buFont typeface="Arial"/>
              <a:buChar char="•"/>
              <a:defRPr sz="2000"/>
            </a:lvl2pPr>
            <a:lvl3pPr marL="810000" indent="-270000">
              <a:buFont typeface="Arial"/>
              <a:buChar char="•"/>
              <a:defRPr sz="2000"/>
            </a:lvl3pPr>
            <a:lvl4pPr marL="1080000" indent="-270000">
              <a:buFont typeface="Arial"/>
              <a:buChar char="•"/>
              <a:defRPr sz="2000"/>
            </a:lvl4pPr>
            <a:lvl5pPr marL="1350000" indent="-270000">
              <a:buFont typeface="Arial"/>
              <a:buChar char="•"/>
              <a:defRPr sz="2000"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64CC04-CBF4-284E-99A2-7012878F7436}" type="datetimeFigureOut">
              <a:rPr lang="en-US" smtClean="0"/>
              <a:t>07/12/2010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177F9D-9D21-8843-9EB5-78E42C2270F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64CC04-CBF4-284E-99A2-7012878F7436}" type="datetimeFigureOut">
              <a:rPr lang="en-US" smtClean="0"/>
              <a:t>07/12/2010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177F9D-9D21-8843-9EB5-78E42C2270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64CC04-CBF4-284E-99A2-7012878F7436}" type="datetimeFigureOut">
              <a:rPr lang="en-US" smtClean="0"/>
              <a:t>07/12/2010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177F9D-9D21-8843-9EB5-78E42C2270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64CC04-CBF4-284E-99A2-7012878F7436}" type="datetimeFigureOut">
              <a:rPr lang="en-US" smtClean="0"/>
              <a:t>07/12/2010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177F9D-9D21-8843-9EB5-78E42C2270F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2100" y="115888"/>
            <a:ext cx="2178050" cy="534035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950" y="115888"/>
            <a:ext cx="6381750" cy="534035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64CC04-CBF4-284E-99A2-7012878F7436}" type="datetimeFigureOut">
              <a:rPr lang="en-US" smtClean="0"/>
              <a:t>07/12/2010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177F9D-9D21-8843-9EB5-78E42C2270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81000" y="1341438"/>
            <a:ext cx="8382000" cy="4830762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64CC04-CBF4-284E-99A2-7012878F7436}" type="datetimeFigureOut">
              <a:rPr lang="en-US" smtClean="0"/>
              <a:t>07/12/2010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177F9D-9D21-8843-9EB5-78E42C2270F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pic>
        <p:nvPicPr>
          <p:cNvPr id="8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76238" y="1700213"/>
            <a:ext cx="8370525" cy="2160587"/>
          </a:xfrm>
        </p:spPr>
        <p:txBody>
          <a:bodyPr lIns="91440" anchor="b"/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76238" y="3933825"/>
            <a:ext cx="8370525" cy="2236788"/>
          </a:xfrm>
        </p:spPr>
        <p:txBody>
          <a:bodyPr lIns="91440"/>
          <a:lstStyle>
            <a:lvl1pPr marL="0" indent="0">
              <a:buFontTx/>
              <a:buNone/>
              <a:defRPr sz="2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70000" indent="-270000">
              <a:buFont typeface="Arial"/>
              <a:buChar char="•"/>
              <a:defRPr/>
            </a:lvl1pPr>
            <a:lvl2pPr marL="540000" indent="-270000">
              <a:buFont typeface="Arial"/>
              <a:buChar char="•"/>
              <a:defRPr sz="2000"/>
            </a:lvl2pPr>
            <a:lvl3pPr marL="810000" indent="-270000">
              <a:buFont typeface="Arial"/>
              <a:buChar char="•"/>
              <a:defRPr sz="2000"/>
            </a:lvl3pPr>
            <a:lvl4pPr marL="1080000" indent="-270000">
              <a:buFont typeface="Arial"/>
              <a:buChar char="•"/>
              <a:defRPr sz="2000"/>
            </a:lvl4pPr>
            <a:lvl5pPr marL="1350000" indent="-270000">
              <a:buFont typeface="Arial"/>
              <a:buChar char="•"/>
              <a:defRPr sz="2000"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64CC04-CBF4-284E-99A2-7012878F7436}" type="datetimeFigureOut">
              <a:rPr lang="en-US" smtClean="0"/>
              <a:t>07/12/2010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177F9D-9D21-8843-9EB5-78E42C2270F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406900"/>
            <a:ext cx="8367713" cy="1362075"/>
          </a:xfrm>
        </p:spPr>
        <p:txBody>
          <a:bodyPr/>
          <a:lstStyle>
            <a:lvl1pPr algn="l">
              <a:defRPr sz="48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906713"/>
            <a:ext cx="83677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F64CC04-CBF4-284E-99A2-7012878F7436}" type="datetimeFigureOut">
              <a:rPr lang="en-US" smtClean="0"/>
              <a:t>07/12/2010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324600"/>
            <a:ext cx="1738313" cy="312738"/>
          </a:xfrm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D177F9D-9D21-8843-9EB5-78E42C2270F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406900"/>
            <a:ext cx="8367713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>
          <a:xfrm>
            <a:off x="381000" y="5768975"/>
            <a:ext cx="8367713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64CC04-CBF4-284E-99A2-7012878F7436}" type="datetimeFigureOut">
              <a:rPr lang="en-US" smtClean="0"/>
              <a:t>07/12/2010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177F9D-9D21-8843-9EB5-78E42C2270F4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406900"/>
            <a:ext cx="8686799" cy="1362075"/>
          </a:xfrm>
        </p:spPr>
        <p:txBody>
          <a:bodyPr/>
          <a:lstStyle>
            <a:lvl1pPr algn="l">
              <a:defRPr sz="48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2906713"/>
            <a:ext cx="8686799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F64CC04-CBF4-284E-99A2-7012878F7436}" type="datetimeFigureOut">
              <a:rPr lang="en-US" smtClean="0"/>
              <a:t>07/12/2010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D177F9D-9D21-8843-9EB5-78E42C2270F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341438"/>
            <a:ext cx="4038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1981201"/>
            <a:ext cx="4038600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341438"/>
            <a:ext cx="4038601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1981201"/>
            <a:ext cx="4038601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64CC04-CBF4-284E-99A2-7012878F7436}" type="datetimeFigureOut">
              <a:rPr lang="en-US" smtClean="0"/>
              <a:t>07/12/2010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177F9D-9D21-8843-9EB5-78E42C2270F4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64CC04-CBF4-284E-99A2-7012878F7436}" type="datetimeFigureOut">
              <a:rPr lang="en-US" smtClean="0"/>
              <a:t>07/12/2010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177F9D-9D21-8843-9EB5-78E42C2270F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64CC04-CBF4-284E-99A2-7012878F7436}" type="datetimeFigureOut">
              <a:rPr lang="en-US" smtClean="0"/>
              <a:t>07/12/2010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177F9D-9D21-8843-9EB5-78E42C2270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64CC04-CBF4-284E-99A2-7012878F7436}" type="datetimeFigureOut">
              <a:rPr lang="en-US" smtClean="0"/>
              <a:t>07/12/2010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177F9D-9D21-8843-9EB5-78E42C2270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64CC04-CBF4-284E-99A2-7012878F7436}" type="datetimeFigureOut">
              <a:rPr lang="en-US" smtClean="0"/>
              <a:t>07/12/2010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177F9D-9D21-8843-9EB5-78E42C2270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64CC04-CBF4-284E-99A2-7012878F7436}" type="datetimeFigureOut">
              <a:rPr lang="en-US" smtClean="0"/>
              <a:t>07/12/2010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177F9D-9D21-8843-9EB5-78E42C2270F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pic>
        <p:nvPicPr>
          <p:cNvPr id="8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2100" y="115888"/>
            <a:ext cx="2178050" cy="534035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950" y="115888"/>
            <a:ext cx="6381750" cy="534035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64CC04-CBF4-284E-99A2-7012878F7436}" type="datetimeFigureOut">
              <a:rPr lang="en-US" smtClean="0"/>
              <a:t>07/12/2010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177F9D-9D21-8843-9EB5-78E42C2270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81000" y="1341438"/>
            <a:ext cx="8382000" cy="4830762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64CC04-CBF4-284E-99A2-7012878F7436}" type="datetimeFigureOut">
              <a:rPr lang="en-US" smtClean="0"/>
              <a:t>07/12/2010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177F9D-9D21-8843-9EB5-78E42C2270F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pic>
        <p:nvPicPr>
          <p:cNvPr id="8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76238" y="1700213"/>
            <a:ext cx="8370525" cy="2160587"/>
          </a:xfrm>
        </p:spPr>
        <p:txBody>
          <a:bodyPr lIns="91440" anchor="b"/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76238" y="3933825"/>
            <a:ext cx="8370525" cy="2236788"/>
          </a:xfrm>
        </p:spPr>
        <p:txBody>
          <a:bodyPr lIns="91440"/>
          <a:lstStyle>
            <a:lvl1pPr marL="0" indent="0">
              <a:buFontTx/>
              <a:buNone/>
              <a:defRPr sz="2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70000" indent="-270000">
              <a:buFont typeface="Arial"/>
              <a:buChar char="•"/>
              <a:defRPr/>
            </a:lvl1pPr>
            <a:lvl2pPr marL="540000" indent="-270000">
              <a:buFont typeface="Arial"/>
              <a:buChar char="•"/>
              <a:defRPr sz="2000"/>
            </a:lvl2pPr>
            <a:lvl3pPr marL="810000" indent="-270000">
              <a:buFont typeface="Arial"/>
              <a:buChar char="•"/>
              <a:defRPr sz="2000"/>
            </a:lvl3pPr>
            <a:lvl4pPr marL="1080000" indent="-270000">
              <a:buFont typeface="Arial"/>
              <a:buChar char="•"/>
              <a:defRPr sz="2000"/>
            </a:lvl4pPr>
            <a:lvl5pPr marL="1350000" indent="-270000">
              <a:buFont typeface="Arial"/>
              <a:buChar char="•"/>
              <a:defRPr sz="2000"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64CC04-CBF4-284E-99A2-7012878F7436}" type="datetimeFigureOut">
              <a:rPr lang="en-US" smtClean="0"/>
              <a:t>07/12/2010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177F9D-9D21-8843-9EB5-78E42C2270F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64CC04-CBF4-284E-99A2-7012878F7436}" type="datetimeFigureOut">
              <a:rPr lang="en-US" smtClean="0"/>
              <a:t>07/12/2010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177F9D-9D21-8843-9EB5-78E42C2270F4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406900"/>
            <a:ext cx="8367713" cy="1362075"/>
          </a:xfrm>
        </p:spPr>
        <p:txBody>
          <a:bodyPr/>
          <a:lstStyle>
            <a:lvl1pPr algn="l">
              <a:defRPr sz="48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906713"/>
            <a:ext cx="83677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F64CC04-CBF4-284E-99A2-7012878F7436}" type="datetimeFigureOut">
              <a:rPr lang="en-US" smtClean="0"/>
              <a:t>07/12/2010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324600"/>
            <a:ext cx="1738313" cy="312738"/>
          </a:xfrm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D177F9D-9D21-8843-9EB5-78E42C2270F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406900"/>
            <a:ext cx="8367713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>
          <a:xfrm>
            <a:off x="381000" y="5768975"/>
            <a:ext cx="8367713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64CC04-CBF4-284E-99A2-7012878F7436}" type="datetimeFigureOut">
              <a:rPr lang="en-US" smtClean="0"/>
              <a:t>07/12/2010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177F9D-9D21-8843-9EB5-78E42C2270F4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341438"/>
            <a:ext cx="4038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1981201"/>
            <a:ext cx="4038600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341438"/>
            <a:ext cx="4038601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1981201"/>
            <a:ext cx="4038601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64CC04-CBF4-284E-99A2-7012878F7436}" type="datetimeFigureOut">
              <a:rPr lang="en-US" smtClean="0"/>
              <a:t>07/12/2010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177F9D-9D21-8843-9EB5-78E42C2270F4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64CC04-CBF4-284E-99A2-7012878F7436}" type="datetimeFigureOut">
              <a:rPr lang="en-US" smtClean="0"/>
              <a:t>07/12/2010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177F9D-9D21-8843-9EB5-78E42C2270F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64CC04-CBF4-284E-99A2-7012878F7436}" type="datetimeFigureOut">
              <a:rPr lang="en-US" smtClean="0"/>
              <a:t>07/12/2010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177F9D-9D21-8843-9EB5-78E42C2270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64CC04-CBF4-284E-99A2-7012878F7436}" type="datetimeFigureOut">
              <a:rPr lang="en-US" smtClean="0"/>
              <a:t>07/12/2010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177F9D-9D21-8843-9EB5-78E42C2270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64CC04-CBF4-284E-99A2-7012878F7436}" type="datetimeFigureOut">
              <a:rPr lang="en-US" smtClean="0"/>
              <a:t>07/12/2010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177F9D-9D21-8843-9EB5-78E42C2270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64CC04-CBF4-284E-99A2-7012878F7436}" type="datetimeFigureOut">
              <a:rPr lang="en-US" smtClean="0"/>
              <a:t>07/12/2010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177F9D-9D21-8843-9EB5-78E42C2270F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pic>
        <p:nvPicPr>
          <p:cNvPr id="8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2100" y="115888"/>
            <a:ext cx="2178050" cy="534035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950" y="115888"/>
            <a:ext cx="6381750" cy="534035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64CC04-CBF4-284E-99A2-7012878F7436}" type="datetimeFigureOut">
              <a:rPr lang="en-US" smtClean="0"/>
              <a:t>07/12/2010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177F9D-9D21-8843-9EB5-78E42C2270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341438"/>
            <a:ext cx="4038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1981201"/>
            <a:ext cx="4038600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341438"/>
            <a:ext cx="4038601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1981201"/>
            <a:ext cx="4038601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64CC04-CBF4-284E-99A2-7012878F7436}" type="datetimeFigureOut">
              <a:rPr lang="en-US" smtClean="0"/>
              <a:t>07/12/2010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177F9D-9D21-8843-9EB5-78E42C2270F4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81000" y="1341438"/>
            <a:ext cx="8382000" cy="4830762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64CC04-CBF4-284E-99A2-7012878F7436}" type="datetimeFigureOut">
              <a:rPr lang="en-US" smtClean="0"/>
              <a:t>07/12/2010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177F9D-9D21-8843-9EB5-78E42C2270F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pic>
        <p:nvPicPr>
          <p:cNvPr id="8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64CC04-CBF4-284E-99A2-7012878F7436}" type="datetimeFigureOut">
              <a:rPr lang="en-US" smtClean="0"/>
              <a:t>07/12/2010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177F9D-9D21-8843-9EB5-78E42C2270F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64CC04-CBF4-284E-99A2-7012878F7436}" type="datetimeFigureOut">
              <a:rPr lang="en-US" smtClean="0"/>
              <a:t>07/12/2010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177F9D-9D21-8843-9EB5-78E42C2270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64CC04-CBF4-284E-99A2-7012878F7436}" type="datetimeFigureOut">
              <a:rPr lang="en-US" smtClean="0"/>
              <a:t>07/12/2010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177F9D-9D21-8843-9EB5-78E42C2270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64CC04-CBF4-284E-99A2-7012878F7436}" type="datetimeFigureOut">
              <a:rPr lang="en-US" smtClean="0"/>
              <a:t>07/12/2010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177F9D-9D21-8843-9EB5-78E42C2270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4.xml"/><Relationship Id="rId13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37.xml"/><Relationship Id="rId14" Type="http://schemas.openxmlformats.org/officeDocument/2006/relationships/theme" Target="../theme/theme3.xml"/><Relationship Id="rId1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8.xml"/><Relationship Id="rId12" Type="http://schemas.openxmlformats.org/officeDocument/2006/relationships/slideLayout" Target="../slideLayouts/slideLayout49.xml"/><Relationship Id="rId13" Type="http://schemas.openxmlformats.org/officeDocument/2006/relationships/slideLayout" Target="../slideLayouts/slideLayout50.xml"/><Relationship Id="rId14" Type="http://schemas.openxmlformats.org/officeDocument/2006/relationships/theme" Target="../theme/theme4.xml"/><Relationship Id="rId1" Type="http://schemas.openxmlformats.org/officeDocument/2006/relationships/slideLayout" Target="../slideLayouts/slideLayout38.xml"/><Relationship Id="rId2" Type="http://schemas.openxmlformats.org/officeDocument/2006/relationships/slideLayout" Target="../slideLayouts/slideLayout39.xml"/><Relationship Id="rId3" Type="http://schemas.openxmlformats.org/officeDocument/2006/relationships/slideLayout" Target="../slideLayouts/slideLayout40.xml"/><Relationship Id="rId4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2.xml"/><Relationship Id="rId6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4.xml"/><Relationship Id="rId8" Type="http://schemas.openxmlformats.org/officeDocument/2006/relationships/slideLayout" Target="../slideLayouts/slideLayout45.xml"/><Relationship Id="rId9" Type="http://schemas.openxmlformats.org/officeDocument/2006/relationships/slideLayout" Target="../slideLayouts/slideLayout46.xml"/><Relationship Id="rId10" Type="http://schemas.openxmlformats.org/officeDocument/2006/relationships/slideLayout" Target="../slideLayouts/slideLayout4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41438"/>
            <a:ext cx="8382000" cy="483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0F64CC04-CBF4-284E-99A2-7012878F7436}" type="datetimeFigureOut">
              <a:rPr lang="en-US" smtClean="0"/>
              <a:t>07/12/2010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24600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7D177F9D-9D21-8843-9EB5-78E42C2270F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27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81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08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4pPr>
      <a:lvl5pPr marL="135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41438"/>
            <a:ext cx="8382000" cy="483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0F64CC04-CBF4-284E-99A2-7012878F7436}" type="datetimeFigureOut">
              <a:rPr lang="en-US" smtClean="0"/>
              <a:t>07/12/2010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24600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7D177F9D-9D21-8843-9EB5-78E42C2270F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27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81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08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4pPr>
      <a:lvl5pPr marL="135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41438"/>
            <a:ext cx="8382000" cy="483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0F64CC04-CBF4-284E-99A2-7012878F7436}" type="datetimeFigureOut">
              <a:rPr lang="en-US" smtClean="0"/>
              <a:t>07/12/2010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24600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7D177F9D-9D21-8843-9EB5-78E42C2270F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27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81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08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4pPr>
      <a:lvl5pPr marL="135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41438"/>
            <a:ext cx="8382000" cy="483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0F64CC04-CBF4-284E-99A2-7012878F7436}" type="datetimeFigureOut">
              <a:rPr lang="en-US" smtClean="0"/>
              <a:t>07/12/2010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24600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7D177F9D-9D21-8843-9EB5-78E42C2270F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13" r:id="rId1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27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81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08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4pPr>
      <a:lvl5pPr marL="135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4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Relationship Id="rId2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b"/>
          <a:lstStyle/>
          <a:p>
            <a:r>
              <a:rPr lang="en-US" sz="3600" dirty="0" smtClean="0"/>
              <a:t>COMP3028 Knowledge Technologies</a:t>
            </a:r>
            <a:br>
              <a:rPr lang="en-US" sz="3600" dirty="0" smtClean="0"/>
            </a:br>
            <a:r>
              <a:rPr lang="en-US" sz="3600" dirty="0" smtClean="0"/>
              <a:t>Efficient Production Rule Systems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 Nicholas </a:t>
            </a:r>
            <a:r>
              <a:rPr lang="en-US" dirty="0" err="1" smtClean="0"/>
              <a:t>Gibbins</a:t>
            </a:r>
            <a:endParaRPr lang="en-US" dirty="0" smtClean="0"/>
          </a:p>
          <a:p>
            <a:r>
              <a:rPr lang="en-US" dirty="0" smtClean="0"/>
              <a:t>32/3019</a:t>
            </a:r>
          </a:p>
          <a:p>
            <a:r>
              <a:rPr lang="en-US" dirty="0" err="1" smtClean="0"/>
              <a:t>nmg@ecs.soton.ac.uk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different rule conditions:</a:t>
            </a:r>
          </a:p>
          <a:p>
            <a:pPr lvl="1"/>
            <a:r>
              <a:rPr lang="en-US" dirty="0" smtClean="0"/>
              <a:t>adjacent(_,_)</a:t>
            </a:r>
          </a:p>
          <a:p>
            <a:pPr lvl="1"/>
            <a:r>
              <a:rPr lang="en-US" dirty="0" err="1" smtClean="0"/>
              <a:t>pathto</a:t>
            </a:r>
            <a:r>
              <a:rPr lang="en-US" dirty="0" smtClean="0"/>
              <a:t>(_,_)</a:t>
            </a:r>
          </a:p>
          <a:p>
            <a:pPr lvl="1"/>
            <a:r>
              <a:rPr lang="en-US" dirty="0" err="1" smtClean="0"/>
              <a:t>pathto</a:t>
            </a:r>
            <a:r>
              <a:rPr lang="en-US" dirty="0" smtClean="0"/>
              <a:t>(home,_)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531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 bwMode="auto">
          <a:xfrm>
            <a:off x="3074847" y="2600942"/>
            <a:ext cx="1179290" cy="429712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adjacent(_,</a:t>
            </a:r>
            <a:r>
              <a:rPr lang="en-US" sz="1200" b="1" dirty="0">
                <a:solidFill>
                  <a:schemeClr val="tx1"/>
                </a:solidFill>
                <a:latin typeface="Georgia"/>
                <a:ea typeface="ＭＳ Ｐゴシック" pitchFamily="-106" charset="-128"/>
                <a:cs typeface="Georgia"/>
              </a:rPr>
              <a:t>_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)</a:t>
            </a:r>
            <a:endParaRPr kumimoji="0" lang="en-U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3074847" y="3706402"/>
            <a:ext cx="1179290" cy="429712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pathto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(_,</a:t>
            </a:r>
            <a:r>
              <a:rPr lang="en-US" sz="1200" b="1" dirty="0">
                <a:solidFill>
                  <a:schemeClr val="tx1"/>
                </a:solidFill>
                <a:latin typeface="Georgia"/>
                <a:ea typeface="ＭＳ Ｐゴシック" pitchFamily="-106" charset="-128"/>
                <a:cs typeface="Georgia"/>
              </a:rPr>
              <a:t>_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)</a:t>
            </a:r>
            <a:endParaRPr kumimoji="0" lang="en-U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4934785" y="3706402"/>
            <a:ext cx="1295701" cy="429712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pathto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(home,_)</a:t>
            </a:r>
            <a:endParaRPr kumimoji="0" lang="en-U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1394226" y="3183054"/>
            <a:ext cx="1179290" cy="429712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3" name="Straight Arrow Connector 12"/>
          <p:cNvCxnSpPr>
            <a:stCxn id="11" idx="3"/>
            <a:endCxn id="6" idx="1"/>
          </p:cNvCxnSpPr>
          <p:nvPr/>
        </p:nvCxnSpPr>
        <p:spPr bwMode="auto">
          <a:xfrm flipV="1">
            <a:off x="2573516" y="2815798"/>
            <a:ext cx="501331" cy="582112"/>
          </a:xfrm>
          <a:prstGeom prst="straightConnector1">
            <a:avLst/>
          </a:prstGeom>
          <a:ln>
            <a:headEnd type="none" w="med" len="med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1" idx="3"/>
            <a:endCxn id="9" idx="1"/>
          </p:cNvCxnSpPr>
          <p:nvPr/>
        </p:nvCxnSpPr>
        <p:spPr bwMode="auto">
          <a:xfrm>
            <a:off x="2573516" y="3397910"/>
            <a:ext cx="501331" cy="523348"/>
          </a:xfrm>
          <a:prstGeom prst="straightConnector1">
            <a:avLst/>
          </a:prstGeom>
          <a:ln>
            <a:headEnd type="none" w="med" len="med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3"/>
            <a:endCxn id="10" idx="1"/>
          </p:cNvCxnSpPr>
          <p:nvPr/>
        </p:nvCxnSpPr>
        <p:spPr bwMode="auto">
          <a:xfrm>
            <a:off x="4254137" y="3921258"/>
            <a:ext cx="680648" cy="0"/>
          </a:xfrm>
          <a:prstGeom prst="straightConnector1">
            <a:avLst/>
          </a:prstGeom>
          <a:ln>
            <a:headEnd type="none" w="med" len="med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endCxn id="11" idx="1"/>
          </p:cNvCxnSpPr>
          <p:nvPr/>
        </p:nvCxnSpPr>
        <p:spPr bwMode="auto">
          <a:xfrm>
            <a:off x="555585" y="3397910"/>
            <a:ext cx="838641" cy="0"/>
          </a:xfrm>
          <a:prstGeom prst="straightConnector1">
            <a:avLst/>
          </a:prstGeom>
          <a:ln>
            <a:headEnd type="none" w="med" len="med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43193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final tier of alpha nodes will match the components of the rule conditions within the </a:t>
            </a:r>
            <a:r>
              <a:rPr lang="en-US" dirty="0" err="1" smtClean="0"/>
              <a:t>rulebase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Alpha memories store collections of facts that match each condition</a:t>
            </a:r>
          </a:p>
          <a:p>
            <a:endParaRPr lang="en-US" dirty="0"/>
          </a:p>
          <a:p>
            <a:r>
              <a:rPr lang="en-US" dirty="0" smtClean="0"/>
              <a:t>A fact that fails to match any branch of the alpha network will not be stored in any alpha memories</a:t>
            </a:r>
          </a:p>
          <a:p>
            <a:endParaRPr lang="en-US" dirty="0"/>
          </a:p>
          <a:p>
            <a:r>
              <a:rPr lang="en-US" dirty="0" smtClean="0"/>
              <a:t>(may have intermediate alpha memories in the alpha network, in order to deal with changing rules)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Alpha Memories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8169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 bwMode="auto">
          <a:xfrm>
            <a:off x="3074847" y="1280626"/>
            <a:ext cx="1179290" cy="429712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adjacent(_,</a:t>
            </a:r>
            <a:r>
              <a:rPr lang="en-US" sz="1200" b="1" dirty="0">
                <a:solidFill>
                  <a:schemeClr val="tx1"/>
                </a:solidFill>
                <a:latin typeface="Georgia"/>
                <a:ea typeface="ＭＳ Ｐゴシック" pitchFamily="-106" charset="-128"/>
                <a:cs typeface="Georgia"/>
              </a:rPr>
              <a:t>_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)</a:t>
            </a:r>
            <a:endParaRPr kumimoji="0" lang="en-U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3074847" y="2386086"/>
            <a:ext cx="1179290" cy="429712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pathto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(_,</a:t>
            </a:r>
            <a:r>
              <a:rPr lang="en-US" sz="1200" b="1" dirty="0">
                <a:solidFill>
                  <a:schemeClr val="tx1"/>
                </a:solidFill>
                <a:latin typeface="Georgia"/>
                <a:ea typeface="ＭＳ Ｐゴシック" pitchFamily="-106" charset="-128"/>
                <a:cs typeface="Georgia"/>
              </a:rPr>
              <a:t>_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)</a:t>
            </a:r>
            <a:endParaRPr kumimoji="0" lang="en-U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4934785" y="2386086"/>
            <a:ext cx="1295701" cy="429712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pathto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(home,_)</a:t>
            </a:r>
            <a:endParaRPr kumimoji="0" lang="en-U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1394226" y="1862738"/>
            <a:ext cx="1179290" cy="429712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3" name="Straight Arrow Connector 12"/>
          <p:cNvCxnSpPr>
            <a:stCxn id="11" idx="3"/>
            <a:endCxn id="6" idx="1"/>
          </p:cNvCxnSpPr>
          <p:nvPr/>
        </p:nvCxnSpPr>
        <p:spPr bwMode="auto">
          <a:xfrm flipV="1">
            <a:off x="2573516" y="1495482"/>
            <a:ext cx="501331" cy="582112"/>
          </a:xfrm>
          <a:prstGeom prst="straightConnector1">
            <a:avLst/>
          </a:prstGeom>
          <a:ln>
            <a:headEnd type="none" w="med" len="med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1" idx="3"/>
            <a:endCxn id="9" idx="1"/>
          </p:cNvCxnSpPr>
          <p:nvPr/>
        </p:nvCxnSpPr>
        <p:spPr bwMode="auto">
          <a:xfrm>
            <a:off x="2573516" y="2077594"/>
            <a:ext cx="501331" cy="523348"/>
          </a:xfrm>
          <a:prstGeom prst="straightConnector1">
            <a:avLst/>
          </a:prstGeom>
          <a:ln>
            <a:headEnd type="none" w="med" len="med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3"/>
            <a:endCxn id="10" idx="1"/>
          </p:cNvCxnSpPr>
          <p:nvPr/>
        </p:nvCxnSpPr>
        <p:spPr bwMode="auto">
          <a:xfrm>
            <a:off x="4254137" y="2600942"/>
            <a:ext cx="680648" cy="0"/>
          </a:xfrm>
          <a:prstGeom prst="straightConnector1">
            <a:avLst/>
          </a:prstGeom>
          <a:ln>
            <a:headEnd type="none" w="med" len="med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endCxn id="11" idx="1"/>
          </p:cNvCxnSpPr>
          <p:nvPr/>
        </p:nvCxnSpPr>
        <p:spPr bwMode="auto">
          <a:xfrm>
            <a:off x="555585" y="2077594"/>
            <a:ext cx="838641" cy="0"/>
          </a:xfrm>
          <a:prstGeom prst="straightConnector1">
            <a:avLst/>
          </a:prstGeom>
          <a:ln>
            <a:headEnd type="none" w="med" len="med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 bwMode="auto">
          <a:xfrm flipV="1">
            <a:off x="211651" y="1495482"/>
            <a:ext cx="8730619" cy="5145880"/>
          </a:xfrm>
          <a:prstGeom prst="line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 bwMode="auto">
          <a:xfrm>
            <a:off x="7512200" y="1886533"/>
            <a:ext cx="549682" cy="555652"/>
          </a:xfrm>
          <a:prstGeom prst="ellipse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5079196" y="3328067"/>
            <a:ext cx="549682" cy="555652"/>
          </a:xfrm>
          <a:prstGeom prst="ellipse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3438898" y="4280613"/>
            <a:ext cx="549682" cy="555652"/>
          </a:xfrm>
          <a:prstGeom prst="ellipse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8" name="Curved Connector 7"/>
          <p:cNvCxnSpPr>
            <a:stCxn id="6" idx="3"/>
            <a:endCxn id="5" idx="1"/>
          </p:cNvCxnSpPr>
          <p:nvPr/>
        </p:nvCxnSpPr>
        <p:spPr bwMode="auto">
          <a:xfrm>
            <a:off x="4254137" y="1495482"/>
            <a:ext cx="3338562" cy="472424"/>
          </a:xfrm>
          <a:prstGeom prst="curvedConnector2">
            <a:avLst/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Curved Connector 17"/>
          <p:cNvCxnSpPr>
            <a:stCxn id="9" idx="3"/>
            <a:endCxn id="15" idx="0"/>
          </p:cNvCxnSpPr>
          <p:nvPr/>
        </p:nvCxnSpPr>
        <p:spPr bwMode="auto">
          <a:xfrm flipH="1">
            <a:off x="3713739" y="2600942"/>
            <a:ext cx="540398" cy="1679671"/>
          </a:xfrm>
          <a:prstGeom prst="curvedConnector4">
            <a:avLst>
              <a:gd name="adj1" fmla="val -42302"/>
              <a:gd name="adj2" fmla="val 56396"/>
            </a:avLst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Curved Connector 20"/>
          <p:cNvCxnSpPr>
            <a:stCxn id="10" idx="3"/>
            <a:endCxn id="14" idx="7"/>
          </p:cNvCxnSpPr>
          <p:nvPr/>
        </p:nvCxnSpPr>
        <p:spPr bwMode="auto">
          <a:xfrm flipH="1">
            <a:off x="5548379" y="2600942"/>
            <a:ext cx="682107" cy="808498"/>
          </a:xfrm>
          <a:prstGeom prst="curvedConnector4">
            <a:avLst>
              <a:gd name="adj1" fmla="val -33514"/>
              <a:gd name="adj2" fmla="val 58255"/>
            </a:avLst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54325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Perform join operations (c.f. relational databases) between facts from alpha memories</a:t>
            </a:r>
          </a:p>
          <a:p>
            <a:endParaRPr lang="en-US" dirty="0"/>
          </a:p>
          <a:p>
            <a:r>
              <a:rPr lang="en-US" dirty="0" smtClean="0"/>
              <a:t>Connection between alpha memories and beta nodes typically involves a dummy input and join</a:t>
            </a:r>
          </a:p>
          <a:p>
            <a:endParaRPr lang="en-US" dirty="0"/>
          </a:p>
          <a:p>
            <a:r>
              <a:rPr lang="en-US" dirty="0" smtClean="0"/>
              <a:t>Pass information about matches to beta memories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Beta Nodes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54799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 bwMode="auto">
          <a:xfrm>
            <a:off x="2730919" y="936646"/>
            <a:ext cx="1179290" cy="429712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adjacent(_,</a:t>
            </a:r>
            <a:r>
              <a:rPr lang="en-US" sz="1200" b="1" dirty="0">
                <a:solidFill>
                  <a:schemeClr val="tx1"/>
                </a:solidFill>
                <a:latin typeface="Georgia"/>
                <a:ea typeface="ＭＳ Ｐゴシック" pitchFamily="-106" charset="-128"/>
                <a:cs typeface="Georgia"/>
              </a:rPr>
              <a:t>_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)</a:t>
            </a:r>
            <a:endParaRPr kumimoji="0" lang="en-U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2730919" y="2042106"/>
            <a:ext cx="1179290" cy="429712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pathto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(_,</a:t>
            </a:r>
            <a:r>
              <a:rPr lang="en-US" sz="1200" b="1" dirty="0">
                <a:solidFill>
                  <a:schemeClr val="tx1"/>
                </a:solidFill>
                <a:latin typeface="Georgia"/>
                <a:ea typeface="ＭＳ Ｐゴシック" pitchFamily="-106" charset="-128"/>
                <a:cs typeface="Georgia"/>
              </a:rPr>
              <a:t>_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)</a:t>
            </a:r>
            <a:endParaRPr kumimoji="0" lang="en-U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4590857" y="2042106"/>
            <a:ext cx="1295701" cy="429712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pathto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(home,_)</a:t>
            </a:r>
            <a:endParaRPr kumimoji="0" lang="en-U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1050298" y="1518758"/>
            <a:ext cx="1179290" cy="429712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3" name="Straight Arrow Connector 12"/>
          <p:cNvCxnSpPr>
            <a:stCxn id="11" idx="3"/>
            <a:endCxn id="6" idx="1"/>
          </p:cNvCxnSpPr>
          <p:nvPr/>
        </p:nvCxnSpPr>
        <p:spPr bwMode="auto">
          <a:xfrm flipV="1">
            <a:off x="2229588" y="1151502"/>
            <a:ext cx="501331" cy="582112"/>
          </a:xfrm>
          <a:prstGeom prst="straightConnector1">
            <a:avLst/>
          </a:prstGeom>
          <a:ln>
            <a:headEnd type="none" w="med" len="med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1" idx="3"/>
            <a:endCxn id="9" idx="1"/>
          </p:cNvCxnSpPr>
          <p:nvPr/>
        </p:nvCxnSpPr>
        <p:spPr bwMode="auto">
          <a:xfrm>
            <a:off x="2229588" y="1733614"/>
            <a:ext cx="501331" cy="523348"/>
          </a:xfrm>
          <a:prstGeom prst="straightConnector1">
            <a:avLst/>
          </a:prstGeom>
          <a:ln>
            <a:headEnd type="none" w="med" len="med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3"/>
            <a:endCxn id="10" idx="1"/>
          </p:cNvCxnSpPr>
          <p:nvPr/>
        </p:nvCxnSpPr>
        <p:spPr bwMode="auto">
          <a:xfrm>
            <a:off x="3910209" y="2256962"/>
            <a:ext cx="680648" cy="0"/>
          </a:xfrm>
          <a:prstGeom prst="straightConnector1">
            <a:avLst/>
          </a:prstGeom>
          <a:ln>
            <a:headEnd type="none" w="med" len="med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endCxn id="11" idx="1"/>
          </p:cNvCxnSpPr>
          <p:nvPr/>
        </p:nvCxnSpPr>
        <p:spPr bwMode="auto">
          <a:xfrm>
            <a:off x="211657" y="1733614"/>
            <a:ext cx="838641" cy="0"/>
          </a:xfrm>
          <a:prstGeom prst="straightConnector1">
            <a:avLst/>
          </a:prstGeom>
          <a:ln>
            <a:headEnd type="none" w="med" len="med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 bwMode="auto">
          <a:xfrm flipV="1">
            <a:off x="211651" y="1138272"/>
            <a:ext cx="8730619" cy="5145880"/>
          </a:xfrm>
          <a:prstGeom prst="line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8" name="Curved Connector 7"/>
          <p:cNvCxnSpPr>
            <a:stCxn id="6" idx="3"/>
            <a:endCxn id="28" idx="1"/>
          </p:cNvCxnSpPr>
          <p:nvPr/>
        </p:nvCxnSpPr>
        <p:spPr bwMode="auto">
          <a:xfrm>
            <a:off x="3910209" y="1151502"/>
            <a:ext cx="3560049" cy="540567"/>
          </a:xfrm>
          <a:prstGeom prst="curvedConnector2">
            <a:avLst/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Curved Connector 17"/>
          <p:cNvCxnSpPr>
            <a:stCxn id="9" idx="3"/>
            <a:endCxn id="30" idx="0"/>
          </p:cNvCxnSpPr>
          <p:nvPr/>
        </p:nvCxnSpPr>
        <p:spPr bwMode="auto">
          <a:xfrm flipH="1">
            <a:off x="3602960" y="2256962"/>
            <a:ext cx="307249" cy="1784839"/>
          </a:xfrm>
          <a:prstGeom prst="curvedConnector4">
            <a:avLst>
              <a:gd name="adj1" fmla="val -74402"/>
              <a:gd name="adj2" fmla="val 56019"/>
            </a:avLst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Curved Connector 20"/>
          <p:cNvCxnSpPr>
            <a:stCxn id="10" idx="3"/>
            <a:endCxn id="29" idx="0"/>
          </p:cNvCxnSpPr>
          <p:nvPr/>
        </p:nvCxnSpPr>
        <p:spPr bwMode="auto">
          <a:xfrm flipH="1">
            <a:off x="5342194" y="2256962"/>
            <a:ext cx="544364" cy="772502"/>
          </a:xfrm>
          <a:prstGeom prst="curvedConnector4">
            <a:avLst>
              <a:gd name="adj1" fmla="val -41994"/>
              <a:gd name="adj2" fmla="val 63907"/>
            </a:avLst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 bwMode="auto">
          <a:xfrm>
            <a:off x="7389759" y="1610696"/>
            <a:ext cx="549682" cy="555652"/>
          </a:xfrm>
          <a:prstGeom prst="ellipse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α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5067353" y="3029464"/>
            <a:ext cx="549682" cy="555652"/>
          </a:xfrm>
          <a:prstGeom prst="ellipse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chemeClr val="tx1"/>
                </a:solidFill>
                <a:ea typeface="ＭＳ Ｐゴシック" pitchFamily="-106" charset="-128"/>
                <a:cs typeface="Georgia"/>
              </a:rPr>
              <a:t>α</a:t>
            </a:r>
            <a:endParaRPr lang="en-US" sz="2400" dirty="0">
              <a:solidFill>
                <a:schemeClr val="tx1"/>
              </a:solidFill>
              <a:ea typeface="ＭＳ Ｐゴシック" pitchFamily="-106" charset="-128"/>
              <a:cs typeface="Georgia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328119" y="4041801"/>
            <a:ext cx="549682" cy="555652"/>
          </a:xfrm>
          <a:prstGeom prst="ellipse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chemeClr val="tx1"/>
                </a:solidFill>
                <a:ea typeface="ＭＳ Ｐゴシック" pitchFamily="-106" charset="-128"/>
                <a:cs typeface="Georgia"/>
              </a:rPr>
              <a:t>α</a:t>
            </a:r>
            <a:endParaRPr lang="en-US" sz="2400" dirty="0">
              <a:solidFill>
                <a:schemeClr val="tx1"/>
              </a:solidFill>
              <a:ea typeface="ＭＳ Ｐゴシック" pitchFamily="-106" charset="-128"/>
              <a:cs typeface="Georgia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3744138" y="4720214"/>
            <a:ext cx="549682" cy="555652"/>
          </a:xfrm>
          <a:prstGeom prst="ellipse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⋈</a:t>
            </a:r>
            <a:endParaRPr kumimoji="0" lang="en-US" sz="3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7" name="Oval 36"/>
          <p:cNvSpPr/>
          <p:nvPr/>
        </p:nvSpPr>
        <p:spPr bwMode="auto">
          <a:xfrm>
            <a:off x="5543568" y="3814230"/>
            <a:ext cx="549682" cy="555652"/>
          </a:xfrm>
          <a:prstGeom prst="ellipse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⋈</a:t>
            </a:r>
            <a:endParaRPr kumimoji="0" 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7817159" y="2379208"/>
            <a:ext cx="549682" cy="555652"/>
          </a:xfrm>
          <a:prstGeom prst="ellipse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⋈</a:t>
            </a:r>
            <a:endParaRPr kumimoji="0" 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" name="Isosceles Triangle 38"/>
          <p:cNvSpPr/>
          <p:nvPr/>
        </p:nvSpPr>
        <p:spPr bwMode="auto">
          <a:xfrm rot="10800000">
            <a:off x="8327157" y="1641004"/>
            <a:ext cx="410075" cy="385815"/>
          </a:xfrm>
          <a:prstGeom prst="triangl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Isosceles Triangle 39"/>
          <p:cNvSpPr/>
          <p:nvPr/>
        </p:nvSpPr>
        <p:spPr bwMode="auto">
          <a:xfrm rot="10800000">
            <a:off x="6118046" y="3048442"/>
            <a:ext cx="410075" cy="385815"/>
          </a:xfrm>
          <a:prstGeom prst="triangl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1" name="Isosceles Triangle 40"/>
          <p:cNvSpPr/>
          <p:nvPr/>
        </p:nvSpPr>
        <p:spPr bwMode="auto">
          <a:xfrm rot="10800000">
            <a:off x="4293821" y="4092056"/>
            <a:ext cx="410075" cy="385815"/>
          </a:xfrm>
          <a:prstGeom prst="triangl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42" name="Curved Connector 41"/>
          <p:cNvCxnSpPr>
            <a:stCxn id="28" idx="4"/>
            <a:endCxn id="38" idx="2"/>
          </p:cNvCxnSpPr>
          <p:nvPr/>
        </p:nvCxnSpPr>
        <p:spPr bwMode="auto">
          <a:xfrm rot="16200000" flipH="1">
            <a:off x="7495536" y="2335411"/>
            <a:ext cx="490686" cy="152559"/>
          </a:xfrm>
          <a:prstGeom prst="curvedConnector2">
            <a:avLst/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Curved Connector 44"/>
          <p:cNvCxnSpPr>
            <a:stCxn id="39" idx="0"/>
            <a:endCxn id="38" idx="6"/>
          </p:cNvCxnSpPr>
          <p:nvPr/>
        </p:nvCxnSpPr>
        <p:spPr bwMode="auto">
          <a:xfrm rot="5400000">
            <a:off x="8134411" y="2259250"/>
            <a:ext cx="630215" cy="165353"/>
          </a:xfrm>
          <a:prstGeom prst="curvedConnector2">
            <a:avLst/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Curved Connector 47"/>
          <p:cNvCxnSpPr>
            <a:stCxn id="40" idx="0"/>
            <a:endCxn id="37" idx="6"/>
          </p:cNvCxnSpPr>
          <p:nvPr/>
        </p:nvCxnSpPr>
        <p:spPr bwMode="auto">
          <a:xfrm rot="5400000">
            <a:off x="5879268" y="3648240"/>
            <a:ext cx="657799" cy="229833"/>
          </a:xfrm>
          <a:prstGeom prst="curvedConnector2">
            <a:avLst/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Curved Connector 50"/>
          <p:cNvCxnSpPr>
            <a:stCxn id="29" idx="4"/>
            <a:endCxn id="37" idx="2"/>
          </p:cNvCxnSpPr>
          <p:nvPr/>
        </p:nvCxnSpPr>
        <p:spPr bwMode="auto">
          <a:xfrm rot="16200000" flipH="1">
            <a:off x="5189411" y="3737899"/>
            <a:ext cx="506940" cy="201374"/>
          </a:xfrm>
          <a:prstGeom prst="curvedConnector2">
            <a:avLst/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Curved Connector 54"/>
          <p:cNvCxnSpPr>
            <a:stCxn id="41" idx="0"/>
            <a:endCxn id="36" idx="6"/>
          </p:cNvCxnSpPr>
          <p:nvPr/>
        </p:nvCxnSpPr>
        <p:spPr bwMode="auto">
          <a:xfrm rot="5400000">
            <a:off x="4136255" y="4635436"/>
            <a:ext cx="520169" cy="205038"/>
          </a:xfrm>
          <a:prstGeom prst="curvedConnector2">
            <a:avLst/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8" name="Curved Connector 57"/>
          <p:cNvCxnSpPr>
            <a:stCxn id="30" idx="4"/>
            <a:endCxn id="36" idx="2"/>
          </p:cNvCxnSpPr>
          <p:nvPr/>
        </p:nvCxnSpPr>
        <p:spPr bwMode="auto">
          <a:xfrm rot="16200000" flipH="1">
            <a:off x="3473256" y="4727157"/>
            <a:ext cx="400587" cy="141178"/>
          </a:xfrm>
          <a:prstGeom prst="curvedConnector2">
            <a:avLst/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1" name="Oval 60"/>
          <p:cNvSpPr/>
          <p:nvPr/>
        </p:nvSpPr>
        <p:spPr bwMode="auto">
          <a:xfrm>
            <a:off x="6253280" y="5275866"/>
            <a:ext cx="549682" cy="555652"/>
          </a:xfrm>
          <a:prstGeom prst="ellipse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⋈</a:t>
            </a:r>
            <a:endParaRPr kumimoji="0" 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62" name="Curved Connector 61"/>
          <p:cNvCxnSpPr>
            <a:stCxn id="38" idx="4"/>
            <a:endCxn id="71" idx="0"/>
          </p:cNvCxnSpPr>
          <p:nvPr/>
        </p:nvCxnSpPr>
        <p:spPr bwMode="auto">
          <a:xfrm rot="5400000">
            <a:off x="7509869" y="3509925"/>
            <a:ext cx="1157196" cy="7066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5" name="Curved Connector 64"/>
          <p:cNvCxnSpPr>
            <a:stCxn id="36" idx="4"/>
            <a:endCxn id="72" idx="2"/>
          </p:cNvCxnSpPr>
          <p:nvPr/>
        </p:nvCxnSpPr>
        <p:spPr bwMode="auto">
          <a:xfrm rot="16200000" flipH="1">
            <a:off x="4271607" y="5023237"/>
            <a:ext cx="277825" cy="783081"/>
          </a:xfrm>
          <a:prstGeom prst="curvedConnector2">
            <a:avLst/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1" name="Oval 70"/>
          <p:cNvSpPr/>
          <p:nvPr/>
        </p:nvSpPr>
        <p:spPr bwMode="auto">
          <a:xfrm>
            <a:off x="7810093" y="4092056"/>
            <a:ext cx="549682" cy="555652"/>
          </a:xfrm>
          <a:prstGeom prst="ellipse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β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2" name="Oval 71"/>
          <p:cNvSpPr/>
          <p:nvPr/>
        </p:nvSpPr>
        <p:spPr bwMode="auto">
          <a:xfrm>
            <a:off x="4802060" y="5275865"/>
            <a:ext cx="549682" cy="555652"/>
          </a:xfrm>
          <a:prstGeom prst="ellipse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β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74" name="Curved Connector 73"/>
          <p:cNvCxnSpPr>
            <a:stCxn id="72" idx="6"/>
            <a:endCxn id="61" idx="2"/>
          </p:cNvCxnSpPr>
          <p:nvPr/>
        </p:nvCxnSpPr>
        <p:spPr bwMode="auto">
          <a:xfrm>
            <a:off x="5351742" y="5553691"/>
            <a:ext cx="901538" cy="1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8" name="Curved Connector 77"/>
          <p:cNvCxnSpPr>
            <a:stCxn id="71" idx="4"/>
            <a:endCxn id="61" idx="6"/>
          </p:cNvCxnSpPr>
          <p:nvPr/>
        </p:nvCxnSpPr>
        <p:spPr bwMode="auto">
          <a:xfrm rot="5400000">
            <a:off x="6990956" y="4459714"/>
            <a:ext cx="905984" cy="1281972"/>
          </a:xfrm>
          <a:prstGeom prst="curvedConnector2">
            <a:avLst/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92007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Receives outputs from beta nodes</a:t>
            </a:r>
          </a:p>
          <a:p>
            <a:endParaRPr lang="en-US" dirty="0"/>
          </a:p>
          <a:p>
            <a:r>
              <a:rPr lang="en-US" dirty="0" smtClean="0"/>
              <a:t>Store lists of facts that correspond to successful joins by the beta nodes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Beta Memories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2365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Fact lists received from the end of the beta network are complete matches for a single rule</a:t>
            </a:r>
          </a:p>
          <a:p>
            <a:endParaRPr lang="en-US" dirty="0" smtClean="0"/>
          </a:p>
          <a:p>
            <a:r>
              <a:rPr lang="en-US" dirty="0" smtClean="0"/>
              <a:t>Terminal nodes add a new activation to the agenda based on the matches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Also known as p-nodes (production nodes)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Terminal Nodes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113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 bwMode="auto">
          <a:xfrm>
            <a:off x="2730919" y="936646"/>
            <a:ext cx="1179290" cy="429712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adjacent(_,</a:t>
            </a:r>
            <a:r>
              <a:rPr lang="en-US" sz="1200" b="1" dirty="0">
                <a:solidFill>
                  <a:schemeClr val="tx1"/>
                </a:solidFill>
                <a:latin typeface="Georgia"/>
                <a:ea typeface="ＭＳ Ｐゴシック" pitchFamily="-106" charset="-128"/>
                <a:cs typeface="Georgia"/>
              </a:rPr>
              <a:t>_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)</a:t>
            </a:r>
            <a:endParaRPr kumimoji="0" lang="en-U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2730919" y="2042106"/>
            <a:ext cx="1179290" cy="429712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pathto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(_,</a:t>
            </a:r>
            <a:r>
              <a:rPr lang="en-US" sz="1200" b="1" dirty="0">
                <a:solidFill>
                  <a:schemeClr val="tx1"/>
                </a:solidFill>
                <a:latin typeface="Georgia"/>
                <a:ea typeface="ＭＳ Ｐゴシック" pitchFamily="-106" charset="-128"/>
                <a:cs typeface="Georgia"/>
              </a:rPr>
              <a:t>_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)</a:t>
            </a:r>
            <a:endParaRPr kumimoji="0" lang="en-U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4590857" y="2042106"/>
            <a:ext cx="1295701" cy="429712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pathto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(home,_)</a:t>
            </a:r>
            <a:endParaRPr kumimoji="0" lang="en-U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1050298" y="1518758"/>
            <a:ext cx="1179290" cy="429712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3" name="Straight Arrow Connector 12"/>
          <p:cNvCxnSpPr>
            <a:stCxn id="11" idx="3"/>
            <a:endCxn id="6" idx="1"/>
          </p:cNvCxnSpPr>
          <p:nvPr/>
        </p:nvCxnSpPr>
        <p:spPr bwMode="auto">
          <a:xfrm flipV="1">
            <a:off x="2229588" y="1151502"/>
            <a:ext cx="501331" cy="582112"/>
          </a:xfrm>
          <a:prstGeom prst="straightConnector1">
            <a:avLst/>
          </a:prstGeom>
          <a:ln>
            <a:headEnd type="none" w="med" len="med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1" idx="3"/>
            <a:endCxn id="9" idx="1"/>
          </p:cNvCxnSpPr>
          <p:nvPr/>
        </p:nvCxnSpPr>
        <p:spPr bwMode="auto">
          <a:xfrm>
            <a:off x="2229588" y="1733614"/>
            <a:ext cx="501331" cy="523348"/>
          </a:xfrm>
          <a:prstGeom prst="straightConnector1">
            <a:avLst/>
          </a:prstGeom>
          <a:ln>
            <a:headEnd type="none" w="med" len="med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3"/>
            <a:endCxn id="10" idx="1"/>
          </p:cNvCxnSpPr>
          <p:nvPr/>
        </p:nvCxnSpPr>
        <p:spPr bwMode="auto">
          <a:xfrm>
            <a:off x="3910209" y="2256962"/>
            <a:ext cx="680648" cy="0"/>
          </a:xfrm>
          <a:prstGeom prst="straightConnector1">
            <a:avLst/>
          </a:prstGeom>
          <a:ln>
            <a:headEnd type="none" w="med" len="med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endCxn id="11" idx="1"/>
          </p:cNvCxnSpPr>
          <p:nvPr/>
        </p:nvCxnSpPr>
        <p:spPr bwMode="auto">
          <a:xfrm>
            <a:off x="211657" y="1733614"/>
            <a:ext cx="838641" cy="0"/>
          </a:xfrm>
          <a:prstGeom prst="straightConnector1">
            <a:avLst/>
          </a:prstGeom>
          <a:ln>
            <a:headEnd type="none" w="med" len="med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 bwMode="auto">
          <a:xfrm flipV="1">
            <a:off x="211651" y="1138272"/>
            <a:ext cx="8730619" cy="5145880"/>
          </a:xfrm>
          <a:prstGeom prst="line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8" name="Curved Connector 7"/>
          <p:cNvCxnSpPr>
            <a:stCxn id="6" idx="3"/>
            <a:endCxn id="28" idx="1"/>
          </p:cNvCxnSpPr>
          <p:nvPr/>
        </p:nvCxnSpPr>
        <p:spPr bwMode="auto">
          <a:xfrm>
            <a:off x="3910209" y="1151502"/>
            <a:ext cx="3560049" cy="540567"/>
          </a:xfrm>
          <a:prstGeom prst="curvedConnector2">
            <a:avLst/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Curved Connector 17"/>
          <p:cNvCxnSpPr>
            <a:stCxn id="9" idx="3"/>
            <a:endCxn id="30" idx="0"/>
          </p:cNvCxnSpPr>
          <p:nvPr/>
        </p:nvCxnSpPr>
        <p:spPr bwMode="auto">
          <a:xfrm flipH="1">
            <a:off x="3602960" y="2256962"/>
            <a:ext cx="307249" cy="1784839"/>
          </a:xfrm>
          <a:prstGeom prst="curvedConnector4">
            <a:avLst>
              <a:gd name="adj1" fmla="val -74402"/>
              <a:gd name="adj2" fmla="val 56019"/>
            </a:avLst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Curved Connector 20"/>
          <p:cNvCxnSpPr>
            <a:stCxn id="10" idx="3"/>
            <a:endCxn id="29" idx="0"/>
          </p:cNvCxnSpPr>
          <p:nvPr/>
        </p:nvCxnSpPr>
        <p:spPr bwMode="auto">
          <a:xfrm flipH="1">
            <a:off x="5342194" y="2256962"/>
            <a:ext cx="544364" cy="772502"/>
          </a:xfrm>
          <a:prstGeom prst="curvedConnector4">
            <a:avLst>
              <a:gd name="adj1" fmla="val -41994"/>
              <a:gd name="adj2" fmla="val 63907"/>
            </a:avLst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 bwMode="auto">
          <a:xfrm>
            <a:off x="7389759" y="1610696"/>
            <a:ext cx="549682" cy="555652"/>
          </a:xfrm>
          <a:prstGeom prst="ellipse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α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5067353" y="3029464"/>
            <a:ext cx="549682" cy="555652"/>
          </a:xfrm>
          <a:prstGeom prst="ellipse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chemeClr val="tx1"/>
                </a:solidFill>
                <a:ea typeface="ＭＳ Ｐゴシック" pitchFamily="-106" charset="-128"/>
                <a:cs typeface="Georgia"/>
              </a:rPr>
              <a:t>α</a:t>
            </a:r>
            <a:endParaRPr lang="en-US" sz="2400" dirty="0">
              <a:solidFill>
                <a:schemeClr val="tx1"/>
              </a:solidFill>
              <a:ea typeface="ＭＳ Ｐゴシック" pitchFamily="-106" charset="-128"/>
              <a:cs typeface="Georgia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3328119" y="4041801"/>
            <a:ext cx="549682" cy="555652"/>
          </a:xfrm>
          <a:prstGeom prst="ellipse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chemeClr val="tx1"/>
                </a:solidFill>
                <a:ea typeface="ＭＳ Ｐゴシック" pitchFamily="-106" charset="-128"/>
                <a:cs typeface="Georgia"/>
              </a:rPr>
              <a:t>α</a:t>
            </a:r>
            <a:endParaRPr lang="en-US" sz="2400" dirty="0">
              <a:solidFill>
                <a:schemeClr val="tx1"/>
              </a:solidFill>
              <a:ea typeface="ＭＳ Ｐゴシック" pitchFamily="-106" charset="-128"/>
              <a:cs typeface="Georgia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3744138" y="4720214"/>
            <a:ext cx="549682" cy="555652"/>
          </a:xfrm>
          <a:prstGeom prst="ellipse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⋈</a:t>
            </a:r>
            <a:endParaRPr kumimoji="0" lang="en-US" sz="3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7" name="Oval 36"/>
          <p:cNvSpPr/>
          <p:nvPr/>
        </p:nvSpPr>
        <p:spPr bwMode="auto">
          <a:xfrm>
            <a:off x="5543568" y="3814230"/>
            <a:ext cx="549682" cy="555652"/>
          </a:xfrm>
          <a:prstGeom prst="ellipse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⋈</a:t>
            </a:r>
            <a:endParaRPr kumimoji="0" 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7817159" y="2379208"/>
            <a:ext cx="549682" cy="555652"/>
          </a:xfrm>
          <a:prstGeom prst="ellipse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⋈</a:t>
            </a:r>
            <a:endParaRPr kumimoji="0" 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9" name="Isosceles Triangle 38"/>
          <p:cNvSpPr/>
          <p:nvPr/>
        </p:nvSpPr>
        <p:spPr bwMode="auto">
          <a:xfrm rot="10800000">
            <a:off x="8327157" y="1641004"/>
            <a:ext cx="410075" cy="385815"/>
          </a:xfrm>
          <a:prstGeom prst="triangl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0" name="Isosceles Triangle 39"/>
          <p:cNvSpPr/>
          <p:nvPr/>
        </p:nvSpPr>
        <p:spPr bwMode="auto">
          <a:xfrm rot="10800000">
            <a:off x="6118046" y="3048442"/>
            <a:ext cx="410075" cy="385815"/>
          </a:xfrm>
          <a:prstGeom prst="triangl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1" name="Isosceles Triangle 40"/>
          <p:cNvSpPr/>
          <p:nvPr/>
        </p:nvSpPr>
        <p:spPr bwMode="auto">
          <a:xfrm rot="10800000">
            <a:off x="4293821" y="4092056"/>
            <a:ext cx="410075" cy="385815"/>
          </a:xfrm>
          <a:prstGeom prst="triangl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42" name="Curved Connector 41"/>
          <p:cNvCxnSpPr>
            <a:stCxn id="28" idx="4"/>
            <a:endCxn id="38" idx="2"/>
          </p:cNvCxnSpPr>
          <p:nvPr/>
        </p:nvCxnSpPr>
        <p:spPr bwMode="auto">
          <a:xfrm rot="16200000" flipH="1">
            <a:off x="7495536" y="2335411"/>
            <a:ext cx="490686" cy="152559"/>
          </a:xfrm>
          <a:prstGeom prst="curvedConnector2">
            <a:avLst/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Curved Connector 44"/>
          <p:cNvCxnSpPr>
            <a:stCxn id="39" idx="0"/>
            <a:endCxn id="38" idx="6"/>
          </p:cNvCxnSpPr>
          <p:nvPr/>
        </p:nvCxnSpPr>
        <p:spPr bwMode="auto">
          <a:xfrm rot="5400000">
            <a:off x="8134411" y="2259250"/>
            <a:ext cx="630215" cy="165353"/>
          </a:xfrm>
          <a:prstGeom prst="curvedConnector2">
            <a:avLst/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Curved Connector 47"/>
          <p:cNvCxnSpPr>
            <a:stCxn id="40" idx="0"/>
            <a:endCxn id="37" idx="6"/>
          </p:cNvCxnSpPr>
          <p:nvPr/>
        </p:nvCxnSpPr>
        <p:spPr bwMode="auto">
          <a:xfrm rot="5400000">
            <a:off x="5879268" y="3648240"/>
            <a:ext cx="657799" cy="229833"/>
          </a:xfrm>
          <a:prstGeom prst="curvedConnector2">
            <a:avLst/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Curved Connector 50"/>
          <p:cNvCxnSpPr>
            <a:stCxn id="29" idx="4"/>
            <a:endCxn id="37" idx="2"/>
          </p:cNvCxnSpPr>
          <p:nvPr/>
        </p:nvCxnSpPr>
        <p:spPr bwMode="auto">
          <a:xfrm rot="16200000" flipH="1">
            <a:off x="5189411" y="3737899"/>
            <a:ext cx="506940" cy="201374"/>
          </a:xfrm>
          <a:prstGeom prst="curvedConnector2">
            <a:avLst/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Curved Connector 54"/>
          <p:cNvCxnSpPr>
            <a:stCxn id="41" idx="0"/>
            <a:endCxn id="36" idx="6"/>
          </p:cNvCxnSpPr>
          <p:nvPr/>
        </p:nvCxnSpPr>
        <p:spPr bwMode="auto">
          <a:xfrm rot="5400000">
            <a:off x="4136255" y="4635436"/>
            <a:ext cx="520169" cy="205038"/>
          </a:xfrm>
          <a:prstGeom prst="curvedConnector2">
            <a:avLst/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8" name="Curved Connector 57"/>
          <p:cNvCxnSpPr>
            <a:stCxn id="30" idx="4"/>
            <a:endCxn id="36" idx="2"/>
          </p:cNvCxnSpPr>
          <p:nvPr/>
        </p:nvCxnSpPr>
        <p:spPr bwMode="auto">
          <a:xfrm rot="16200000" flipH="1">
            <a:off x="3473256" y="4727157"/>
            <a:ext cx="400587" cy="141178"/>
          </a:xfrm>
          <a:prstGeom prst="curvedConnector2">
            <a:avLst/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1" name="Oval 60"/>
          <p:cNvSpPr/>
          <p:nvPr/>
        </p:nvSpPr>
        <p:spPr bwMode="auto">
          <a:xfrm>
            <a:off x="6253280" y="5275866"/>
            <a:ext cx="549682" cy="555652"/>
          </a:xfrm>
          <a:prstGeom prst="ellipse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⋈</a:t>
            </a:r>
            <a:endParaRPr kumimoji="0" 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62" name="Curved Connector 61"/>
          <p:cNvCxnSpPr>
            <a:stCxn id="38" idx="4"/>
            <a:endCxn id="71" idx="0"/>
          </p:cNvCxnSpPr>
          <p:nvPr/>
        </p:nvCxnSpPr>
        <p:spPr bwMode="auto">
          <a:xfrm rot="5400000">
            <a:off x="7509869" y="3509925"/>
            <a:ext cx="1157196" cy="7066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5" name="Curved Connector 64"/>
          <p:cNvCxnSpPr>
            <a:stCxn id="36" idx="4"/>
            <a:endCxn id="72" idx="2"/>
          </p:cNvCxnSpPr>
          <p:nvPr/>
        </p:nvCxnSpPr>
        <p:spPr bwMode="auto">
          <a:xfrm rot="16200000" flipH="1">
            <a:off x="4271607" y="5023237"/>
            <a:ext cx="277825" cy="783081"/>
          </a:xfrm>
          <a:prstGeom prst="curvedConnector2">
            <a:avLst/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1" name="Oval 70"/>
          <p:cNvSpPr/>
          <p:nvPr/>
        </p:nvSpPr>
        <p:spPr bwMode="auto">
          <a:xfrm>
            <a:off x="7810093" y="4092056"/>
            <a:ext cx="549682" cy="555652"/>
          </a:xfrm>
          <a:prstGeom prst="ellipse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β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2" name="Oval 71"/>
          <p:cNvSpPr/>
          <p:nvPr/>
        </p:nvSpPr>
        <p:spPr bwMode="auto">
          <a:xfrm>
            <a:off x="4802060" y="5275865"/>
            <a:ext cx="549682" cy="555652"/>
          </a:xfrm>
          <a:prstGeom prst="ellipse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β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74" name="Curved Connector 73"/>
          <p:cNvCxnSpPr>
            <a:stCxn id="72" idx="6"/>
            <a:endCxn id="61" idx="2"/>
          </p:cNvCxnSpPr>
          <p:nvPr/>
        </p:nvCxnSpPr>
        <p:spPr bwMode="auto">
          <a:xfrm>
            <a:off x="5351742" y="5553691"/>
            <a:ext cx="901538" cy="1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8" name="Curved Connector 77"/>
          <p:cNvCxnSpPr>
            <a:stCxn id="71" idx="4"/>
            <a:endCxn id="61" idx="6"/>
          </p:cNvCxnSpPr>
          <p:nvPr/>
        </p:nvCxnSpPr>
        <p:spPr bwMode="auto">
          <a:xfrm rot="5400000">
            <a:off x="6990956" y="4459714"/>
            <a:ext cx="905984" cy="1281972"/>
          </a:xfrm>
          <a:prstGeom prst="curvedConnector2">
            <a:avLst/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3" name="Oval 42"/>
          <p:cNvSpPr/>
          <p:nvPr/>
        </p:nvSpPr>
        <p:spPr bwMode="auto">
          <a:xfrm>
            <a:off x="8462391" y="5553692"/>
            <a:ext cx="549682" cy="555652"/>
          </a:xfrm>
          <a:prstGeom prst="ellipse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R1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7664600" y="5795873"/>
            <a:ext cx="549682" cy="555652"/>
          </a:xfrm>
          <a:prstGeom prst="ellipse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R2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6253280" y="6143372"/>
            <a:ext cx="549682" cy="555652"/>
          </a:xfrm>
          <a:prstGeom prst="ellipse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R3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3555955" y="6132973"/>
            <a:ext cx="549682" cy="555652"/>
          </a:xfrm>
          <a:prstGeom prst="ellipse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R4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49" name="Curved Connector 48"/>
          <p:cNvCxnSpPr>
            <a:stCxn id="38" idx="5"/>
            <a:endCxn id="43" idx="7"/>
          </p:cNvCxnSpPr>
          <p:nvPr/>
        </p:nvCxnSpPr>
        <p:spPr bwMode="auto">
          <a:xfrm rot="16200000" flipH="1">
            <a:off x="7218169" y="3921660"/>
            <a:ext cx="2781578" cy="645232"/>
          </a:xfrm>
          <a:prstGeom prst="curvedConnector3">
            <a:avLst>
              <a:gd name="adj1" fmla="val 7670"/>
            </a:avLst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Curved Connector 49"/>
          <p:cNvCxnSpPr>
            <a:stCxn id="38" idx="5"/>
            <a:endCxn id="44" idx="0"/>
          </p:cNvCxnSpPr>
          <p:nvPr/>
        </p:nvCxnSpPr>
        <p:spPr bwMode="auto">
          <a:xfrm rot="5400000">
            <a:off x="6641699" y="4151230"/>
            <a:ext cx="2942386" cy="346901"/>
          </a:xfrm>
          <a:prstGeom prst="curvedConnector3">
            <a:avLst>
              <a:gd name="adj1" fmla="val 76978"/>
            </a:avLst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Curved Connector 55"/>
          <p:cNvCxnSpPr>
            <a:stCxn id="61" idx="4"/>
            <a:endCxn id="46" idx="0"/>
          </p:cNvCxnSpPr>
          <p:nvPr/>
        </p:nvCxnSpPr>
        <p:spPr bwMode="auto">
          <a:xfrm rot="5400000">
            <a:off x="6372194" y="5987445"/>
            <a:ext cx="311854" cy="12700"/>
          </a:xfrm>
          <a:prstGeom prst="curvedConnector3">
            <a:avLst>
              <a:gd name="adj1" fmla="val 50000"/>
            </a:avLst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9" name="Curved Connector 58"/>
          <p:cNvCxnSpPr>
            <a:stCxn id="37" idx="4"/>
            <a:endCxn id="47" idx="0"/>
          </p:cNvCxnSpPr>
          <p:nvPr/>
        </p:nvCxnSpPr>
        <p:spPr bwMode="auto">
          <a:xfrm rot="5400000">
            <a:off x="3943058" y="4257621"/>
            <a:ext cx="1763091" cy="1987613"/>
          </a:xfrm>
          <a:prstGeom prst="curvedConnector3">
            <a:avLst>
              <a:gd name="adj1" fmla="val 41746"/>
            </a:avLst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08585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Consider the following working memory: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adjacent(a, home)</a:t>
            </a:r>
          </a:p>
          <a:p>
            <a:pPr marL="0" indent="0">
              <a:buNone/>
            </a:pPr>
            <a:r>
              <a:rPr lang="en-US" dirty="0" smtClean="0"/>
              <a:t>adjacent(</a:t>
            </a:r>
            <a:r>
              <a:rPr lang="en-US" dirty="0" err="1" smtClean="0"/>
              <a:t>a,b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adjacent(</a:t>
            </a:r>
            <a:r>
              <a:rPr lang="en-US" dirty="0" err="1" smtClean="0"/>
              <a:t>b,c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How would this be processed by a production rule system using Rete?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310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The Production System</a:t>
            </a:r>
            <a:endParaRPr lang="en-GB" dirty="0"/>
          </a:p>
        </p:txBody>
      </p:sp>
      <p:sp>
        <p:nvSpPr>
          <p:cNvPr id="111619" name="Rectangle 3"/>
          <p:cNvSpPr>
            <a:spLocks noChangeArrowheads="1"/>
          </p:cNvSpPr>
          <p:nvPr/>
        </p:nvSpPr>
        <p:spPr bwMode="auto">
          <a:xfrm>
            <a:off x="2700338" y="1844675"/>
            <a:ext cx="1223962" cy="24479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sz="1600">
                <a:latin typeface="Georgia" charset="0"/>
              </a:rPr>
              <a:t>Production</a:t>
            </a:r>
          </a:p>
          <a:p>
            <a:pPr algn="ctr"/>
            <a:r>
              <a:rPr lang="en-GB" sz="1600">
                <a:latin typeface="Georgia" charset="0"/>
              </a:rPr>
              <a:t>Rules</a:t>
            </a:r>
          </a:p>
          <a:p>
            <a:pPr algn="ctr"/>
            <a:endParaRPr lang="en-GB" sz="1600">
              <a:latin typeface="Georgia" charset="0"/>
            </a:endParaRPr>
          </a:p>
          <a:p>
            <a:pPr algn="ctr"/>
            <a:r>
              <a:rPr lang="en-GB" sz="1600">
                <a:latin typeface="Georgia" charset="0"/>
              </a:rPr>
              <a:t>C</a:t>
            </a:r>
            <a:r>
              <a:rPr lang="en-GB" sz="1600" baseline="-25000">
                <a:latin typeface="Georgia" charset="0"/>
              </a:rPr>
              <a:t>1</a:t>
            </a:r>
            <a:r>
              <a:rPr lang="en-GB" sz="1600">
                <a:latin typeface="Georgia" charset="0"/>
              </a:rPr>
              <a:t>→A</a:t>
            </a:r>
            <a:r>
              <a:rPr lang="en-GB" sz="1600" baseline="-25000">
                <a:latin typeface="Georgia" charset="0"/>
              </a:rPr>
              <a:t>1</a:t>
            </a:r>
          </a:p>
          <a:p>
            <a:pPr algn="ctr"/>
            <a:r>
              <a:rPr lang="en-GB" sz="1600">
                <a:latin typeface="Georgia" charset="0"/>
              </a:rPr>
              <a:t>C</a:t>
            </a:r>
            <a:r>
              <a:rPr lang="en-GB" sz="1600" baseline="-25000">
                <a:latin typeface="Georgia" charset="0"/>
              </a:rPr>
              <a:t>2</a:t>
            </a:r>
            <a:r>
              <a:rPr lang="en-GB" sz="1600">
                <a:latin typeface="Georgia" charset="0"/>
              </a:rPr>
              <a:t>→A</a:t>
            </a:r>
            <a:r>
              <a:rPr lang="en-GB" sz="1600" baseline="-25000">
                <a:latin typeface="Georgia" charset="0"/>
              </a:rPr>
              <a:t>2</a:t>
            </a:r>
          </a:p>
          <a:p>
            <a:pPr algn="ctr"/>
            <a:r>
              <a:rPr lang="en-GB" sz="1600">
                <a:latin typeface="Georgia" charset="0"/>
              </a:rPr>
              <a:t>C</a:t>
            </a:r>
            <a:r>
              <a:rPr lang="en-GB" sz="1600" baseline="-25000">
                <a:latin typeface="Georgia" charset="0"/>
              </a:rPr>
              <a:t>3</a:t>
            </a:r>
            <a:r>
              <a:rPr lang="en-GB" sz="1600">
                <a:latin typeface="Georgia" charset="0"/>
              </a:rPr>
              <a:t>→A</a:t>
            </a:r>
            <a:r>
              <a:rPr lang="en-GB" sz="1600" baseline="-25000">
                <a:latin typeface="Georgia" charset="0"/>
              </a:rPr>
              <a:t>3</a:t>
            </a:r>
          </a:p>
          <a:p>
            <a:pPr algn="ctr"/>
            <a:r>
              <a:rPr lang="en-GB" sz="1600">
                <a:latin typeface="Georgia" charset="0"/>
              </a:rPr>
              <a:t>…</a:t>
            </a:r>
          </a:p>
          <a:p>
            <a:pPr algn="ctr"/>
            <a:r>
              <a:rPr lang="en-GB" sz="1600">
                <a:latin typeface="Georgia" charset="0"/>
              </a:rPr>
              <a:t>C</a:t>
            </a:r>
            <a:r>
              <a:rPr lang="en-GB" sz="1600" baseline="-25000">
                <a:latin typeface="Georgia" charset="0"/>
              </a:rPr>
              <a:t>n</a:t>
            </a:r>
            <a:r>
              <a:rPr lang="en-GB" sz="1600">
                <a:latin typeface="Georgia" charset="0"/>
              </a:rPr>
              <a:t>→A</a:t>
            </a:r>
            <a:r>
              <a:rPr lang="en-GB" sz="1600" baseline="-25000">
                <a:latin typeface="Georgia" charset="0"/>
              </a:rPr>
              <a:t>n</a:t>
            </a:r>
          </a:p>
        </p:txBody>
      </p:sp>
      <p:sp>
        <p:nvSpPr>
          <p:cNvPr id="111620" name="Rectangle 4"/>
          <p:cNvSpPr>
            <a:spLocks noChangeArrowheads="1"/>
          </p:cNvSpPr>
          <p:nvPr/>
        </p:nvSpPr>
        <p:spPr bwMode="auto">
          <a:xfrm>
            <a:off x="5219700" y="1844675"/>
            <a:ext cx="1223963" cy="24479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sz="1600">
                <a:latin typeface="Georgia" charset="0"/>
              </a:rPr>
              <a:t>Working</a:t>
            </a:r>
            <a:br>
              <a:rPr lang="en-GB" sz="1600">
                <a:latin typeface="Georgia" charset="0"/>
              </a:rPr>
            </a:br>
            <a:r>
              <a:rPr lang="en-GB" sz="1600">
                <a:latin typeface="Georgia" charset="0"/>
              </a:rPr>
              <a:t>Memory</a:t>
            </a:r>
          </a:p>
        </p:txBody>
      </p:sp>
      <p:sp>
        <p:nvSpPr>
          <p:cNvPr id="111621" name="Rectangle 5"/>
          <p:cNvSpPr>
            <a:spLocks noChangeArrowheads="1"/>
          </p:cNvSpPr>
          <p:nvPr/>
        </p:nvSpPr>
        <p:spPr bwMode="auto">
          <a:xfrm>
            <a:off x="5219700" y="4868863"/>
            <a:ext cx="1223963" cy="12223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sz="1600">
                <a:latin typeface="Georgia" charset="0"/>
              </a:rPr>
              <a:t>Conflict</a:t>
            </a:r>
          </a:p>
          <a:p>
            <a:pPr algn="ctr"/>
            <a:r>
              <a:rPr lang="en-GB" sz="1600">
                <a:latin typeface="Georgia" charset="0"/>
              </a:rPr>
              <a:t>Resolution</a:t>
            </a:r>
          </a:p>
        </p:txBody>
      </p:sp>
      <p:sp>
        <p:nvSpPr>
          <p:cNvPr id="111622" name="Rectangle 6"/>
          <p:cNvSpPr>
            <a:spLocks noChangeArrowheads="1"/>
          </p:cNvSpPr>
          <p:nvPr/>
        </p:nvSpPr>
        <p:spPr bwMode="auto">
          <a:xfrm>
            <a:off x="2700338" y="4868863"/>
            <a:ext cx="1223962" cy="12239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sz="1600">
                <a:latin typeface="Georgia" charset="0"/>
              </a:rPr>
              <a:t>Conflict</a:t>
            </a:r>
          </a:p>
          <a:p>
            <a:pPr algn="ctr"/>
            <a:r>
              <a:rPr lang="en-GB" sz="1600">
                <a:latin typeface="Georgia" charset="0"/>
              </a:rPr>
              <a:t>Set</a:t>
            </a:r>
          </a:p>
        </p:txBody>
      </p:sp>
      <p:cxnSp>
        <p:nvCxnSpPr>
          <p:cNvPr id="111623" name="AutoShape 7"/>
          <p:cNvCxnSpPr>
            <a:cxnSpLocks noChangeShapeType="1"/>
            <a:stCxn id="111620" idx="1"/>
            <a:endCxn id="111619" idx="3"/>
          </p:cNvCxnSpPr>
          <p:nvPr/>
        </p:nvCxnSpPr>
        <p:spPr bwMode="auto">
          <a:xfrm flipH="1">
            <a:off x="3924300" y="3068638"/>
            <a:ext cx="12954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11624" name="AutoShape 8"/>
          <p:cNvCxnSpPr>
            <a:cxnSpLocks noChangeShapeType="1"/>
            <a:stCxn id="111619" idx="2"/>
            <a:endCxn id="111622" idx="0"/>
          </p:cNvCxnSpPr>
          <p:nvPr/>
        </p:nvCxnSpPr>
        <p:spPr bwMode="auto">
          <a:xfrm>
            <a:off x="3313113" y="4292600"/>
            <a:ext cx="0" cy="5762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11625" name="AutoShape 9"/>
          <p:cNvCxnSpPr>
            <a:cxnSpLocks noChangeShapeType="1"/>
            <a:stCxn id="111622" idx="3"/>
            <a:endCxn id="111621" idx="1"/>
          </p:cNvCxnSpPr>
          <p:nvPr/>
        </p:nvCxnSpPr>
        <p:spPr bwMode="auto">
          <a:xfrm flipV="1">
            <a:off x="3924300" y="5480050"/>
            <a:ext cx="12954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11626" name="AutoShape 10"/>
          <p:cNvCxnSpPr>
            <a:cxnSpLocks noChangeShapeType="1"/>
            <a:stCxn id="111621" idx="0"/>
            <a:endCxn id="111620" idx="2"/>
          </p:cNvCxnSpPr>
          <p:nvPr/>
        </p:nvCxnSpPr>
        <p:spPr bwMode="auto">
          <a:xfrm flipV="1">
            <a:off x="5832475" y="4292600"/>
            <a:ext cx="0" cy="5762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11627" name="AutoShape 11"/>
          <p:cNvCxnSpPr>
            <a:cxnSpLocks noChangeShapeType="1"/>
            <a:stCxn id="111628" idx="1"/>
            <a:endCxn id="111620" idx="3"/>
          </p:cNvCxnSpPr>
          <p:nvPr/>
        </p:nvCxnSpPr>
        <p:spPr bwMode="auto">
          <a:xfrm flipH="1">
            <a:off x="6443663" y="3068638"/>
            <a:ext cx="9366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11628" name="Rectangle 12"/>
          <p:cNvSpPr>
            <a:spLocks noChangeArrowheads="1"/>
          </p:cNvSpPr>
          <p:nvPr/>
        </p:nvSpPr>
        <p:spPr bwMode="auto">
          <a:xfrm>
            <a:off x="7380288" y="2708275"/>
            <a:ext cx="1439862" cy="7207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sz="1600">
                <a:latin typeface="Georgia" charset="0"/>
              </a:rPr>
              <a:t>Environment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identify the conflict set (set of activated rules) we need to match every condition on the LHS of every rule against every fact in the KB</a:t>
            </a:r>
          </a:p>
          <a:p>
            <a:endParaRPr lang="en-US" dirty="0" smtClean="0"/>
          </a:p>
          <a:p>
            <a:r>
              <a:rPr lang="en-US" dirty="0" smtClean="0"/>
              <a:t>O(n</a:t>
            </a:r>
            <a:r>
              <a:rPr lang="en-US" baseline="30000" dirty="0" smtClean="0"/>
              <a:t>2</a:t>
            </a:r>
            <a:r>
              <a:rPr lang="en-US" dirty="0" smtClean="0"/>
              <a:t>) complexity for exhaustive match – expensive!</a:t>
            </a:r>
          </a:p>
          <a:p>
            <a:endParaRPr lang="en-US" dirty="0" smtClean="0"/>
          </a:p>
          <a:p>
            <a:r>
              <a:rPr lang="en-US" dirty="0" smtClean="0"/>
              <a:t>How can we reduce the complexity of the task?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Many Pattern/Many Object</a:t>
            </a:r>
            <a:br>
              <a:rPr lang="en-US" dirty="0" smtClean="0"/>
            </a:br>
            <a:r>
              <a:rPr lang="en-US" dirty="0" smtClean="0"/>
              <a:t>Pattern Match Problem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can take advantage of a number of observations:</a:t>
            </a:r>
          </a:p>
          <a:p>
            <a:endParaRPr lang="en-US" dirty="0" smtClean="0"/>
          </a:p>
          <a:p>
            <a:r>
              <a:rPr lang="en-US" dirty="0" smtClean="0"/>
              <a:t>Certain rule conditions appear in more than one rule</a:t>
            </a:r>
          </a:p>
          <a:p>
            <a:pPr lvl="1">
              <a:buNone/>
            </a:pPr>
            <a:r>
              <a:rPr lang="en-US" dirty="0" smtClean="0"/>
              <a:t>	</a:t>
            </a:r>
          </a:p>
          <a:p>
            <a:pPr lvl="1">
              <a:buNone/>
            </a:pPr>
            <a:r>
              <a:rPr lang="en-US" dirty="0" smtClean="0"/>
              <a:t>	IF </a:t>
            </a:r>
            <a:r>
              <a:rPr lang="en-US" dirty="0" err="1" smtClean="0"/>
              <a:t>a(?x</a:t>
            </a:r>
            <a:r>
              <a:rPr lang="en-US" dirty="0" smtClean="0"/>
              <a:t>) AND </a:t>
            </a:r>
            <a:r>
              <a:rPr lang="en-US" dirty="0" err="1" smtClean="0"/>
              <a:t>b(?x</a:t>
            </a:r>
            <a:r>
              <a:rPr lang="en-US" dirty="0" smtClean="0"/>
              <a:t>) THEN </a:t>
            </a:r>
            <a:r>
              <a:rPr lang="en-US" dirty="0" err="1" smtClean="0"/>
              <a:t>d(?x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 smtClean="0"/>
              <a:t>IF </a:t>
            </a:r>
            <a:r>
              <a:rPr lang="en-US" dirty="0" err="1" smtClean="0"/>
              <a:t>a(?x</a:t>
            </a:r>
            <a:r>
              <a:rPr lang="en-US" dirty="0" smtClean="0"/>
              <a:t>) AND </a:t>
            </a:r>
            <a:r>
              <a:rPr lang="en-US" dirty="0" err="1" smtClean="0"/>
              <a:t>c(?x</a:t>
            </a:r>
            <a:r>
              <a:rPr lang="en-US" dirty="0" smtClean="0"/>
              <a:t>) THEN </a:t>
            </a:r>
            <a:r>
              <a:rPr lang="en-US" dirty="0" err="1" smtClean="0"/>
              <a:t>e(?x</a:t>
            </a:r>
            <a:r>
              <a:rPr lang="en-US" dirty="0" smtClean="0"/>
              <a:t>)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Some rule conditions are more general versions of others</a:t>
            </a:r>
          </a:p>
          <a:p>
            <a:pPr lvl="1"/>
            <a:endParaRPr lang="en-US" dirty="0" smtClean="0"/>
          </a:p>
          <a:p>
            <a:pPr lvl="1">
              <a:buNone/>
            </a:pPr>
            <a:r>
              <a:rPr lang="en-US" dirty="0" smtClean="0"/>
              <a:t>	IF </a:t>
            </a:r>
            <a:r>
              <a:rPr lang="en-US" dirty="0" err="1" smtClean="0"/>
              <a:t>a(?x</a:t>
            </a:r>
            <a:r>
              <a:rPr lang="en-US" dirty="0" smtClean="0"/>
              <a:t>, ?</a:t>
            </a:r>
            <a:r>
              <a:rPr lang="en-US" dirty="0" err="1" smtClean="0"/>
              <a:t>y</a:t>
            </a:r>
            <a:r>
              <a:rPr lang="en-US" dirty="0" smtClean="0"/>
              <a:t>) AND </a:t>
            </a:r>
            <a:r>
              <a:rPr lang="en-US" dirty="0" err="1" smtClean="0"/>
              <a:t>b(?x</a:t>
            </a:r>
            <a:r>
              <a:rPr lang="en-US" dirty="0" smtClean="0"/>
              <a:t>) THEN </a:t>
            </a:r>
            <a:r>
              <a:rPr lang="en-US" dirty="0" err="1" smtClean="0"/>
              <a:t>c(?y</a:t>
            </a:r>
            <a:r>
              <a:rPr lang="en-US" dirty="0" smtClean="0"/>
              <a:t>)</a:t>
            </a:r>
          </a:p>
          <a:p>
            <a:pPr lvl="1">
              <a:buNone/>
            </a:pPr>
            <a:r>
              <a:rPr lang="en-US" dirty="0" smtClean="0"/>
              <a:t>	IF </a:t>
            </a:r>
            <a:r>
              <a:rPr lang="en-US" dirty="0" err="1" smtClean="0"/>
              <a:t>a(?x</a:t>
            </a:r>
            <a:r>
              <a:rPr lang="en-US" dirty="0" smtClean="0"/>
              <a:t>, </a:t>
            </a:r>
            <a:r>
              <a:rPr lang="en-US" dirty="0" err="1" smtClean="0"/>
              <a:t>d</a:t>
            </a:r>
            <a:r>
              <a:rPr lang="en-US" dirty="0" smtClean="0"/>
              <a:t>) THEN </a:t>
            </a:r>
            <a:r>
              <a:rPr lang="en-US" dirty="0" err="1" smtClean="0"/>
              <a:t>c(?x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Placeholder 8" descr="2044470902_f0fbe9dc74_b.jpg"/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41" b="2941"/>
          <a:stretch>
            <a:fillRect/>
          </a:stretch>
        </p:blipFill>
        <p:spPr/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Rete Algorithm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http://</a:t>
            </a:r>
            <a:r>
              <a:rPr lang="en-US" dirty="0" err="1"/>
              <a:t>www.flickr.com</a:t>
            </a:r>
            <a:r>
              <a:rPr lang="en-US" dirty="0"/>
              <a:t>/photos/</a:t>
            </a:r>
            <a:r>
              <a:rPr lang="en-US" dirty="0" err="1"/>
              <a:t>oberazzi</a:t>
            </a:r>
            <a:r>
              <a:rPr lang="en-US" dirty="0"/>
              <a:t>/2044470902/</a:t>
            </a:r>
          </a:p>
        </p:txBody>
      </p:sp>
    </p:spTree>
    <p:extLst>
      <p:ext uri="{BB962C8B-B14F-4D97-AF65-F5344CB8AC3E}">
        <p14:creationId xmlns:p14="http://schemas.microsoft.com/office/powerpoint/2010/main" val="31488283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Invented by Charles </a:t>
            </a:r>
            <a:r>
              <a:rPr lang="en-US" dirty="0" err="1" smtClean="0"/>
              <a:t>Forgy</a:t>
            </a:r>
            <a:r>
              <a:rPr lang="en-US" dirty="0" smtClean="0"/>
              <a:t> in 1979</a:t>
            </a:r>
          </a:p>
          <a:p>
            <a:endParaRPr lang="en-US" dirty="0" smtClean="0"/>
          </a:p>
          <a:p>
            <a:r>
              <a:rPr lang="en-US" dirty="0" smtClean="0"/>
              <a:t>Constructs a dataflow network to </a:t>
            </a:r>
            <a:r>
              <a:rPr lang="en-US" dirty="0" err="1" smtClean="0"/>
              <a:t>minimise</a:t>
            </a:r>
            <a:r>
              <a:rPr lang="en-US" dirty="0" smtClean="0"/>
              <a:t> the number of times that a fact is matched against rule conditions</a:t>
            </a:r>
          </a:p>
          <a:p>
            <a:endParaRPr lang="en-US" dirty="0" smtClean="0"/>
          </a:p>
          <a:p>
            <a:r>
              <a:rPr lang="en-US" dirty="0" smtClean="0"/>
              <a:t>Still in common use in expert systems</a:t>
            </a:r>
          </a:p>
          <a:p>
            <a:pPr lvl="1"/>
            <a:r>
              <a:rPr lang="en-US" dirty="0" smtClean="0"/>
              <a:t>CLIPS</a:t>
            </a:r>
          </a:p>
          <a:p>
            <a:pPr lvl="1"/>
            <a:r>
              <a:rPr lang="en-US" dirty="0" smtClean="0"/>
              <a:t>Jess</a:t>
            </a:r>
          </a:p>
          <a:p>
            <a:pPr lvl="1"/>
            <a:r>
              <a:rPr lang="en-US" dirty="0" smtClean="0"/>
              <a:t>DROOLS</a:t>
            </a:r>
          </a:p>
          <a:p>
            <a:pPr lvl="1"/>
            <a:r>
              <a:rPr lang="en-US" dirty="0" smtClean="0"/>
              <a:t>…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Rete</a:t>
            </a:r>
            <a:r>
              <a:rPr lang="en-US" dirty="0" smtClean="0"/>
              <a:t> Algorithm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main components:</a:t>
            </a:r>
          </a:p>
          <a:p>
            <a:endParaRPr lang="en-US" dirty="0" smtClean="0"/>
          </a:p>
          <a:p>
            <a:r>
              <a:rPr lang="en-US" dirty="0" smtClean="0"/>
              <a:t>The Alpha network</a:t>
            </a:r>
          </a:p>
          <a:p>
            <a:pPr lvl="1"/>
            <a:r>
              <a:rPr lang="en-US" dirty="0" smtClean="0"/>
              <a:t>A discrimination network that selects individual facts by matching attributes against constant values</a:t>
            </a:r>
          </a:p>
          <a:p>
            <a:pPr lvl="1"/>
            <a:r>
              <a:rPr lang="en-US" dirty="0" smtClean="0"/>
              <a:t>Consists of alpha nodes and alpha memories</a:t>
            </a:r>
          </a:p>
          <a:p>
            <a:endParaRPr lang="en-US" dirty="0" smtClean="0"/>
          </a:p>
          <a:p>
            <a:r>
              <a:rPr lang="en-US" dirty="0" smtClean="0"/>
              <a:t>The Beta network</a:t>
            </a:r>
          </a:p>
          <a:p>
            <a:pPr lvl="1"/>
            <a:r>
              <a:rPr lang="en-US" dirty="0" smtClean="0"/>
              <a:t>Performs conjunctive joins between rule conditions</a:t>
            </a:r>
          </a:p>
          <a:p>
            <a:pPr lvl="1"/>
            <a:r>
              <a:rPr lang="en-US" dirty="0" smtClean="0"/>
              <a:t>Consists of beta nodes and beta memories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Rete</a:t>
            </a:r>
            <a:r>
              <a:rPr lang="en-US" dirty="0" smtClean="0"/>
              <a:t> Networks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the following </a:t>
            </a:r>
            <a:r>
              <a:rPr lang="en-US" dirty="0" err="1" smtClean="0"/>
              <a:t>rulebase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R1: IF adjacent(X,Y) THEN adjacent(Y,X)</a:t>
            </a:r>
          </a:p>
          <a:p>
            <a:pPr marL="0" indent="0">
              <a:buNone/>
            </a:pPr>
            <a:r>
              <a:rPr lang="en-US" dirty="0" smtClean="0"/>
              <a:t>R2: IF adjacent(X,Y) THEN </a:t>
            </a:r>
            <a:r>
              <a:rPr lang="en-US" dirty="0" err="1" smtClean="0"/>
              <a:t>pathto</a:t>
            </a:r>
            <a:r>
              <a:rPr lang="en-US" dirty="0" smtClean="0"/>
              <a:t>(X,Y)</a:t>
            </a:r>
          </a:p>
          <a:p>
            <a:pPr marL="0" indent="0">
              <a:buNone/>
            </a:pPr>
            <a:r>
              <a:rPr lang="en-US" dirty="0" smtClean="0"/>
              <a:t>R3: IF adjacent(X,Y) AND </a:t>
            </a:r>
            <a:r>
              <a:rPr lang="en-US" dirty="0" err="1" smtClean="0"/>
              <a:t>pathto</a:t>
            </a:r>
            <a:r>
              <a:rPr lang="en-US" dirty="0" smtClean="0"/>
              <a:t>(Y,Z) THEN </a:t>
            </a:r>
            <a:r>
              <a:rPr lang="en-US" dirty="0" err="1" smtClean="0"/>
              <a:t>pathto</a:t>
            </a:r>
            <a:r>
              <a:rPr lang="en-US" dirty="0" smtClean="0"/>
              <a:t>(X,Z)</a:t>
            </a:r>
          </a:p>
          <a:p>
            <a:pPr marL="0" indent="0">
              <a:buNone/>
            </a:pPr>
            <a:r>
              <a:rPr lang="en-US" dirty="0" smtClean="0"/>
              <a:t>R4: IF </a:t>
            </a:r>
            <a:r>
              <a:rPr lang="en-US" dirty="0" err="1" smtClean="0"/>
              <a:t>pathto</a:t>
            </a:r>
            <a:r>
              <a:rPr lang="en-US" dirty="0" smtClean="0"/>
              <a:t>(</a:t>
            </a:r>
            <a:r>
              <a:rPr lang="en-US" dirty="0" err="1" smtClean="0"/>
              <a:t>home,X</a:t>
            </a:r>
            <a:r>
              <a:rPr lang="en-US" dirty="0" smtClean="0"/>
              <a:t>) THEN reachable(X)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2009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Single input nodes that match attributes of facts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against constant values</a:t>
            </a:r>
          </a:p>
          <a:p>
            <a:pPr lvl="1"/>
            <a:r>
              <a:rPr lang="en-US" dirty="0" smtClean="0"/>
              <a:t>against each other</a:t>
            </a:r>
          </a:p>
          <a:p>
            <a:pPr lvl="1"/>
            <a:endParaRPr lang="en-US" dirty="0"/>
          </a:p>
          <a:p>
            <a:r>
              <a:rPr lang="en-US" dirty="0" smtClean="0"/>
              <a:t>First tier of alpha nodes typically match the predicate name of each fact (type nodes)</a:t>
            </a:r>
          </a:p>
          <a:p>
            <a:endParaRPr lang="en-US" dirty="0" smtClean="0"/>
          </a:p>
          <a:p>
            <a:r>
              <a:rPr lang="en-US" dirty="0" smtClean="0"/>
              <a:t>Alpha nodes become more selective as you progress through the alpha network</a:t>
            </a:r>
          </a:p>
          <a:p>
            <a:pPr lvl="1"/>
            <a:r>
              <a:rPr lang="en-US" dirty="0" smtClean="0"/>
              <a:t>A given node will always be more selective than the nodes upstream of it</a:t>
            </a:r>
          </a:p>
          <a:p>
            <a:pPr lvl="1"/>
            <a:endParaRPr lang="en-US" dirty="0"/>
          </a:p>
          <a:p>
            <a:r>
              <a:rPr lang="en-US" dirty="0" smtClean="0"/>
              <a:t>Alpha nodes may have multiple successors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Alpha Nodes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ECS.thmx</Template>
  <TotalTime>728</TotalTime>
  <Words>678</Words>
  <Application>Microsoft Macintosh PowerPoint</Application>
  <PresentationFormat>On-screen Show (4:3)</PresentationFormat>
  <Paragraphs>151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ECS</vt:lpstr>
      <vt:lpstr>1_ECS</vt:lpstr>
      <vt:lpstr>2_ECS</vt:lpstr>
      <vt:lpstr>3_ECS</vt:lpstr>
      <vt:lpstr>COMP3028 Knowledge Technologies Efficient Production Rule Systems</vt:lpstr>
      <vt:lpstr>The Production System</vt:lpstr>
      <vt:lpstr>The Many Pattern/Many Object Pattern Match Problem</vt:lpstr>
      <vt:lpstr>PowerPoint Presentation</vt:lpstr>
      <vt:lpstr>The Rete Algorithm</vt:lpstr>
      <vt:lpstr>The Rete Algorithm</vt:lpstr>
      <vt:lpstr>Rete Networks</vt:lpstr>
      <vt:lpstr>Example</vt:lpstr>
      <vt:lpstr>Alpha Nodes</vt:lpstr>
      <vt:lpstr>Example</vt:lpstr>
      <vt:lpstr>Example</vt:lpstr>
      <vt:lpstr>Alpha Memories</vt:lpstr>
      <vt:lpstr>Example</vt:lpstr>
      <vt:lpstr>Beta Nodes</vt:lpstr>
      <vt:lpstr>Example</vt:lpstr>
      <vt:lpstr>Beta Memories</vt:lpstr>
      <vt:lpstr>Terminal Nodes</vt:lpstr>
      <vt:lpstr>Example</vt:lpstr>
      <vt:lpstr>Exercise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COMP3028 Knowledge Technologies Efficient Production Rule Systems</dc:title>
  <dc:creator>Nick Gibbins</dc:creator>
  <cp:lastModifiedBy>Nick Gibbins</cp:lastModifiedBy>
  <cp:revision>11</cp:revision>
  <dcterms:created xsi:type="dcterms:W3CDTF">2010-10-25T08:02:39Z</dcterms:created>
  <dcterms:modified xsi:type="dcterms:W3CDTF">2010-12-07T21:09:40Z</dcterms:modified>
</cp:coreProperties>
</file>