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1.xml" ContentType="application/vnd.openxmlformats-officedocument.drawingml.diagramData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8A84B-0E48-FF43-85ED-39DA03EB6908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D6F18-52DE-1E40-8743-7148C37EB2AD}">
      <dgm:prSet phldrT="[Text]"/>
      <dgm:spPr/>
      <dgm:t>
        <a:bodyPr/>
        <a:lstStyle/>
        <a:p>
          <a:r>
            <a:rPr lang="en-US" dirty="0" err="1" smtClean="0"/>
            <a:t>econosphere</a:t>
          </a:r>
          <a:endParaRPr lang="en-US" dirty="0"/>
        </a:p>
      </dgm:t>
    </dgm:pt>
    <dgm:pt modelId="{6345519D-EE1B-4943-B6D1-45742843F32E}" type="parTrans" cxnId="{4CC5922F-B1F5-9E43-AFB4-DD4D8CF91079}">
      <dgm:prSet/>
      <dgm:spPr/>
      <dgm:t>
        <a:bodyPr/>
        <a:lstStyle/>
        <a:p>
          <a:endParaRPr lang="en-US"/>
        </a:p>
      </dgm:t>
    </dgm:pt>
    <dgm:pt modelId="{4A5C5503-2944-C944-9E14-5F4483B7F5A3}" type="sibTrans" cxnId="{4CC5922F-B1F5-9E43-AFB4-DD4D8CF91079}">
      <dgm:prSet/>
      <dgm:spPr/>
      <dgm:t>
        <a:bodyPr/>
        <a:lstStyle/>
        <a:p>
          <a:endParaRPr lang="en-US"/>
        </a:p>
      </dgm:t>
    </dgm:pt>
    <dgm:pt modelId="{06F2E898-46A6-164E-9331-C5961EB36908}">
      <dgm:prSet phldrT="[Text]"/>
      <dgm:spPr/>
      <dgm:t>
        <a:bodyPr/>
        <a:lstStyle/>
        <a:p>
          <a:r>
            <a:rPr lang="en-US" dirty="0" err="1" smtClean="0"/>
            <a:t>sociosphere</a:t>
          </a:r>
          <a:endParaRPr lang="en-US" dirty="0"/>
        </a:p>
      </dgm:t>
    </dgm:pt>
    <dgm:pt modelId="{26AD2A2C-4FAF-4C44-891B-2D231068C628}" type="parTrans" cxnId="{9A4F52DB-19E7-CF4B-A803-6F4992AF3423}">
      <dgm:prSet/>
      <dgm:spPr/>
      <dgm:t>
        <a:bodyPr/>
        <a:lstStyle/>
        <a:p>
          <a:endParaRPr lang="en-US"/>
        </a:p>
      </dgm:t>
    </dgm:pt>
    <dgm:pt modelId="{9298034E-EE59-BF44-81DC-87C1ECDBA8A3}" type="sibTrans" cxnId="{9A4F52DB-19E7-CF4B-A803-6F4992AF3423}">
      <dgm:prSet/>
      <dgm:spPr/>
      <dgm:t>
        <a:bodyPr/>
        <a:lstStyle/>
        <a:p>
          <a:endParaRPr lang="en-US"/>
        </a:p>
      </dgm:t>
    </dgm:pt>
    <dgm:pt modelId="{196BF174-EAC0-2B44-A3F9-0EAB262E14A7}">
      <dgm:prSet phldrT="[Text]"/>
      <dgm:spPr/>
      <dgm:t>
        <a:bodyPr/>
        <a:lstStyle/>
        <a:p>
          <a:r>
            <a:rPr lang="en-US" dirty="0" smtClean="0"/>
            <a:t>biosphere</a:t>
          </a:r>
          <a:endParaRPr lang="en-US" dirty="0"/>
        </a:p>
      </dgm:t>
    </dgm:pt>
    <dgm:pt modelId="{1714291A-13B0-B149-8B1C-6C7EC933BB80}" type="parTrans" cxnId="{4F11E6E3-C9D8-B346-A83A-56B523D2183F}">
      <dgm:prSet/>
      <dgm:spPr/>
      <dgm:t>
        <a:bodyPr/>
        <a:lstStyle/>
        <a:p>
          <a:endParaRPr lang="en-US"/>
        </a:p>
      </dgm:t>
    </dgm:pt>
    <dgm:pt modelId="{7C379689-8B04-BC44-861C-FC3162CC71E6}" type="sibTrans" cxnId="{4F11E6E3-C9D8-B346-A83A-56B523D2183F}">
      <dgm:prSet/>
      <dgm:spPr/>
      <dgm:t>
        <a:bodyPr/>
        <a:lstStyle/>
        <a:p>
          <a:endParaRPr lang="en-US"/>
        </a:p>
      </dgm:t>
    </dgm:pt>
    <dgm:pt modelId="{10E5966B-F208-784D-B03A-43C301214B30}" type="pres">
      <dgm:prSet presAssocID="{CC48A84B-0E48-FF43-85ED-39DA03EB6908}" presName="composite" presStyleCnt="0">
        <dgm:presLayoutVars>
          <dgm:chMax val="5"/>
          <dgm:dir/>
          <dgm:resizeHandles val="exact"/>
        </dgm:presLayoutVars>
      </dgm:prSet>
      <dgm:spPr/>
    </dgm:pt>
    <dgm:pt modelId="{AEA23847-F308-E043-A992-2717961A132E}" type="pres">
      <dgm:prSet presAssocID="{469D6F18-52DE-1E40-8743-7148C37EB2AD}" presName="circle1" presStyleLbl="lnNode1" presStyleIdx="0" presStyleCnt="3"/>
      <dgm:spPr/>
    </dgm:pt>
    <dgm:pt modelId="{0ED53BC4-E38F-A545-BB65-FE79D4A7C3D5}" type="pres">
      <dgm:prSet presAssocID="{469D6F18-52DE-1E40-8743-7148C37EB2AD}" presName="text1" presStyleLbl="revTx" presStyleIdx="0" presStyleCnt="3">
        <dgm:presLayoutVars>
          <dgm:bulletEnabled val="1"/>
        </dgm:presLayoutVars>
      </dgm:prSet>
      <dgm:spPr/>
    </dgm:pt>
    <dgm:pt modelId="{8777304A-7BDE-5449-B23C-DF0297CC8871}" type="pres">
      <dgm:prSet presAssocID="{469D6F18-52DE-1E40-8743-7148C37EB2AD}" presName="line1" presStyleLbl="callout" presStyleIdx="0" presStyleCnt="6"/>
      <dgm:spPr/>
    </dgm:pt>
    <dgm:pt modelId="{2889A9E9-3823-9C44-95C4-DABE0AE1614D}" type="pres">
      <dgm:prSet presAssocID="{469D6F18-52DE-1E40-8743-7148C37EB2AD}" presName="d1" presStyleLbl="callout" presStyleIdx="1" presStyleCnt="6"/>
      <dgm:spPr/>
    </dgm:pt>
    <dgm:pt modelId="{E2DE07E6-6F83-4A4D-AC82-91EC3E58A4E3}" type="pres">
      <dgm:prSet presAssocID="{06F2E898-46A6-164E-9331-C5961EB36908}" presName="circle2" presStyleLbl="lnNode1" presStyleIdx="1" presStyleCnt="3"/>
      <dgm:spPr/>
    </dgm:pt>
    <dgm:pt modelId="{71A078F7-9AAF-5042-A827-38F3770F7A85}" type="pres">
      <dgm:prSet presAssocID="{06F2E898-46A6-164E-9331-C5961EB36908}" presName="text2" presStyleLbl="revTx" presStyleIdx="1" presStyleCnt="3">
        <dgm:presLayoutVars>
          <dgm:bulletEnabled val="1"/>
        </dgm:presLayoutVars>
      </dgm:prSet>
      <dgm:spPr/>
    </dgm:pt>
    <dgm:pt modelId="{EA07B010-DE6A-CF4F-B10F-39EAE0986EFA}" type="pres">
      <dgm:prSet presAssocID="{06F2E898-46A6-164E-9331-C5961EB36908}" presName="line2" presStyleLbl="callout" presStyleIdx="2" presStyleCnt="6"/>
      <dgm:spPr/>
    </dgm:pt>
    <dgm:pt modelId="{CE15B556-560B-E74D-ADEE-65A24CE51CB3}" type="pres">
      <dgm:prSet presAssocID="{06F2E898-46A6-164E-9331-C5961EB36908}" presName="d2" presStyleLbl="callout" presStyleIdx="3" presStyleCnt="6"/>
      <dgm:spPr/>
    </dgm:pt>
    <dgm:pt modelId="{87B5E10E-DFCA-974C-B141-147B02834BBE}" type="pres">
      <dgm:prSet presAssocID="{196BF174-EAC0-2B44-A3F9-0EAB262E14A7}" presName="circle3" presStyleLbl="lnNode1" presStyleIdx="2" presStyleCnt="3"/>
      <dgm:spPr/>
    </dgm:pt>
    <dgm:pt modelId="{C5439B36-F4ED-B147-A4EE-28693D2E92B6}" type="pres">
      <dgm:prSet presAssocID="{196BF174-EAC0-2B44-A3F9-0EAB262E14A7}" presName="text3" presStyleLbl="revTx" presStyleIdx="2" presStyleCnt="3">
        <dgm:presLayoutVars>
          <dgm:bulletEnabled val="1"/>
        </dgm:presLayoutVars>
      </dgm:prSet>
      <dgm:spPr/>
    </dgm:pt>
    <dgm:pt modelId="{6A52E04A-0260-144D-A42B-34415AEB144F}" type="pres">
      <dgm:prSet presAssocID="{196BF174-EAC0-2B44-A3F9-0EAB262E14A7}" presName="line3" presStyleLbl="callout" presStyleIdx="4" presStyleCnt="6"/>
      <dgm:spPr/>
    </dgm:pt>
    <dgm:pt modelId="{3AA56899-2F67-914C-8F42-E635323425FB}" type="pres">
      <dgm:prSet presAssocID="{196BF174-EAC0-2B44-A3F9-0EAB262E14A7}" presName="d3" presStyleLbl="callout" presStyleIdx="5" presStyleCnt="6"/>
      <dgm:spPr/>
    </dgm:pt>
  </dgm:ptLst>
  <dgm:cxnLst>
    <dgm:cxn modelId="{C1A657EC-57F5-C841-893B-6F70ABAD4899}" type="presOf" srcId="{CC48A84B-0E48-FF43-85ED-39DA03EB6908}" destId="{10E5966B-F208-784D-B03A-43C301214B30}" srcOrd="0" destOrd="0" presId="urn:microsoft.com/office/officeart/2005/8/layout/target1"/>
    <dgm:cxn modelId="{ACF357FA-76CD-A24A-B49F-56514503EF52}" type="presOf" srcId="{469D6F18-52DE-1E40-8743-7148C37EB2AD}" destId="{0ED53BC4-E38F-A545-BB65-FE79D4A7C3D5}" srcOrd="0" destOrd="0" presId="urn:microsoft.com/office/officeart/2005/8/layout/target1"/>
    <dgm:cxn modelId="{4F11E6E3-C9D8-B346-A83A-56B523D2183F}" srcId="{CC48A84B-0E48-FF43-85ED-39DA03EB6908}" destId="{196BF174-EAC0-2B44-A3F9-0EAB262E14A7}" srcOrd="2" destOrd="0" parTransId="{1714291A-13B0-B149-8B1C-6C7EC933BB80}" sibTransId="{7C379689-8B04-BC44-861C-FC3162CC71E6}"/>
    <dgm:cxn modelId="{6068AAC8-2E03-B648-A16E-A4A18F644AD9}" type="presOf" srcId="{06F2E898-46A6-164E-9331-C5961EB36908}" destId="{71A078F7-9AAF-5042-A827-38F3770F7A85}" srcOrd="0" destOrd="0" presId="urn:microsoft.com/office/officeart/2005/8/layout/target1"/>
    <dgm:cxn modelId="{4CC5922F-B1F5-9E43-AFB4-DD4D8CF91079}" srcId="{CC48A84B-0E48-FF43-85ED-39DA03EB6908}" destId="{469D6F18-52DE-1E40-8743-7148C37EB2AD}" srcOrd="0" destOrd="0" parTransId="{6345519D-EE1B-4943-B6D1-45742843F32E}" sibTransId="{4A5C5503-2944-C944-9E14-5F4483B7F5A3}"/>
    <dgm:cxn modelId="{59E1D3AF-6F0A-5A46-A413-C45A65CFA518}" type="presOf" srcId="{196BF174-EAC0-2B44-A3F9-0EAB262E14A7}" destId="{C5439B36-F4ED-B147-A4EE-28693D2E92B6}" srcOrd="0" destOrd="0" presId="urn:microsoft.com/office/officeart/2005/8/layout/target1"/>
    <dgm:cxn modelId="{9A4F52DB-19E7-CF4B-A803-6F4992AF3423}" srcId="{CC48A84B-0E48-FF43-85ED-39DA03EB6908}" destId="{06F2E898-46A6-164E-9331-C5961EB36908}" srcOrd="1" destOrd="0" parTransId="{26AD2A2C-4FAF-4C44-891B-2D231068C628}" sibTransId="{9298034E-EE59-BF44-81DC-87C1ECDBA8A3}"/>
    <dgm:cxn modelId="{DE10F358-4383-D84B-8520-ABD8B6F696DF}" type="presParOf" srcId="{10E5966B-F208-784D-B03A-43C301214B30}" destId="{AEA23847-F308-E043-A992-2717961A132E}" srcOrd="0" destOrd="0" presId="urn:microsoft.com/office/officeart/2005/8/layout/target1"/>
    <dgm:cxn modelId="{BB931FC0-D0EB-D541-874E-624EFCE78262}" type="presParOf" srcId="{10E5966B-F208-784D-B03A-43C301214B30}" destId="{0ED53BC4-E38F-A545-BB65-FE79D4A7C3D5}" srcOrd="1" destOrd="0" presId="urn:microsoft.com/office/officeart/2005/8/layout/target1"/>
    <dgm:cxn modelId="{9B3FFC51-6255-3943-A751-39127A509E76}" type="presParOf" srcId="{10E5966B-F208-784D-B03A-43C301214B30}" destId="{8777304A-7BDE-5449-B23C-DF0297CC8871}" srcOrd="2" destOrd="0" presId="urn:microsoft.com/office/officeart/2005/8/layout/target1"/>
    <dgm:cxn modelId="{BAC845C8-2C69-0346-BA48-D04A3FD87D9D}" type="presParOf" srcId="{10E5966B-F208-784D-B03A-43C301214B30}" destId="{2889A9E9-3823-9C44-95C4-DABE0AE1614D}" srcOrd="3" destOrd="0" presId="urn:microsoft.com/office/officeart/2005/8/layout/target1"/>
    <dgm:cxn modelId="{A240024C-BFFA-1140-895B-FE30CDAC8FB3}" type="presParOf" srcId="{10E5966B-F208-784D-B03A-43C301214B30}" destId="{E2DE07E6-6F83-4A4D-AC82-91EC3E58A4E3}" srcOrd="4" destOrd="0" presId="urn:microsoft.com/office/officeart/2005/8/layout/target1"/>
    <dgm:cxn modelId="{9506AB59-0BBD-7E48-9104-5A319313037C}" type="presParOf" srcId="{10E5966B-F208-784D-B03A-43C301214B30}" destId="{71A078F7-9AAF-5042-A827-38F3770F7A85}" srcOrd="5" destOrd="0" presId="urn:microsoft.com/office/officeart/2005/8/layout/target1"/>
    <dgm:cxn modelId="{7F31104E-0225-9942-9708-91E56B2E72B7}" type="presParOf" srcId="{10E5966B-F208-784D-B03A-43C301214B30}" destId="{EA07B010-DE6A-CF4F-B10F-39EAE0986EFA}" srcOrd="6" destOrd="0" presId="urn:microsoft.com/office/officeart/2005/8/layout/target1"/>
    <dgm:cxn modelId="{3DF5A9A1-B127-4140-B9C2-35BAE07CA9F4}" type="presParOf" srcId="{10E5966B-F208-784D-B03A-43C301214B30}" destId="{CE15B556-560B-E74D-ADEE-65A24CE51CB3}" srcOrd="7" destOrd="0" presId="urn:microsoft.com/office/officeart/2005/8/layout/target1"/>
    <dgm:cxn modelId="{A671CFBC-DB78-0646-A16C-4CAE67F0B0E9}" type="presParOf" srcId="{10E5966B-F208-784D-B03A-43C301214B30}" destId="{87B5E10E-DFCA-974C-B141-147B02834BBE}" srcOrd="8" destOrd="0" presId="urn:microsoft.com/office/officeart/2005/8/layout/target1"/>
    <dgm:cxn modelId="{2506EA83-6122-C945-A4BB-CBAAC459C047}" type="presParOf" srcId="{10E5966B-F208-784D-B03A-43C301214B30}" destId="{C5439B36-F4ED-B147-A4EE-28693D2E92B6}" srcOrd="9" destOrd="0" presId="urn:microsoft.com/office/officeart/2005/8/layout/target1"/>
    <dgm:cxn modelId="{E60B9A7F-CCB9-2A4B-A2AD-9C8525A95825}" type="presParOf" srcId="{10E5966B-F208-784D-B03A-43C301214B30}" destId="{6A52E04A-0260-144D-A42B-34415AEB144F}" srcOrd="10" destOrd="0" presId="urn:microsoft.com/office/officeart/2005/8/layout/target1"/>
    <dgm:cxn modelId="{F2E956B7-4846-1C4C-99FA-B3DA81B3EEA2}" type="presParOf" srcId="{10E5966B-F208-784D-B03A-43C301214B30}" destId="{3AA56899-2F67-914C-8F42-E635323425F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5E10E-DFCA-974C-B141-147B02834BBE}">
      <dsp:nvSpPr>
        <dsp:cNvPr id="0" name=""/>
        <dsp:cNvSpPr/>
      </dsp:nvSpPr>
      <dsp:spPr>
        <a:xfrm>
          <a:off x="1286073" y="1131490"/>
          <a:ext cx="3394472" cy="3394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E07E6-6F83-4A4D-AC82-91EC3E58A4E3}">
      <dsp:nvSpPr>
        <dsp:cNvPr id="0" name=""/>
        <dsp:cNvSpPr/>
      </dsp:nvSpPr>
      <dsp:spPr>
        <a:xfrm>
          <a:off x="1964967" y="1810385"/>
          <a:ext cx="2036683" cy="20366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23847-F308-E043-A992-2717961A132E}">
      <dsp:nvSpPr>
        <dsp:cNvPr id="0" name=""/>
        <dsp:cNvSpPr/>
      </dsp:nvSpPr>
      <dsp:spPr>
        <a:xfrm>
          <a:off x="2643862" y="2489279"/>
          <a:ext cx="678894" cy="6788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53BC4-E38F-A545-BB65-FE79D4A7C3D5}">
      <dsp:nvSpPr>
        <dsp:cNvPr id="0" name=""/>
        <dsp:cNvSpPr/>
      </dsp:nvSpPr>
      <dsp:spPr>
        <a:xfrm>
          <a:off x="5246290" y="0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econosphere</a:t>
          </a:r>
          <a:endParaRPr lang="en-US" sz="2200" kern="1200" dirty="0"/>
        </a:p>
      </dsp:txBody>
      <dsp:txXfrm>
        <a:off x="5246290" y="0"/>
        <a:ext cx="1697236" cy="990054"/>
      </dsp:txXfrm>
    </dsp:sp>
    <dsp:sp modelId="{8777304A-7BDE-5449-B23C-DF0297CC8871}">
      <dsp:nvSpPr>
        <dsp:cNvPr id="0" name=""/>
        <dsp:cNvSpPr/>
      </dsp:nvSpPr>
      <dsp:spPr>
        <a:xfrm>
          <a:off x="4821981" y="495027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89A9E9-3823-9C44-95C4-DABE0AE1614D}">
      <dsp:nvSpPr>
        <dsp:cNvPr id="0" name=""/>
        <dsp:cNvSpPr/>
      </dsp:nvSpPr>
      <dsp:spPr>
        <a:xfrm rot="5400000">
          <a:off x="2735229" y="743672"/>
          <a:ext cx="2333133" cy="18369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A078F7-9AAF-5042-A827-38F3770F7A85}">
      <dsp:nvSpPr>
        <dsp:cNvPr id="0" name=""/>
        <dsp:cNvSpPr/>
      </dsp:nvSpPr>
      <dsp:spPr>
        <a:xfrm>
          <a:off x="5246290" y="990054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sociosphere</a:t>
          </a:r>
          <a:endParaRPr lang="en-US" sz="2200" kern="1200" dirty="0"/>
        </a:p>
      </dsp:txBody>
      <dsp:txXfrm>
        <a:off x="5246290" y="990054"/>
        <a:ext cx="1697236" cy="990054"/>
      </dsp:txXfrm>
    </dsp:sp>
    <dsp:sp modelId="{EA07B010-DE6A-CF4F-B10F-39EAE0986EFA}">
      <dsp:nvSpPr>
        <dsp:cNvPr id="0" name=""/>
        <dsp:cNvSpPr/>
      </dsp:nvSpPr>
      <dsp:spPr>
        <a:xfrm>
          <a:off x="4821981" y="148508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15B556-560B-E74D-ADEE-65A24CE51CB3}">
      <dsp:nvSpPr>
        <dsp:cNvPr id="0" name=""/>
        <dsp:cNvSpPr/>
      </dsp:nvSpPr>
      <dsp:spPr>
        <a:xfrm rot="5400000">
          <a:off x="3236027" y="1718281"/>
          <a:ext cx="1818079" cy="13504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439B36-F4ED-B147-A4EE-28693D2E92B6}">
      <dsp:nvSpPr>
        <dsp:cNvPr id="0" name=""/>
        <dsp:cNvSpPr/>
      </dsp:nvSpPr>
      <dsp:spPr>
        <a:xfrm>
          <a:off x="5246290" y="1980108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biosphere</a:t>
          </a:r>
          <a:endParaRPr lang="en-US" sz="2200" kern="1200" dirty="0"/>
        </a:p>
      </dsp:txBody>
      <dsp:txXfrm>
        <a:off x="5246290" y="1980108"/>
        <a:ext cx="1697236" cy="990054"/>
      </dsp:txXfrm>
    </dsp:sp>
    <dsp:sp modelId="{6A52E04A-0260-144D-A42B-34415AEB144F}">
      <dsp:nvSpPr>
        <dsp:cNvPr id="0" name=""/>
        <dsp:cNvSpPr/>
      </dsp:nvSpPr>
      <dsp:spPr>
        <a:xfrm>
          <a:off x="4821981" y="247513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A56899-2F67-914C-8F42-E635323425FB}">
      <dsp:nvSpPr>
        <dsp:cNvPr id="0" name=""/>
        <dsp:cNvSpPr/>
      </dsp:nvSpPr>
      <dsp:spPr>
        <a:xfrm rot="5400000">
          <a:off x="3737447" y="2692099"/>
          <a:ext cx="1298951" cy="8638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B3D2-3532-954A-B2C3-877ED71B5B5F}" type="datetimeFigureOut">
              <a:rPr lang="en-US" smtClean="0"/>
              <a:t>1/13/11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CB30-E59B-794D-BB78-7DA566C9AA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cc.gov.uk/en/content/cms/legislation/legislation.aspx" TargetMode="Externa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share.soton.ac.uk/6556/" TargetMode="External"/><Relationship Id="rId3" Type="http://schemas.openxmlformats.org/officeDocument/2006/relationships/hyperlink" Target="http://www.jisc.ac.uk/news/stories/2009/08/footprinttool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fra.gov.uk/environment/climate/legislation/" TargetMode="Externa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Sustainability and Diversity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INFO1010</a:t>
            </a:r>
          </a:p>
          <a:p>
            <a:r>
              <a:rPr lang="en-US" sz="2800" dirty="0" smtClean="0"/>
              <a:t>http://www.edshare.soton.ac.uk/6556/</a:t>
            </a:r>
            <a:endParaRPr lang="en-GB" sz="28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Legislation</a:t>
            </a:r>
            <a:endParaRPr lang="en-GB" dirty="0"/>
          </a:p>
        </p:txBody>
      </p:sp>
      <p:pic>
        <p:nvPicPr>
          <p:cNvPr id="4" name="Content Placeholder 3" descr="Picture 2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652" r="-1652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http://www.decc.gov.uk/en/content/cms/legislation/legislation.aspx</a:t>
            </a:r>
            <a:endParaRPr lang="en-GB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Sustainability closer to home</a:t>
            </a:r>
            <a:endParaRPr lang="en-GB" dirty="0"/>
          </a:p>
        </p:txBody>
      </p:sp>
      <p:pic>
        <p:nvPicPr>
          <p:cNvPr id="4" name="Content Placeholder 3" descr="Picture 2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14" b="-2014"/>
          <a:stretch>
            <a:fillRect/>
          </a:stretch>
        </p:blipFill>
        <p:spPr/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Consider a carbon audit</a:t>
            </a:r>
          </a:p>
          <a:p>
            <a:pPr lvl="1"/>
            <a:r>
              <a:rPr lang="en-GB" dirty="0" smtClean="0"/>
              <a:t>In the Labs</a:t>
            </a:r>
          </a:p>
          <a:p>
            <a:pPr lvl="1"/>
            <a:r>
              <a:rPr lang="en-GB" dirty="0" smtClean="0"/>
              <a:t>Across the University computer rooms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 pairs…</a:t>
            </a:r>
          </a:p>
          <a:p>
            <a:r>
              <a:rPr lang="en-GB" dirty="0" smtClean="0"/>
              <a:t>Using the handout</a:t>
            </a:r>
          </a:p>
          <a:p>
            <a:endParaRPr lang="en-GB" dirty="0" smtClean="0"/>
          </a:p>
          <a:p>
            <a:r>
              <a:rPr lang="en-GB" dirty="0" smtClean="0"/>
              <a:t>One or two of you will be asked to present your analysis – which will be entered live into the student wiki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ECS labs/uni computing rooms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Identify items/activities which contribute to the carbon footprint</a:t>
            </a:r>
          </a:p>
          <a:p>
            <a:r>
              <a:rPr lang="en-GB" dirty="0" smtClean="0"/>
              <a:t>Discuss/analyse them according to the example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technology tools could be used/devised to reduce our carbon footprint?</a:t>
            </a:r>
          </a:p>
          <a:p>
            <a:r>
              <a:rPr lang="en-GB" dirty="0" smtClean="0"/>
              <a:t>How could you quantify the value of the carbon footprint?</a:t>
            </a:r>
          </a:p>
          <a:p>
            <a:r>
              <a:rPr lang="en-GB" dirty="0" smtClean="0"/>
              <a:t>Can you think of activities/campaigns which might also be implemented?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farms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slide set and supporting resources </a:t>
            </a:r>
          </a:p>
          <a:p>
            <a:pPr lvl="1"/>
            <a:r>
              <a:rPr lang="en-US" dirty="0" smtClean="0">
                <a:hlinkClick r:id="rId2"/>
              </a:rPr>
              <a:t>http://www.edshare.soton.ac.uk/6556/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mtClean="0"/>
              <a:t>JISC links </a:t>
            </a:r>
            <a:r>
              <a:rPr lang="en-US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://www.jisc.ac.uk/news/stories/2009/08/footprinttool.aspx</a:t>
            </a:r>
            <a:endParaRPr lang="en-US" dirty="0" smtClean="0"/>
          </a:p>
          <a:p>
            <a:pPr lvl="1"/>
            <a:r>
              <a:rPr lang="en-US" dirty="0" err="1" smtClean="0"/>
              <a:t>http://www.jisc.ac.uk/supportingyourinstitution/cribsheets/greeningict.aspx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topic of this week’s scheduled lecture has been posted as sustainability and diversity</a:t>
            </a:r>
          </a:p>
          <a:p>
            <a:r>
              <a:rPr lang="en-GB" dirty="0" smtClean="0"/>
              <a:t>Note</a:t>
            </a:r>
          </a:p>
          <a:p>
            <a:pPr lvl="1"/>
            <a:r>
              <a:rPr lang="en-GB" dirty="0" smtClean="0"/>
              <a:t>Already </a:t>
            </a:r>
            <a:r>
              <a:rPr lang="en-GB" dirty="0" smtClean="0"/>
              <a:t>discussed and experienced diversity</a:t>
            </a:r>
          </a:p>
          <a:p>
            <a:pPr lvl="2"/>
            <a:r>
              <a:rPr lang="en-GB" dirty="0" smtClean="0"/>
              <a:t>various times in previous lectures</a:t>
            </a:r>
          </a:p>
          <a:p>
            <a:pPr lvl="2"/>
            <a:r>
              <a:rPr lang="en-GB" dirty="0" smtClean="0"/>
              <a:t>CVs comparing skills</a:t>
            </a:r>
          </a:p>
          <a:p>
            <a:pPr lvl="2"/>
            <a:r>
              <a:rPr lang="en-GB" dirty="0" smtClean="0"/>
              <a:t>Team working</a:t>
            </a:r>
          </a:p>
        </p:txBody>
      </p:sp>
      <p:pic>
        <p:nvPicPr>
          <p:cNvPr id="5" name="Content Placeholder 4" descr="diversi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Diversity is pervasive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Think about it</a:t>
            </a:r>
          </a:p>
          <a:p>
            <a:pPr lvl="1"/>
            <a:r>
              <a:rPr lang="en-GB" dirty="0" smtClean="0"/>
              <a:t>How are people different?</a:t>
            </a:r>
          </a:p>
          <a:p>
            <a:pPr lvl="1"/>
            <a:r>
              <a:rPr lang="en-GB" dirty="0" smtClean="0"/>
              <a:t>How does difference make us stronger?</a:t>
            </a:r>
          </a:p>
          <a:p>
            <a:pPr lvl="1"/>
            <a:r>
              <a:rPr lang="en-GB" dirty="0" smtClean="0"/>
              <a:t>How do businesses benefit from diversity?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First week</a:t>
            </a:r>
          </a:p>
        </p:txBody>
      </p:sp>
      <p:sp>
        <p:nvSpPr>
          <p:cNvPr id="5" name="Oval Callout 4"/>
          <p:cNvSpPr/>
          <p:nvPr/>
        </p:nvSpPr>
        <p:spPr>
          <a:xfrm rot="505785">
            <a:off x="5054601" y="2489201"/>
            <a:ext cx="3632200" cy="2501900"/>
          </a:xfrm>
          <a:prstGeom prst="wedgeEllipseCallout">
            <a:avLst>
              <a:gd name="adj1" fmla="val -45658"/>
              <a:gd name="adj2" fmla="val 5590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1" algn="ctr"/>
            <a:r>
              <a:rPr lang="en-GB" sz="2000" dirty="0" smtClean="0"/>
              <a:t>The only thing I can be sure of about my students is that each one of them will be different</a:t>
            </a:r>
          </a:p>
          <a:p>
            <a:pPr algn="ctr"/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5168" y="5751899"/>
            <a:ext cx="86113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can you make yourself aware of diversity? </a:t>
            </a:r>
            <a:br>
              <a:rPr lang="en-GB" dirty="0" smtClean="0"/>
            </a:br>
            <a:r>
              <a:rPr lang="en-GB" dirty="0" smtClean="0"/>
              <a:t>Will you work for an international company?</a:t>
            </a:r>
            <a:br>
              <a:rPr lang="en-GB" dirty="0" smtClean="0"/>
            </a:br>
            <a:r>
              <a:rPr lang="en-GB" dirty="0" smtClean="0"/>
              <a:t>Do you have different needs/ambitions?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Aspirations</a:t>
            </a:r>
            <a:endParaRPr lang="en-GB" dirty="0"/>
          </a:p>
        </p:txBody>
      </p:sp>
      <p:pic>
        <p:nvPicPr>
          <p:cNvPr id="8" name="Content Placeholder 7" descr="Picture 2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90" r="-24590"/>
          <a:stretch>
            <a:fillRect/>
          </a:stretch>
        </p:blipFill>
        <p:spPr/>
      </p:pic>
      <p:pic>
        <p:nvPicPr>
          <p:cNvPr id="9" name="Picture 8" descr="CarbonNeut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0" y="0"/>
            <a:ext cx="1835150" cy="1932525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ools</a:t>
            </a:r>
            <a:endParaRPr lang="en-GB" dirty="0"/>
          </a:p>
        </p:txBody>
      </p:sp>
      <p:pic>
        <p:nvPicPr>
          <p:cNvPr id="4" name="Content Placeholder 3" descr="Picture 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742" r="-34742"/>
          <a:stretch>
            <a:fillRect/>
          </a:stretch>
        </p:blipFill>
        <p:spPr>
          <a:xfrm>
            <a:off x="457200" y="1626116"/>
            <a:ext cx="8229600" cy="4525963"/>
          </a:xfrm>
        </p:spPr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Picture 2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1888" b="-41888"/>
          <a:stretch>
            <a:fillRect/>
          </a:stretch>
        </p:blipFill>
        <p:spPr>
          <a:xfrm>
            <a:off x="26540" y="3883145"/>
            <a:ext cx="6084440" cy="3346207"/>
          </a:xfrm>
        </p:spPr>
      </p:pic>
      <p:pic>
        <p:nvPicPr>
          <p:cNvPr id="7" name="Picture 6" descr="Picture 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" y="0"/>
            <a:ext cx="9117460" cy="3212698"/>
          </a:xfrm>
          <a:prstGeom prst="rect">
            <a:avLst/>
          </a:prstGeom>
        </p:spPr>
      </p:pic>
      <p:pic>
        <p:nvPicPr>
          <p:cNvPr id="9" name="Picture 8" descr="gbe03161-carbonmgmt-f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980" y="2933289"/>
            <a:ext cx="3187700" cy="3759611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legislation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Climate Change Act directs that emissions are to be reduced 80 per cent against 1990 levels by 2050 and at least 26 per cent by 2020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Climate Change Act</a:t>
            </a:r>
            <a:endParaRPr lang="en-GB" dirty="0"/>
          </a:p>
        </p:txBody>
      </p:sp>
      <p:pic>
        <p:nvPicPr>
          <p:cNvPr id="4" name="Content Placeholder 3" descr="Picture 23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1436" b="-11436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589533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www.defra.gov.uk</a:t>
            </a:r>
            <a:r>
              <a:rPr lang="en-US" sz="2400" dirty="0" smtClean="0"/>
              <a:t>/environment/climate/legislation/</a:t>
            </a:r>
            <a:endParaRPr lang="en-GB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10707</TotalTime>
  <Words>384</Words>
  <Application>Microsoft Macintosh PowerPoint</Application>
  <PresentationFormat>On-screen Show (4:3)</PresentationFormat>
  <Paragraphs>53</Paragraphs>
  <Slides>15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Sustainability and Diversity</vt:lpstr>
      <vt:lpstr>Diversity</vt:lpstr>
      <vt:lpstr>Diversity is pervasive</vt:lpstr>
      <vt:lpstr>Sustainability</vt:lpstr>
      <vt:lpstr>Aspirations</vt:lpstr>
      <vt:lpstr>Tools</vt:lpstr>
      <vt:lpstr>Slide 7</vt:lpstr>
      <vt:lpstr>legislation</vt:lpstr>
      <vt:lpstr>2008 Climate Change Act</vt:lpstr>
      <vt:lpstr>Legislation</vt:lpstr>
      <vt:lpstr>Sustainability closer to home</vt:lpstr>
      <vt:lpstr>Class Activity</vt:lpstr>
      <vt:lpstr>In ECS labs/uni computing rooms</vt:lpstr>
      <vt:lpstr>Cloud farms</vt:lpstr>
      <vt:lpstr>links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and Diversity</dc:title>
  <dc:creator>Su White</dc:creator>
  <cp:lastModifiedBy>Su White</cp:lastModifiedBy>
  <cp:revision>7</cp:revision>
  <dcterms:created xsi:type="dcterms:W3CDTF">2011-01-13T10:24:46Z</dcterms:created>
  <dcterms:modified xsi:type="dcterms:W3CDTF">2011-01-20T20:52:09Z</dcterms:modified>
</cp:coreProperties>
</file>