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72" r:id="rId3"/>
    <p:sldId id="303" r:id="rId4"/>
    <p:sldId id="284" r:id="rId5"/>
    <p:sldId id="273" r:id="rId6"/>
    <p:sldId id="259" r:id="rId7"/>
    <p:sldId id="304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302" r:id="rId16"/>
    <p:sldId id="275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6" charset="0"/>
        <a:ea typeface="ＭＳ Ｐゴシック" pitchFamily="-106" charset="-128"/>
        <a:cs typeface="ＭＳ Ｐゴシック" pitchFamily="-106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6" charset="0"/>
        <a:ea typeface="ＭＳ Ｐゴシック" pitchFamily="-106" charset="-128"/>
        <a:cs typeface="ＭＳ Ｐゴシック" pitchFamily="-106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6" charset="0"/>
        <a:ea typeface="ＭＳ Ｐゴシック" pitchFamily="-106" charset="-128"/>
        <a:cs typeface="ＭＳ Ｐゴシック" pitchFamily="-106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6" charset="0"/>
        <a:ea typeface="ＭＳ Ｐゴシック" pitchFamily="-106" charset="-128"/>
        <a:cs typeface="ＭＳ Ｐゴシック" pitchFamily="-106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6" charset="0"/>
        <a:ea typeface="ＭＳ Ｐゴシック" pitchFamily="-106" charset="-128"/>
        <a:cs typeface="ＭＳ Ｐゴシック" pitchFamily="-106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-106" charset="0"/>
        <a:ea typeface="ＭＳ Ｐゴシック" pitchFamily="-106" charset="-128"/>
        <a:cs typeface="ＭＳ Ｐゴシック" pitchFamily="-106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-106" charset="0"/>
        <a:ea typeface="ＭＳ Ｐゴシック" pitchFamily="-106" charset="-128"/>
        <a:cs typeface="ＭＳ Ｐゴシック" pitchFamily="-106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-106" charset="0"/>
        <a:ea typeface="ＭＳ Ｐゴシック" pitchFamily="-106" charset="-128"/>
        <a:cs typeface="ＭＳ Ｐゴシック" pitchFamily="-106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-106" charset="0"/>
        <a:ea typeface="ＭＳ Ｐゴシック" pitchFamily="-106" charset="-128"/>
        <a:cs typeface="ＭＳ Ｐゴシック" pitchFamily="-106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7" autoAdjust="0"/>
    <p:restoredTop sz="54663" autoAdjust="0"/>
  </p:normalViewPr>
  <p:slideViewPr>
    <p:cSldViewPr>
      <p:cViewPr varScale="1">
        <p:scale>
          <a:sx n="28" d="100"/>
          <a:sy n="28" d="100"/>
        </p:scale>
        <p:origin x="-1792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CBA5A8B-DE8C-9E4A-B638-EF74EBF4AFC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2958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ＭＳ Ｐゴシック" pitchFamily="-106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4BB896-BE7E-5344-9AE1-8C4ACA97F19E}" type="slidenum">
              <a:rPr lang="en-GB"/>
              <a:pPr/>
              <a:t>1</a:t>
            </a:fld>
            <a:endParaRPr lang="en-GB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EE8336-C3E0-EA47-8A20-ABA05042E6C1}" type="slidenum">
              <a:rPr lang="en-GB"/>
              <a:pPr/>
              <a:t>2</a:t>
            </a:fld>
            <a:endParaRPr lang="en-GB"/>
          </a:p>
        </p:txBody>
      </p:sp>
      <p:sp>
        <p:nvSpPr>
          <p:cNvPr id="330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0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90000"/>
              </a:lnSpc>
            </a:pPr>
            <a:r>
              <a:rPr lang="en-US" sz="2000" dirty="0" smtClean="0"/>
              <a:t>D1 = “Three quarks for Master Mark”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D2 = “The strange history of quark cheese”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D3 = “Strange quark plasmas”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D4 = “Strange Quark </a:t>
            </a:r>
            <a:r>
              <a:rPr lang="en-US" sz="2000" dirty="0" err="1" smtClean="0"/>
              <a:t>XPress</a:t>
            </a:r>
            <a:r>
              <a:rPr lang="en-US" sz="2000" dirty="0" smtClean="0"/>
              <a:t> problem”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BA5A8B-DE8C-9E4A-B638-EF74EBF4AFCF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0040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43305E-EB0A-5D45-8521-7B5ACA56F218}" type="slidenum">
              <a:rPr lang="en-GB"/>
              <a:pPr/>
              <a:t>5</a:t>
            </a:fld>
            <a:endParaRPr lang="en-GB"/>
          </a:p>
        </p:txBody>
      </p:sp>
      <p:sp>
        <p:nvSpPr>
          <p:cNvPr id="331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1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2508EE-D13E-C84E-BC36-9BED3AF6859D}" type="slidenum">
              <a:rPr lang="en-GB"/>
              <a:pPr/>
              <a:t>6</a:t>
            </a:fld>
            <a:endParaRPr lang="en-GB"/>
          </a:p>
        </p:txBody>
      </p:sp>
      <p:sp>
        <p:nvSpPr>
          <p:cNvPr id="308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8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1B92DF-81CD-3242-AA64-AEDA53DF0C48}" type="slidenum">
              <a:rPr lang="en-GB"/>
              <a:pPr/>
              <a:t>8</a:t>
            </a:fld>
            <a:endParaRPr lang="en-GB"/>
          </a:p>
        </p:txBody>
      </p:sp>
      <p:sp>
        <p:nvSpPr>
          <p:cNvPr id="337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8F9D80-C591-FC48-8D11-A8BFFE1C579A}" type="slidenum">
              <a:rPr lang="en-GB"/>
              <a:pPr/>
              <a:t>16</a:t>
            </a:fld>
            <a:endParaRPr lang="en-GB"/>
          </a:p>
        </p:txBody>
      </p:sp>
      <p:sp>
        <p:nvSpPr>
          <p:cNvPr id="333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3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rgbClr val="014359"/>
            </a:gs>
            <a:gs pos="100000">
              <a:srgbClr val="007275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676400"/>
            <a:ext cx="8534400" cy="2133600"/>
          </a:xfrm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3962400"/>
            <a:ext cx="8534400" cy="1752600"/>
          </a:xfrm>
        </p:spPr>
        <p:txBody>
          <a:bodyPr/>
          <a:lstStyle>
            <a:lvl1pPr marL="0" indent="0">
              <a:buFontTx/>
              <a:buNone/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/>
          </a:p>
        </p:txBody>
      </p:sp>
      <p:pic>
        <p:nvPicPr>
          <p:cNvPr id="4103" name="Picture 7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3E04ADA-49C9-CA4D-B3FF-C42BCA1CEB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914400"/>
            <a:ext cx="2133600" cy="51816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914400"/>
            <a:ext cx="6248400" cy="518160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EB9A55BB-0E99-0949-8ADF-D3CE104FB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bove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2D0B8-C2AF-3B4C-AF61-0A51B1952AB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04800" y="1676400"/>
            <a:ext cx="8534400" cy="1905000"/>
          </a:xfrm>
        </p:spPr>
        <p:txBody>
          <a:bodyPr/>
          <a:lstStyle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304800" y="3733800"/>
            <a:ext cx="8534400" cy="2362200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CD89679-746F-514E-813B-9A00BFF3D3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23B26D1-0908-454E-A28A-60891AA45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76400"/>
            <a:ext cx="41910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10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053327-E5B3-DF47-8D07-FF62E545B8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3B53EAB-39F0-B543-BEC3-F9CAC58956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40A375B-8F35-9844-83BE-9E443247572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73673E5-CEED-4845-B23F-28D348836B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E9BCDC84-E08D-B34A-9E1C-F7927D3A8C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EC437738-7D8E-E942-B896-4D0CA4933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914400"/>
            <a:ext cx="853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676400"/>
            <a:ext cx="85344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6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38400" y="6248400"/>
            <a:ext cx="426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6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latin typeface="+mn-lt"/>
              </a:defRPr>
            </a:lvl1pPr>
          </a:lstStyle>
          <a:p>
            <a:fld id="{BFB2D0B8-C2AF-3B4C-AF61-0A51B1952AB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31" name="Picture 7" descr="electronics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6588125" y="260350"/>
            <a:ext cx="2166938" cy="8636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charset="0"/>
          <a:ea typeface="ＭＳ Ｐゴシック" charset="-128"/>
          <a:cs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charset="0"/>
          <a:ea typeface="ＭＳ Ｐゴシック" charset="-128"/>
          <a:cs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charset="0"/>
          <a:ea typeface="ＭＳ Ｐゴシック" charset="-128"/>
          <a:cs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0"/>
        </a:spcBef>
        <a:spcAft>
          <a:spcPct val="5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0"/>
        </a:spcBef>
        <a:spcAft>
          <a:spcPct val="5000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562100" indent="-228600" algn="l" rtl="0" eaLnBrk="1" fontAlgn="base" hangingPunct="1"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+mn-ea"/>
        </a:defRPr>
      </a:lvl4pPr>
      <a:lvl5pPr marL="1981200" indent="-228600" algn="l" rtl="0" eaLnBrk="1" fontAlgn="base" hangingPunct="1">
        <a:spcBef>
          <a:spcPct val="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  <a:ea typeface="+mn-ea"/>
        </a:defRPr>
      </a:lvl5pPr>
      <a:lvl6pPr marL="2438400" indent="-228600" algn="l" rtl="0" eaLnBrk="1" fontAlgn="base" hangingPunct="1">
        <a:spcBef>
          <a:spcPct val="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895600" indent="-228600" algn="l" rtl="0" eaLnBrk="1" fontAlgn="base" hangingPunct="1">
        <a:spcBef>
          <a:spcPct val="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352800" indent="-228600" algn="l" rtl="0" eaLnBrk="1" fontAlgn="base" hangingPunct="1">
        <a:spcBef>
          <a:spcPct val="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10000" indent="-228600" algn="l" rtl="0" eaLnBrk="1" fontAlgn="base" hangingPunct="1">
        <a:spcBef>
          <a:spcPct val="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GB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/>
              <a:t>Implementing Information Retrieval Systems</a:t>
            </a:r>
            <a:endParaRPr lang="en-US" sz="320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 dirty="0" err="1"/>
              <a:t>Dr</a:t>
            </a:r>
            <a:r>
              <a:rPr lang="en-US" sz="2800" dirty="0"/>
              <a:t> Nicholas Gibbins</a:t>
            </a:r>
            <a:br>
              <a:rPr lang="en-US" sz="2800" dirty="0"/>
            </a:br>
            <a:r>
              <a:rPr lang="en-US" sz="2800" dirty="0" err="1"/>
              <a:t>nmg@ecs.soton.ac.uk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32</a:t>
            </a:r>
            <a:r>
              <a:rPr lang="en-US" sz="2800" dirty="0" smtClean="0"/>
              <a:t>/</a:t>
            </a:r>
            <a:r>
              <a:rPr lang="en-US" sz="2800" dirty="0" smtClean="0"/>
              <a:t>3019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Weighted Vector Spaces</a:t>
            </a:r>
          </a:p>
        </p:txBody>
      </p:sp>
      <p:sp>
        <p:nvSpPr>
          <p:cNvPr id="3399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Not all terms are equally interesting</a:t>
            </a:r>
          </a:p>
          <a:p>
            <a:pPr lvl="1">
              <a:lnSpc>
                <a:spcPct val="90000"/>
              </a:lnSpc>
            </a:pPr>
            <a:r>
              <a:rPr lang="en-US"/>
              <a:t>‘the’ vs ‘system’ vs ‘Berners-Lee’</a:t>
            </a:r>
          </a:p>
          <a:p>
            <a:pPr>
              <a:lnSpc>
                <a:spcPct val="90000"/>
              </a:lnSpc>
            </a:pPr>
            <a:r>
              <a:rPr lang="en-US"/>
              <a:t>Replace binary features with weights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View documents and queries as vectors in multidimensional space</a:t>
            </a:r>
          </a:p>
        </p:txBody>
      </p:sp>
      <p:pic>
        <p:nvPicPr>
          <p:cNvPr id="339974" name="Picture 6" descr="image-1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4648200"/>
            <a:ext cx="2451100" cy="444500"/>
          </a:xfrm>
          <a:prstGeom prst="rect">
            <a:avLst/>
          </a:prstGeom>
          <a:noFill/>
        </p:spPr>
      </p:pic>
      <p:pic>
        <p:nvPicPr>
          <p:cNvPr id="339975" name="Picture 7" descr="image-4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19300" y="3130550"/>
            <a:ext cx="5105400" cy="596900"/>
          </a:xfrm>
          <a:prstGeom prst="rect">
            <a:avLst/>
          </a:prstGeom>
          <a:noFill/>
        </p:spPr>
      </p:pic>
      <p:pic>
        <p:nvPicPr>
          <p:cNvPr id="339976" name="Picture 8" descr="image-4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81200" y="3886200"/>
            <a:ext cx="5219700" cy="495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Weighted Vector Space Similarity</a:t>
            </a:r>
          </a:p>
        </p:txBody>
      </p:sp>
      <p:sp>
        <p:nvSpPr>
          <p:cNvPr id="3409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Similarity can still be determined using the dot </a:t>
            </a:r>
            <a:r>
              <a:rPr lang="en-US" dirty="0" smtClean="0"/>
              <a:t>(scalar) product</a:t>
            </a:r>
            <a:endParaRPr lang="en-US" dirty="0"/>
          </a:p>
          <a:p>
            <a:pPr lvl="1"/>
            <a:r>
              <a:rPr lang="en-US" dirty="0"/>
              <a:t>Angle between vectors in multidimensional space</a:t>
            </a:r>
          </a:p>
          <a:p>
            <a:pPr>
              <a:buFont typeface="Wingdings" pitchFamily="-106" charset="2"/>
              <a:buNone/>
            </a:pP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 err="1"/>
              <a:t>Normalisation</a:t>
            </a:r>
            <a:r>
              <a:rPr lang="en-US" dirty="0"/>
              <a:t> of weights</a:t>
            </a:r>
          </a:p>
        </p:txBody>
      </p:sp>
      <p:pic>
        <p:nvPicPr>
          <p:cNvPr id="340998" name="Picture 6" descr="image-4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3068960"/>
            <a:ext cx="6896100" cy="1270000"/>
          </a:xfrm>
          <a:prstGeom prst="rect">
            <a:avLst/>
          </a:prstGeom>
          <a:noFill/>
        </p:spPr>
      </p:pic>
      <p:pic>
        <p:nvPicPr>
          <p:cNvPr id="340999" name="Picture 7" descr="image-4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5029200"/>
            <a:ext cx="7302500" cy="1498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Term Weighting</a:t>
            </a:r>
          </a:p>
        </p:txBody>
      </p:sp>
      <p:sp>
        <p:nvSpPr>
          <p:cNvPr id="3420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Need a basis for assigning weights to terms in documents</a:t>
            </a:r>
          </a:p>
          <a:p>
            <a:pPr>
              <a:lnSpc>
                <a:spcPct val="90000"/>
              </a:lnSpc>
            </a:pPr>
            <a:r>
              <a:rPr lang="en-US"/>
              <a:t>How common is the term in the document?</a:t>
            </a:r>
          </a:p>
          <a:p>
            <a:pPr lvl="1">
              <a:lnSpc>
                <a:spcPct val="90000"/>
              </a:lnSpc>
            </a:pPr>
            <a:r>
              <a:rPr lang="en-US"/>
              <a:t>Within document measure</a:t>
            </a:r>
          </a:p>
          <a:p>
            <a:pPr lvl="1">
              <a:lnSpc>
                <a:spcPct val="90000"/>
              </a:lnSpc>
            </a:pPr>
            <a:r>
              <a:rPr lang="en-US"/>
              <a:t>Term frequency</a:t>
            </a:r>
          </a:p>
          <a:p>
            <a:pPr>
              <a:lnSpc>
                <a:spcPct val="90000"/>
              </a:lnSpc>
            </a:pPr>
            <a:r>
              <a:rPr lang="en-US"/>
              <a:t>How common is the term in the document collection?</a:t>
            </a:r>
          </a:p>
          <a:p>
            <a:pPr lvl="1">
              <a:lnSpc>
                <a:spcPct val="90000"/>
              </a:lnSpc>
            </a:pPr>
            <a:r>
              <a:rPr lang="en-US"/>
              <a:t>Collection frequency</a:t>
            </a:r>
          </a:p>
          <a:p>
            <a:pPr lvl="1">
              <a:lnSpc>
                <a:spcPct val="90000"/>
              </a:lnSpc>
            </a:pPr>
            <a:r>
              <a:rPr lang="en-US"/>
              <a:t>Inverse document frequency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TF-IDF</a:t>
            </a:r>
          </a:p>
        </p:txBody>
      </p:sp>
      <p:sp>
        <p:nvSpPr>
          <p:cNvPr id="3430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Term Frequency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Inverse Document Frequency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Term Weighting</a:t>
            </a:r>
          </a:p>
          <a:p>
            <a:endParaRPr lang="en-US"/>
          </a:p>
        </p:txBody>
      </p:sp>
      <p:pic>
        <p:nvPicPr>
          <p:cNvPr id="343048" name="Picture 8" descr="image-2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16100" y="5791200"/>
            <a:ext cx="2832100" cy="469900"/>
          </a:xfrm>
          <a:prstGeom prst="rect">
            <a:avLst/>
          </a:prstGeom>
          <a:noFill/>
        </p:spPr>
      </p:pic>
      <p:pic>
        <p:nvPicPr>
          <p:cNvPr id="343052" name="Picture 12" descr="image-7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8800" y="2222500"/>
            <a:ext cx="4495800" cy="1130300"/>
          </a:xfrm>
          <a:prstGeom prst="rect">
            <a:avLst/>
          </a:prstGeom>
          <a:noFill/>
        </p:spPr>
      </p:pic>
      <p:pic>
        <p:nvPicPr>
          <p:cNvPr id="343054" name="Picture 14" descr="image-7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05000" y="3924300"/>
            <a:ext cx="5867400" cy="1104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Term Selection</a:t>
            </a:r>
          </a:p>
        </p:txBody>
      </p:sp>
      <p:sp>
        <p:nvSpPr>
          <p:cNvPr id="3440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Eliminate insignificant (high frequency) words</a:t>
            </a:r>
          </a:p>
          <a:p>
            <a:pPr lvl="1"/>
            <a:r>
              <a:rPr lang="en-US"/>
              <a:t>the, and, of, but</a:t>
            </a:r>
          </a:p>
          <a:p>
            <a:pPr lvl="1"/>
            <a:r>
              <a:rPr lang="en-US"/>
              <a:t>“Stop Word” removal</a:t>
            </a:r>
          </a:p>
          <a:p>
            <a:r>
              <a:rPr lang="en-US"/>
              <a:t>Combine related words</a:t>
            </a:r>
          </a:p>
          <a:p>
            <a:pPr lvl="1"/>
            <a:r>
              <a:rPr lang="en-US"/>
              <a:t>Remove inflection and suffixes</a:t>
            </a:r>
          </a:p>
          <a:p>
            <a:pPr lvl="1"/>
            <a:r>
              <a:rPr lang="en-US"/>
              <a:t>Stemming</a:t>
            </a:r>
          </a:p>
          <a:p>
            <a:pPr lvl="1"/>
            <a:r>
              <a:rPr lang="en-US"/>
              <a:t>walks, walked, walking </a:t>
            </a:r>
            <a:r>
              <a:rPr lang="en-US">
                <a:ea typeface="Lucida Grande" pitchFamily="-106" charset="-52"/>
                <a:cs typeface="Lucida Grande" pitchFamily="-106" charset="-52"/>
              </a:rPr>
              <a:t>→</a:t>
            </a:r>
            <a:r>
              <a:rPr lang="en-US"/>
              <a:t> walk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Query Refinement</a:t>
            </a:r>
          </a:p>
        </p:txBody>
      </p:sp>
      <p:sp>
        <p:nvSpPr>
          <p:cNvPr id="3635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/>
              <a:t>Typical queries very short, ambiguous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Add more terms to disambiguate, improve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Relevance feedback (</a:t>
            </a:r>
            <a:r>
              <a:rPr lang="en-US" sz="2600" dirty="0" err="1"/>
              <a:t>Rocchio</a:t>
            </a:r>
            <a:r>
              <a:rPr lang="en-US" sz="2600" dirty="0"/>
              <a:t> Method)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Retrieve with original queries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Present results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Ask user to tag relevant/non-relevant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“push” toward relevant vectors, away from non-relevant</a:t>
            </a:r>
          </a:p>
          <a:p>
            <a:pPr lvl="1">
              <a:lnSpc>
                <a:spcPct val="90000"/>
              </a:lnSpc>
            </a:pPr>
            <a:endParaRPr lang="en-US" sz="2200" dirty="0" smtClean="0"/>
          </a:p>
          <a:p>
            <a:pPr lvl="1">
              <a:lnSpc>
                <a:spcPct val="90000"/>
              </a:lnSpc>
              <a:buNone/>
            </a:pPr>
            <a:endParaRPr lang="el-GR" sz="2200" dirty="0" smtClean="0">
              <a:ea typeface="Arial" pitchFamily="-106" charset="0"/>
              <a:cs typeface="Arial" pitchFamily="-106" charset="0"/>
            </a:endParaRPr>
          </a:p>
          <a:p>
            <a:pPr lvl="1">
              <a:lnSpc>
                <a:spcPct val="90000"/>
              </a:lnSpc>
            </a:pPr>
            <a:r>
              <a:rPr lang="el-GR" sz="2200" dirty="0">
                <a:ea typeface="Arial" pitchFamily="-106" charset="0"/>
                <a:cs typeface="Arial" pitchFamily="-106" charset="0"/>
              </a:rPr>
              <a:t>β</a:t>
            </a:r>
            <a:r>
              <a:rPr lang="en-US" sz="2200" dirty="0">
                <a:ea typeface="Arial" pitchFamily="-106" charset="0"/>
                <a:cs typeface="Arial" pitchFamily="-106" charset="0"/>
              </a:rPr>
              <a:t>+</a:t>
            </a:r>
            <a:r>
              <a:rPr lang="el-GR" sz="2200" dirty="0">
                <a:ea typeface="Arial" pitchFamily="-106" charset="0"/>
                <a:cs typeface="Arial" pitchFamily="-106" charset="0"/>
              </a:rPr>
              <a:t>γ</a:t>
            </a:r>
            <a:r>
              <a:rPr lang="en-US" sz="2200" dirty="0">
                <a:ea typeface="Arial" pitchFamily="-106" charset="0"/>
                <a:cs typeface="Arial" pitchFamily="-106" charset="0"/>
              </a:rPr>
              <a:t>=1 (0.75,0.25)</a:t>
            </a:r>
            <a:r>
              <a:rPr lang="en-US" sz="2200" dirty="0" smtClean="0">
                <a:ea typeface="Arial" pitchFamily="-106" charset="0"/>
                <a:cs typeface="Arial" pitchFamily="-106" charset="0"/>
              </a:rPr>
              <a:t/>
            </a:r>
            <a:br>
              <a:rPr lang="en-US" sz="2200" dirty="0" smtClean="0">
                <a:ea typeface="Arial" pitchFamily="-106" charset="0"/>
                <a:cs typeface="Arial" pitchFamily="-106" charset="0"/>
              </a:rPr>
            </a:br>
            <a:endParaRPr lang="en-US" sz="2200" dirty="0">
              <a:ea typeface="Arial" pitchFamily="-106" charset="0"/>
              <a:cs typeface="Arial" pitchFamily="-106" charset="0"/>
            </a:endParaRPr>
          </a:p>
        </p:txBody>
      </p:sp>
      <p:pic>
        <p:nvPicPr>
          <p:cNvPr id="5" name="Picture 4" descr="latex-image-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5105400"/>
            <a:ext cx="6324600" cy="1084845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Scale</a:t>
            </a:r>
          </a:p>
        </p:txBody>
      </p:sp>
      <p:sp>
        <p:nvSpPr>
          <p:cNvPr id="288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2200"/>
              <a:t>Typical document collection</a:t>
            </a:r>
          </a:p>
          <a:p>
            <a:pPr lvl="1">
              <a:lnSpc>
                <a:spcPct val="80000"/>
              </a:lnSpc>
            </a:pPr>
            <a:r>
              <a:rPr lang="en-GB" sz="2000"/>
              <a:t>750,000 documents; 2 GB of text</a:t>
            </a:r>
          </a:p>
          <a:p>
            <a:pPr lvl="1">
              <a:lnSpc>
                <a:spcPct val="80000"/>
              </a:lnSpc>
            </a:pPr>
            <a:r>
              <a:rPr lang="en-GB" sz="2000"/>
              <a:t>Lexicon of 500,000 words after stemming and case folding; can be stored in 7-10 MB</a:t>
            </a:r>
          </a:p>
          <a:p>
            <a:pPr lvl="1">
              <a:lnSpc>
                <a:spcPct val="80000"/>
              </a:lnSpc>
            </a:pPr>
            <a:r>
              <a:rPr lang="en-GB" sz="2000"/>
              <a:t>Inverted index is 324 MB (but can be reduced to 83 MB)</a:t>
            </a:r>
          </a:p>
          <a:p>
            <a:pPr>
              <a:lnSpc>
                <a:spcPct val="80000"/>
              </a:lnSpc>
            </a:pPr>
            <a:r>
              <a:rPr lang="en-GB" sz="2200"/>
              <a:t>Web search engines have scale of 15000+ times larger (1.1E10+ documents in 2005)</a:t>
            </a:r>
          </a:p>
          <a:p>
            <a:pPr lvl="1">
              <a:lnSpc>
                <a:spcPct val="80000"/>
              </a:lnSpc>
            </a:pPr>
            <a:r>
              <a:rPr lang="en-GB" sz="2000"/>
              <a:t>Index divided into k segments on different computers</a:t>
            </a:r>
          </a:p>
          <a:p>
            <a:pPr lvl="1">
              <a:lnSpc>
                <a:spcPct val="80000"/>
              </a:lnSpc>
            </a:pPr>
            <a:r>
              <a:rPr lang="en-GB" sz="2000"/>
              <a:t>Query sent to computers in parallel</a:t>
            </a:r>
          </a:p>
          <a:p>
            <a:pPr lvl="1">
              <a:lnSpc>
                <a:spcPct val="80000"/>
              </a:lnSpc>
            </a:pPr>
            <a:r>
              <a:rPr lang="en-GB" sz="2000"/>
              <a:t>k result sets are merged into single set shown to user</a:t>
            </a:r>
          </a:p>
          <a:p>
            <a:pPr lvl="1">
              <a:lnSpc>
                <a:spcPct val="80000"/>
              </a:lnSpc>
            </a:pPr>
            <a:r>
              <a:rPr lang="en-GB" sz="2000"/>
              <a:t>Thousands of queries per second requires n copies of k computers</a:t>
            </a:r>
          </a:p>
          <a:p>
            <a:pPr>
              <a:lnSpc>
                <a:spcPct val="80000"/>
              </a:lnSpc>
            </a:pPr>
            <a:r>
              <a:rPr lang="en-GB" sz="2200"/>
              <a:t>Web search engines don’t have complete coverage (Google was best at ~8E9 documents in 2005)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Implementing IR Systems</a:t>
            </a:r>
          </a:p>
        </p:txBody>
      </p:sp>
      <p:sp>
        <p:nvSpPr>
          <p:cNvPr id="285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2800"/>
              <a:t>User expectations of information retrieval systems are exceedingly demanding</a:t>
            </a:r>
          </a:p>
          <a:p>
            <a:pPr>
              <a:lnSpc>
                <a:spcPct val="80000"/>
              </a:lnSpc>
            </a:pPr>
            <a:r>
              <a:rPr lang="en-GB" sz="2800"/>
              <a:t>Need to return top results from billion-page collections in ~0.1s</a:t>
            </a:r>
          </a:p>
          <a:p>
            <a:pPr>
              <a:lnSpc>
                <a:spcPct val="80000"/>
              </a:lnSpc>
            </a:pPr>
            <a:r>
              <a:rPr lang="en-GB" sz="2800"/>
              <a:t>Design of appropriate document models and data structures is critical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Lexicon</a:t>
            </a:r>
          </a:p>
        </p:txBody>
      </p:sp>
      <p:sp>
        <p:nvSpPr>
          <p:cNvPr id="3645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2800"/>
              <a:t>Data structure listing all the words that appear in the document collection</a:t>
            </a:r>
          </a:p>
          <a:p>
            <a:pPr>
              <a:lnSpc>
                <a:spcPct val="80000"/>
              </a:lnSpc>
            </a:pPr>
            <a:r>
              <a:rPr lang="en-GB" sz="2800"/>
              <a:t>Typically points at the entry in an inverted index that stores the occurrences of the word</a:t>
            </a:r>
          </a:p>
          <a:p>
            <a:pPr>
              <a:lnSpc>
                <a:spcPct val="80000"/>
              </a:lnSpc>
            </a:pPr>
            <a:r>
              <a:rPr lang="en-GB" sz="2800"/>
              <a:t>Usually hash table for fast lookup</a:t>
            </a:r>
          </a:p>
          <a:p>
            <a:pPr>
              <a:lnSpc>
                <a:spcPct val="80000"/>
              </a:lnSpc>
            </a:pPr>
            <a:r>
              <a:rPr lang="en-GB" sz="2800"/>
              <a:t>Term selection may be performed prior to construction of the lexicon</a:t>
            </a:r>
          </a:p>
          <a:p>
            <a:pPr lvl="1">
              <a:lnSpc>
                <a:spcPct val="80000"/>
              </a:lnSpc>
            </a:pPr>
            <a:r>
              <a:rPr lang="en-GB" sz="2400"/>
              <a:t>Stop words (the, of, to, be, a, etc) don’t improve effectiveness and are omitted (but needed for e.g. “to be or not to be”)</a:t>
            </a:r>
          </a:p>
          <a:p>
            <a:pPr lvl="1">
              <a:lnSpc>
                <a:spcPct val="80000"/>
              </a:lnSpc>
            </a:pPr>
            <a:r>
              <a:rPr lang="en-GB" sz="2400"/>
              <a:t>Stemming or other normalisation may be performed</a:t>
            </a:r>
            <a:br>
              <a:rPr lang="en-GB" sz="2400"/>
            </a:br>
            <a:r>
              <a:rPr lang="en-GB" sz="2400"/>
              <a:t>(e.g. “walks”, “walking” reduced to root “walk”)</a:t>
            </a:r>
            <a:endParaRPr lang="en-US"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Inverted Index</a:t>
            </a:r>
          </a:p>
        </p:txBody>
      </p:sp>
      <p:sp>
        <p:nvSpPr>
          <p:cNvPr id="3450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3200"/>
              <a:t>Data structure relating words to the documents in which they appear</a:t>
            </a:r>
          </a:p>
          <a:p>
            <a:pPr>
              <a:lnSpc>
                <a:spcPct val="80000"/>
              </a:lnSpc>
            </a:pPr>
            <a:r>
              <a:rPr lang="en-GB" sz="3200"/>
              <a:t>May also include pointer to location of word within document</a:t>
            </a:r>
          </a:p>
          <a:p>
            <a:pPr>
              <a:lnSpc>
                <a:spcPct val="80000"/>
              </a:lnSpc>
            </a:pPr>
            <a:r>
              <a:rPr lang="en-GB" sz="3200"/>
              <a:t>For Boolean model, each entry is a list of documents</a:t>
            </a:r>
          </a:p>
          <a:p>
            <a:pPr>
              <a:lnSpc>
                <a:spcPct val="80000"/>
              </a:lnSpc>
            </a:pPr>
            <a:r>
              <a:rPr lang="en-GB" sz="3200"/>
              <a:t>Other models may introduce extra information</a:t>
            </a:r>
          </a:p>
          <a:p>
            <a:pPr lvl="1">
              <a:lnSpc>
                <a:spcPct val="80000"/>
              </a:lnSpc>
            </a:pPr>
            <a:r>
              <a:rPr lang="en-GB" sz="2800"/>
              <a:t>Unigram model: list of (document, count) pairs</a:t>
            </a:r>
          </a:p>
          <a:p>
            <a:pPr>
              <a:lnSpc>
                <a:spcPct val="90000"/>
              </a:lnSpc>
              <a:buFont typeface="Wingdings" pitchFamily="-106" charset="2"/>
              <a:buNone/>
            </a:pPr>
            <a:endParaRPr lang="en-US" sz="2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Searching for single words</a:t>
            </a:r>
          </a:p>
        </p:txBody>
      </p:sp>
      <p:sp>
        <p:nvSpPr>
          <p:cNvPr id="286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z="2600"/>
              <a:t>Lookup query term in lexicon to get address of entry in inverted index (hit list)</a:t>
            </a:r>
          </a:p>
          <a:p>
            <a:r>
              <a:rPr lang="en-GB" sz="2600"/>
              <a:t>Create empty priority queue with maximum length R</a:t>
            </a:r>
          </a:p>
          <a:p>
            <a:r>
              <a:rPr lang="en-GB" sz="2600"/>
              <a:t>Go through hit list one document at a time and check count for query term in each</a:t>
            </a:r>
          </a:p>
          <a:p>
            <a:pPr lvl="1"/>
            <a:r>
              <a:rPr lang="en-GB" sz="2200"/>
              <a:t>If priority queue has fewer than R elements, </a:t>
            </a:r>
            <a:br>
              <a:rPr lang="en-GB" sz="2200"/>
            </a:br>
            <a:r>
              <a:rPr lang="en-GB" sz="2200"/>
              <a:t>add (doc, count) pair to queue</a:t>
            </a:r>
          </a:p>
          <a:p>
            <a:pPr lvl="1"/>
            <a:r>
              <a:rPr lang="en-GB" sz="2200"/>
              <a:t>If count is larger than lowest entry in queue,</a:t>
            </a:r>
            <a:br>
              <a:rPr lang="en-GB" sz="2200"/>
            </a:br>
            <a:r>
              <a:rPr lang="en-GB" sz="2200"/>
              <a:t>delete lowest entry and add the new pair</a:t>
            </a:r>
          </a:p>
          <a:p>
            <a:r>
              <a:rPr lang="en-GB" sz="2600"/>
              <a:t>This is fast!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Boolean Keyword Model</a:t>
            </a:r>
          </a:p>
        </p:txBody>
      </p:sp>
      <p:sp>
        <p:nvSpPr>
          <p:cNvPr id="268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Lookup each term in query in lexicon and inverted index</a:t>
            </a:r>
          </a:p>
          <a:p>
            <a:r>
              <a:rPr lang="en-GB"/>
              <a:t>Apply boolean set operators to hit lists for query terms to identify set of relevant documents</a:t>
            </a:r>
          </a:p>
          <a:p>
            <a:pPr lvl="1"/>
            <a:r>
              <a:rPr lang="en-GB"/>
              <a:t>AND - set intersection</a:t>
            </a:r>
          </a:p>
          <a:p>
            <a:pPr lvl="1"/>
            <a:r>
              <a:rPr lang="en-GB"/>
              <a:t>OR - set union</a:t>
            </a:r>
          </a:p>
          <a:p>
            <a:pPr lvl="1"/>
            <a:r>
              <a:rPr lang="en-GB"/>
              <a:t>NOT - set complement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Boolean Keyword Model</a:t>
            </a:r>
          </a:p>
        </p:txBody>
      </p:sp>
      <p:sp>
        <p:nvSpPr>
          <p:cNvPr id="36557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534400" cy="4419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Document collection: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D1 = “Three quarks for Master Mark”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D2 = “The strange history of quark cheese”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D3 = “Strange quark plasmas”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D4 = “Strange Quark </a:t>
            </a:r>
            <a:r>
              <a:rPr lang="en-US" sz="2000" dirty="0" err="1"/>
              <a:t>XPress</a:t>
            </a:r>
            <a:r>
              <a:rPr lang="en-US" sz="2000" dirty="0"/>
              <a:t> problem”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Lexicon + inverted index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“quark” </a:t>
            </a:r>
            <a:r>
              <a:rPr lang="en-US" sz="2000" dirty="0">
                <a:ea typeface="Lucida Grande" pitchFamily="-106" charset="-52"/>
                <a:cs typeface="Lucida Grande" pitchFamily="-106" charset="-52"/>
              </a:rPr>
              <a:t>→ {D1, D2, D3, D4</a:t>
            </a:r>
            <a:r>
              <a:rPr lang="en-US" sz="2000" dirty="0" smtClean="0">
                <a:ea typeface="Lucida Grande" pitchFamily="-106" charset="-52"/>
                <a:cs typeface="Lucida Grande" pitchFamily="-106" charset="-52"/>
              </a:rPr>
              <a:t>}, </a:t>
            </a:r>
            <a:r>
              <a:rPr lang="en-US" sz="2000" dirty="0" smtClean="0"/>
              <a:t>“</a:t>
            </a:r>
            <a:r>
              <a:rPr lang="en-US" sz="2000" dirty="0"/>
              <a:t>strange” </a:t>
            </a:r>
            <a:r>
              <a:rPr lang="en-US" sz="2000" dirty="0">
                <a:ea typeface="Lucida Grande" pitchFamily="-106" charset="-52"/>
                <a:cs typeface="Lucida Grande" pitchFamily="-106" charset="-52"/>
              </a:rPr>
              <a:t>→ {D2, D3, D4</a:t>
            </a:r>
            <a:r>
              <a:rPr lang="en-US" sz="2000" dirty="0" smtClean="0">
                <a:ea typeface="Lucida Grande" pitchFamily="-106" charset="-52"/>
                <a:cs typeface="Lucida Grande" pitchFamily="-106" charset="-52"/>
              </a:rPr>
              <a:t>}, </a:t>
            </a:r>
            <a:br>
              <a:rPr lang="en-US" sz="2000" dirty="0" smtClean="0">
                <a:ea typeface="Lucida Grande" pitchFamily="-106" charset="-52"/>
                <a:cs typeface="Lucida Grande" pitchFamily="-106" charset="-52"/>
              </a:rPr>
            </a:br>
            <a:r>
              <a:rPr lang="en-US" sz="2000" dirty="0" smtClean="0"/>
              <a:t>“</a:t>
            </a:r>
            <a:r>
              <a:rPr lang="en-US" sz="2000" dirty="0"/>
              <a:t>cheese” </a:t>
            </a:r>
            <a:r>
              <a:rPr lang="en-US" sz="2000" dirty="0">
                <a:ea typeface="Lucida Grande" pitchFamily="-106" charset="-52"/>
                <a:cs typeface="Lucida Grande" pitchFamily="-106" charset="-52"/>
              </a:rPr>
              <a:t>→ {D2</a:t>
            </a:r>
            <a:r>
              <a:rPr lang="en-US" sz="2000" dirty="0" smtClean="0">
                <a:ea typeface="Lucida Grande" pitchFamily="-106" charset="-52"/>
                <a:cs typeface="Lucida Grande" pitchFamily="-106" charset="-52"/>
              </a:rPr>
              <a:t>}, </a:t>
            </a:r>
            <a:r>
              <a:rPr lang="en-US" sz="2000" dirty="0" smtClean="0"/>
              <a:t>…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400" dirty="0"/>
              <a:t>Query = “strange” AND “quark” AND NOT “cheese”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Hit list = {D2, D3, D4} </a:t>
            </a:r>
            <a:r>
              <a:rPr lang="en-US" sz="2400" dirty="0">
                <a:ea typeface="ヒラギノ角ゴ Pro W3" pitchFamily="-106" charset="-128"/>
                <a:cs typeface="ヒラギノ角ゴ Pro W3" pitchFamily="-106" charset="-128"/>
              </a:rPr>
              <a:t>∩</a:t>
            </a:r>
            <a:r>
              <a:rPr lang="en-US" sz="2400" dirty="0"/>
              <a:t> {D1, D2, D3, D4} </a:t>
            </a:r>
            <a:r>
              <a:rPr lang="en-US" sz="2400" dirty="0">
                <a:ea typeface="ヒラギノ角ゴ Pro W3" pitchFamily="-106" charset="-128"/>
                <a:cs typeface="ヒラギノ角ゴ Pro W3" pitchFamily="-106" charset="-128"/>
              </a:rPr>
              <a:t>∩ </a:t>
            </a:r>
            <a:r>
              <a:rPr lang="en-US" sz="2400" dirty="0"/>
              <a:t>{D1, D3, D4} </a:t>
            </a:r>
            <a:br>
              <a:rPr lang="en-US" sz="2400" dirty="0"/>
            </a:br>
            <a:r>
              <a:rPr lang="en-US" sz="2400" dirty="0"/>
              <a:t>	    = {D3, D4}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Vector Spaces</a:t>
            </a:r>
          </a:p>
        </p:txBody>
      </p:sp>
      <p:sp>
        <p:nvSpPr>
          <p:cNvPr id="3368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Documents and queries are represented as vectors of term-based features (occurrence of terms in collection)</a:t>
            </a:r>
          </a:p>
          <a:p>
            <a:pPr lvl="1"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Features may be binary</a:t>
            </a:r>
          </a:p>
          <a:p>
            <a:pPr lvl="1">
              <a:lnSpc>
                <a:spcPct val="90000"/>
              </a:lnSpc>
            </a:pPr>
            <a:r>
              <a:rPr lang="en-US"/>
              <a:t>t </a:t>
            </a:r>
            <a:r>
              <a:rPr lang="en-US" baseline="-25000"/>
              <a:t>m,j </a:t>
            </a:r>
            <a:r>
              <a:rPr lang="en-US"/>
              <a:t>= 1 if term t</a:t>
            </a:r>
            <a:r>
              <a:rPr lang="en-US" baseline="-25000"/>
              <a:t>m</a:t>
            </a:r>
            <a:r>
              <a:rPr lang="en-US"/>
              <a:t> is present in document D</a:t>
            </a:r>
            <a:r>
              <a:rPr lang="en-US" baseline="-25000"/>
              <a:t>j</a:t>
            </a:r>
            <a:r>
              <a:rPr lang="en-US"/>
              <a:t>, </a:t>
            </a:r>
            <a:br>
              <a:rPr lang="en-US"/>
            </a:br>
            <a:r>
              <a:rPr lang="en-US"/>
              <a:t>t </a:t>
            </a:r>
            <a:r>
              <a:rPr lang="en-US" baseline="-25000"/>
              <a:t>m,j </a:t>
            </a:r>
            <a:r>
              <a:rPr lang="en-US"/>
              <a:t>= 0 otherwise</a:t>
            </a:r>
          </a:p>
        </p:txBody>
      </p:sp>
      <p:pic>
        <p:nvPicPr>
          <p:cNvPr id="336905" name="Picture 9" descr="image-4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47900" y="2590800"/>
            <a:ext cx="4610100" cy="596900"/>
          </a:xfrm>
          <a:prstGeom prst="rect">
            <a:avLst/>
          </a:prstGeom>
          <a:noFill/>
        </p:spPr>
      </p:pic>
      <p:pic>
        <p:nvPicPr>
          <p:cNvPr id="336906" name="Picture 10" descr="image-4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09800" y="3429000"/>
            <a:ext cx="4737100" cy="495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Vector Space Similarity</a:t>
            </a:r>
          </a:p>
        </p:txBody>
      </p:sp>
      <p:sp>
        <p:nvSpPr>
          <p:cNvPr id="3389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Can assess similarity between query and document as number of terms in common</a:t>
            </a:r>
          </a:p>
        </p:txBody>
      </p:sp>
      <p:pic>
        <p:nvPicPr>
          <p:cNvPr id="338953" name="Picture 9" descr="image-3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3200400"/>
            <a:ext cx="4013200" cy="596900"/>
          </a:xfrm>
          <a:prstGeom prst="rect">
            <a:avLst/>
          </a:prstGeom>
          <a:noFill/>
        </p:spPr>
      </p:pic>
      <p:pic>
        <p:nvPicPr>
          <p:cNvPr id="338954" name="Picture 10" descr="image-4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4038600"/>
            <a:ext cx="4787900" cy="127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outhampton">
  <a:themeElements>
    <a:clrScheme name="">
      <a:dk1>
        <a:srgbClr val="33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A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Office Theme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Southampton.potx</Template>
  <TotalTime>1422</TotalTime>
  <Words>764</Words>
  <Application>Microsoft Macintosh PowerPoint</Application>
  <PresentationFormat>On-screen Show (4:3)</PresentationFormat>
  <Paragraphs>123</Paragraphs>
  <Slides>16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Southampton</vt:lpstr>
      <vt:lpstr>Implementing Information Retrieval Systems</vt:lpstr>
      <vt:lpstr>Implementing IR Systems</vt:lpstr>
      <vt:lpstr>Lexicon</vt:lpstr>
      <vt:lpstr>Inverted Index</vt:lpstr>
      <vt:lpstr>Searching for single words</vt:lpstr>
      <vt:lpstr>Boolean Keyword Model</vt:lpstr>
      <vt:lpstr>Boolean Keyword Model</vt:lpstr>
      <vt:lpstr>Vector Spaces</vt:lpstr>
      <vt:lpstr>Vector Space Similarity</vt:lpstr>
      <vt:lpstr>Weighted Vector Spaces</vt:lpstr>
      <vt:lpstr>Weighted Vector Space Similarity</vt:lpstr>
      <vt:lpstr>Term Weighting</vt:lpstr>
      <vt:lpstr>TF-IDF</vt:lpstr>
      <vt:lpstr>Term Selection</vt:lpstr>
      <vt:lpstr>Query Refinement</vt:lpstr>
      <vt:lpstr>Scale</vt:lpstr>
    </vt:vector>
  </TitlesOfParts>
  <Company>Nicholas Gibbins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Knowledge Representation and Inference</dc:title>
  <dc:creator>Nicholas Gibbins</dc:creator>
  <cp:lastModifiedBy>Nick Gibbins</cp:lastModifiedBy>
  <cp:revision>33</cp:revision>
  <dcterms:created xsi:type="dcterms:W3CDTF">2009-12-01T12:13:19Z</dcterms:created>
  <dcterms:modified xsi:type="dcterms:W3CDTF">2010-12-14T15:00:17Z</dcterms:modified>
</cp:coreProperties>
</file>