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19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1" d="100"/>
          <a:sy n="151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30/01/2011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30/01/2011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30/01/2011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30/01/2011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30/01/2011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30/01/2011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30/01/2011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30/01/2011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30/01/2011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30/01/2011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30/01/2011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30/01/2011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921044"/>
            <a:ext cx="5120640" cy="15811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David Millard </a:t>
            </a:r>
          </a:p>
          <a:p>
            <a:r>
              <a:rPr lang="en-US" i="1" dirty="0" err="1" smtClean="0"/>
              <a:t>dem@ecs.soton.ac.uk</a:t>
            </a:r>
            <a:endParaRPr lang="en-US" i="1" dirty="0" smtClean="0"/>
          </a:p>
          <a:p>
            <a:endParaRPr lang="en-US" dirty="0" smtClean="0"/>
          </a:p>
          <a:p>
            <a:r>
              <a:rPr lang="en-US" dirty="0" err="1" smtClean="0"/>
              <a:t>Thanassis</a:t>
            </a:r>
            <a:r>
              <a:rPr lang="en-US" dirty="0" smtClean="0"/>
              <a:t> </a:t>
            </a:r>
            <a:r>
              <a:rPr lang="en-US" dirty="0" err="1" smtClean="0"/>
              <a:t>Tiropanis</a:t>
            </a:r>
            <a:endParaRPr lang="en-US" dirty="0"/>
          </a:p>
          <a:p>
            <a:r>
              <a:rPr lang="en-US" i="1" dirty="0" smtClean="0"/>
              <a:t>tt2@ecs.soton.ac.uk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896" y="1353820"/>
            <a:ext cx="5120640" cy="2304288"/>
          </a:xfrm>
        </p:spPr>
        <p:txBody>
          <a:bodyPr>
            <a:normAutofit/>
          </a:bodyPr>
          <a:lstStyle/>
          <a:p>
            <a:r>
              <a:rPr lang="en-US" dirty="0" smtClean="0"/>
              <a:t>Welcome to Social Networking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90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2297" y="5143321"/>
            <a:ext cx="8591550" cy="1066801"/>
          </a:xfrm>
        </p:spPr>
        <p:txBody>
          <a:bodyPr/>
          <a:lstStyle/>
          <a:p>
            <a:pPr algn="ctr"/>
            <a:r>
              <a:rPr lang="en-US" dirty="0" smtClean="0"/>
              <a:t>This is NOT the Facebook course!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0762"/>
            <a:ext cx="9144000" cy="343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1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538936"/>
            <a:ext cx="8595360" cy="46972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Our aim is that by the end of the course you should: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/>
              <a:t>Understand the technical affordances of social networking systems, the graph and structural theory that governs their </a:t>
            </a:r>
            <a:r>
              <a:rPr lang="en-US" i="1" dirty="0" err="1" smtClean="0"/>
              <a:t>behaviour</a:t>
            </a:r>
            <a:r>
              <a:rPr lang="en-US" i="1" dirty="0" smtClean="0"/>
              <a:t>, and their social and philosophical context.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Three broad topics:</a:t>
            </a:r>
          </a:p>
          <a:p>
            <a:pPr marL="0" indent="0">
              <a:buNone/>
            </a:pPr>
            <a:endParaRPr lang="en-US" dirty="0" smtClean="0"/>
          </a:p>
          <a:p>
            <a:pPr marL="342900" indent="-342900"/>
            <a:r>
              <a:rPr lang="en-US" dirty="0" smtClean="0"/>
              <a:t>Technologies and Applications</a:t>
            </a:r>
          </a:p>
          <a:p>
            <a:pPr marL="342900" indent="-342900"/>
            <a:r>
              <a:rPr lang="en-US" dirty="0" smtClean="0"/>
              <a:t>Analysis and Structure</a:t>
            </a:r>
          </a:p>
          <a:p>
            <a:pPr marL="342900" indent="-342900"/>
            <a:r>
              <a:rPr lang="en-US" dirty="0" smtClean="0"/>
              <a:t>Social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08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and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603831"/>
            <a:ext cx="8595360" cy="47250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History </a:t>
            </a:r>
            <a:r>
              <a:rPr lang="en-US" dirty="0"/>
              <a:t>and Value of Web 2.0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did we get here, and why does it </a:t>
            </a:r>
            <a:r>
              <a:rPr lang="en-US" dirty="0" smtClean="0"/>
              <a:t>matter?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New Web Literacy</a:t>
            </a:r>
          </a:p>
          <a:p>
            <a:pPr lvl="1"/>
            <a:r>
              <a:rPr lang="en-US" dirty="0" smtClean="0"/>
              <a:t>Digital </a:t>
            </a:r>
            <a:r>
              <a:rPr lang="en-US" dirty="0"/>
              <a:t>Natives, </a:t>
            </a:r>
            <a:r>
              <a:rPr lang="en-US" dirty="0" smtClean="0"/>
              <a:t>Immigrants </a:t>
            </a:r>
            <a:r>
              <a:rPr lang="en-US" dirty="0"/>
              <a:t>and Edupunks</a:t>
            </a:r>
          </a:p>
          <a:p>
            <a:endParaRPr lang="en-US" dirty="0"/>
          </a:p>
          <a:p>
            <a:r>
              <a:rPr lang="en-US" dirty="0" smtClean="0"/>
              <a:t>Interoperability</a:t>
            </a:r>
            <a:endParaRPr lang="en-US" dirty="0"/>
          </a:p>
          <a:p>
            <a:pPr lvl="1"/>
            <a:r>
              <a:rPr lang="en-US" dirty="0" smtClean="0"/>
              <a:t>Open </a:t>
            </a:r>
            <a:r>
              <a:rPr lang="en-US" dirty="0"/>
              <a:t>ID,  Open Social, and Linked Data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r>
              <a:rPr lang="en-US" dirty="0" smtClean="0"/>
              <a:t>Social </a:t>
            </a:r>
            <a:r>
              <a:rPr lang="en-US" dirty="0"/>
              <a:t>Enterprise</a:t>
            </a:r>
          </a:p>
          <a:p>
            <a:pPr lvl="1"/>
            <a:r>
              <a:rPr lang="en-US" dirty="0" smtClean="0"/>
              <a:t>E-</a:t>
            </a:r>
            <a:r>
              <a:rPr lang="en-US" dirty="0"/>
              <a:t>business and marketing</a:t>
            </a:r>
          </a:p>
        </p:txBody>
      </p:sp>
      <p:pic>
        <p:nvPicPr>
          <p:cNvPr id="4" name="Picture 3" descr="pu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149" y="2642149"/>
            <a:ext cx="4215850" cy="421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05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and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631642"/>
            <a:ext cx="5742110" cy="4734355"/>
          </a:xfrm>
        </p:spPr>
        <p:txBody>
          <a:bodyPr/>
          <a:lstStyle/>
          <a:p>
            <a:r>
              <a:rPr lang="en-US" dirty="0" smtClean="0"/>
              <a:t>Graph </a:t>
            </a:r>
            <a:r>
              <a:rPr lang="en-US" dirty="0"/>
              <a:t>Theory and Social Networks</a:t>
            </a:r>
          </a:p>
          <a:p>
            <a:pPr lvl="1"/>
            <a:r>
              <a:rPr lang="en-US" dirty="0" smtClean="0"/>
              <a:t>Modeling, </a:t>
            </a:r>
            <a:r>
              <a:rPr lang="en-US" dirty="0"/>
              <a:t>Small world phenomenon, Homophily, link formation, etc.)</a:t>
            </a:r>
          </a:p>
          <a:p>
            <a:endParaRPr lang="en-US" dirty="0"/>
          </a:p>
          <a:p>
            <a:r>
              <a:rPr lang="en-US" dirty="0" smtClean="0"/>
              <a:t>Game </a:t>
            </a:r>
            <a:r>
              <a:rPr lang="en-US" dirty="0"/>
              <a:t>Theory and Social Networks</a:t>
            </a:r>
          </a:p>
          <a:p>
            <a:pPr lvl="1"/>
            <a:r>
              <a:rPr lang="en-US" dirty="0" err="1" smtClean="0"/>
              <a:t>Equilibria</a:t>
            </a:r>
            <a:r>
              <a:rPr lang="en-US" dirty="0"/>
              <a:t>, social optimality, principles of evolutionary game theory</a:t>
            </a:r>
          </a:p>
          <a:p>
            <a:endParaRPr lang="en-US" dirty="0"/>
          </a:p>
          <a:p>
            <a:r>
              <a:rPr lang="en-US" dirty="0" smtClean="0"/>
              <a:t>Network </a:t>
            </a:r>
            <a:r>
              <a:rPr lang="en-US" dirty="0"/>
              <a:t>Dynamics in Social Networks</a:t>
            </a:r>
          </a:p>
          <a:p>
            <a:pPr lvl="1"/>
            <a:r>
              <a:rPr lang="en-US" dirty="0" smtClean="0"/>
              <a:t>Information </a:t>
            </a:r>
            <a:r>
              <a:rPr lang="en-US" dirty="0"/>
              <a:t>cascades, Network effects and diffusion</a:t>
            </a:r>
          </a:p>
          <a:p>
            <a:endParaRPr lang="en-US" dirty="0"/>
          </a:p>
        </p:txBody>
      </p:sp>
      <p:pic>
        <p:nvPicPr>
          <p:cNvPr id="4" name="Picture 3" descr="kevin-ba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997" y="1773237"/>
            <a:ext cx="3813572" cy="50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7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1" y="1566748"/>
            <a:ext cx="5751380" cy="4669460"/>
          </a:xfrm>
        </p:spPr>
        <p:txBody>
          <a:bodyPr/>
          <a:lstStyle/>
          <a:p>
            <a:r>
              <a:rPr lang="en-US" dirty="0" smtClean="0"/>
              <a:t>Trust</a:t>
            </a:r>
            <a:endParaRPr lang="en-US" dirty="0"/>
          </a:p>
          <a:p>
            <a:pPr lvl="1"/>
            <a:r>
              <a:rPr lang="en-US" dirty="0" smtClean="0"/>
              <a:t>Models and algorithms for provenance </a:t>
            </a:r>
            <a:r>
              <a:rPr lang="en-US" dirty="0"/>
              <a:t>and reputation </a:t>
            </a:r>
          </a:p>
          <a:p>
            <a:endParaRPr lang="en-US" dirty="0"/>
          </a:p>
          <a:p>
            <a:r>
              <a:rPr lang="en-US" dirty="0" smtClean="0"/>
              <a:t>Power</a:t>
            </a:r>
            <a:endParaRPr lang="en-US" dirty="0"/>
          </a:p>
          <a:p>
            <a:pPr lvl="1"/>
            <a:r>
              <a:rPr lang="en-US" dirty="0" smtClean="0"/>
              <a:t>Power </a:t>
            </a:r>
            <a:r>
              <a:rPr lang="en-US" dirty="0"/>
              <a:t>vs. influence vs. action</a:t>
            </a:r>
          </a:p>
          <a:p>
            <a:endParaRPr lang="en-US" dirty="0"/>
          </a:p>
          <a:p>
            <a:r>
              <a:rPr lang="en-US" dirty="0" smtClean="0"/>
              <a:t>Privacy</a:t>
            </a:r>
            <a:endParaRPr lang="en-US" dirty="0"/>
          </a:p>
          <a:p>
            <a:pPr lvl="1"/>
            <a:r>
              <a:rPr lang="en-US" dirty="0" smtClean="0"/>
              <a:t>Identity</a:t>
            </a:r>
            <a:r>
              <a:rPr lang="en-US" dirty="0"/>
              <a:t>, </a:t>
            </a:r>
            <a:r>
              <a:rPr lang="en-US" dirty="0" smtClean="0"/>
              <a:t>anonymity, </a:t>
            </a:r>
            <a:r>
              <a:rPr lang="en-US" dirty="0"/>
              <a:t>rights and </a:t>
            </a:r>
            <a:r>
              <a:rPr lang="en-US" dirty="0" smtClean="0"/>
              <a:t>the ergonomics of privacy</a:t>
            </a:r>
            <a:endParaRPr lang="en-US" dirty="0"/>
          </a:p>
        </p:txBody>
      </p:sp>
      <p:pic>
        <p:nvPicPr>
          <p:cNvPr id="5" name="Picture 4" descr="surveillance-camera-vs-1142-aquickpaymentsyst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23129" y="1295401"/>
            <a:ext cx="4117187" cy="427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9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754978" y="2401111"/>
            <a:ext cx="3181599" cy="4264522"/>
          </a:xfrm>
          <a:prstGeom prst="rect">
            <a:avLst/>
          </a:prstGeom>
          <a:solidFill>
            <a:schemeClr val="tx2">
              <a:lumMod val="75000"/>
              <a:lumOff val="25000"/>
              <a:alpha val="5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Assessment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413592" y="2401111"/>
            <a:ext cx="3272419" cy="4264522"/>
          </a:xfrm>
          <a:prstGeom prst="rect">
            <a:avLst/>
          </a:prstGeom>
          <a:solidFill>
            <a:schemeClr val="accent5">
              <a:lumMod val="75000"/>
              <a:alpha val="5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Learning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350989" y="3055267"/>
            <a:ext cx="8344560" cy="1617166"/>
          </a:xfrm>
          <a:prstGeom prst="roundRect">
            <a:avLst/>
          </a:prstGeom>
          <a:noFill/>
          <a:ln w="38100">
            <a:solidFill>
              <a:schemeClr val="accent1">
                <a:alpha val="74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2E2224"/>
                </a:solidFill>
              </a:rPr>
              <a:t>COMP6052</a:t>
            </a:r>
            <a:endParaRPr lang="en-US" sz="2400" dirty="0" smtClean="0">
              <a:solidFill>
                <a:srgbClr val="2E2224"/>
              </a:solidFill>
            </a:endParaRPr>
          </a:p>
          <a:p>
            <a:r>
              <a:rPr lang="en-US" i="1" dirty="0" smtClean="0">
                <a:solidFill>
                  <a:srgbClr val="2E2224"/>
                </a:solidFill>
              </a:rPr>
              <a:t>(10 credits)</a:t>
            </a:r>
            <a:endParaRPr lang="en-US" i="1" dirty="0">
              <a:solidFill>
                <a:srgbClr val="2E222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43186"/>
            <a:ext cx="8591550" cy="1066801"/>
          </a:xfrm>
        </p:spPr>
        <p:txBody>
          <a:bodyPr/>
          <a:lstStyle/>
          <a:p>
            <a:r>
              <a:rPr lang="en-US" dirty="0" smtClean="0"/>
              <a:t>Who are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4549" y="1210991"/>
            <a:ext cx="8595360" cy="1088545"/>
          </a:xfrm>
        </p:spPr>
        <p:txBody>
          <a:bodyPr/>
          <a:lstStyle/>
          <a:p>
            <a:r>
              <a:rPr lang="en-US" dirty="0" smtClean="0"/>
              <a:t>COMP6051 (Web Technologists and Software Engineers)</a:t>
            </a:r>
          </a:p>
          <a:p>
            <a:r>
              <a:rPr lang="en-US" dirty="0" smtClean="0"/>
              <a:t>COMP6052 (Web Scientists)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57322" y="3185057"/>
            <a:ext cx="2875644" cy="13697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Ten week lecture series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47550" y="3185057"/>
            <a:ext cx="2425512" cy="13697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Exam (100%)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57322" y="4861327"/>
            <a:ext cx="2875644" cy="14717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Group Project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47550" y="4861328"/>
            <a:ext cx="2425511" cy="4163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Portfolio (60%)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6047550" y="5386625"/>
            <a:ext cx="2425512" cy="4163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Personal Summary (20%)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6047550" y="5916715"/>
            <a:ext cx="2425512" cy="4163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Dragon’s Den Pitch (20%)</a:t>
            </a:r>
            <a:endParaRPr lang="en-US" sz="1600" dirty="0"/>
          </a:p>
        </p:txBody>
      </p:sp>
      <p:sp>
        <p:nvSpPr>
          <p:cNvPr id="10" name="Right Arrow 9"/>
          <p:cNvSpPr/>
          <p:nvPr/>
        </p:nvSpPr>
        <p:spPr>
          <a:xfrm>
            <a:off x="5432966" y="3653449"/>
            <a:ext cx="614584" cy="54447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432966" y="4929440"/>
            <a:ext cx="614584" cy="26478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432966" y="5501136"/>
            <a:ext cx="614584" cy="26478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432966" y="5916715"/>
            <a:ext cx="614584" cy="26478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34549" y="2937676"/>
            <a:ext cx="8595360" cy="3561083"/>
          </a:xfrm>
          <a:prstGeom prst="roundRect">
            <a:avLst>
              <a:gd name="adj" fmla="val 8076"/>
            </a:avLst>
          </a:prstGeom>
          <a:noFill/>
          <a:ln w="38100">
            <a:solidFill>
              <a:schemeClr val="accent1">
                <a:alpha val="74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2E2224"/>
              </a:solidFill>
            </a:endParaRPr>
          </a:p>
          <a:p>
            <a:endParaRPr lang="en-US" dirty="0">
              <a:solidFill>
                <a:srgbClr val="2E2224"/>
              </a:solidFill>
            </a:endParaRPr>
          </a:p>
          <a:p>
            <a:endParaRPr lang="en-US" dirty="0" smtClean="0">
              <a:solidFill>
                <a:srgbClr val="2E2224"/>
              </a:solidFill>
            </a:endParaRPr>
          </a:p>
          <a:p>
            <a:endParaRPr lang="en-US" dirty="0">
              <a:solidFill>
                <a:srgbClr val="2E2224"/>
              </a:solidFill>
            </a:endParaRPr>
          </a:p>
          <a:p>
            <a:endParaRPr lang="en-US" dirty="0" smtClean="0">
              <a:solidFill>
                <a:srgbClr val="2E2224"/>
              </a:solidFill>
            </a:endParaRPr>
          </a:p>
          <a:p>
            <a:endParaRPr lang="en-US" sz="2400" dirty="0" smtClean="0">
              <a:solidFill>
                <a:srgbClr val="2E2224"/>
              </a:solidFill>
            </a:endParaRPr>
          </a:p>
          <a:p>
            <a:endParaRPr lang="en-US" sz="2400" dirty="0">
              <a:solidFill>
                <a:srgbClr val="2E2224"/>
              </a:solidFill>
            </a:endParaRPr>
          </a:p>
          <a:p>
            <a:r>
              <a:rPr lang="en-US" sz="2400" dirty="0" smtClean="0">
                <a:solidFill>
                  <a:srgbClr val="2E2224"/>
                </a:solidFill>
              </a:rPr>
              <a:t>COMP6051</a:t>
            </a:r>
            <a:endParaRPr lang="en-US" sz="2400" dirty="0" smtClean="0">
              <a:solidFill>
                <a:srgbClr val="2E2224"/>
              </a:solidFill>
            </a:endParaRPr>
          </a:p>
          <a:p>
            <a:r>
              <a:rPr lang="en-US" i="1" dirty="0" smtClean="0">
                <a:solidFill>
                  <a:srgbClr val="2E2224"/>
                </a:solidFill>
              </a:rPr>
              <a:t>(20 credits)</a:t>
            </a:r>
          </a:p>
          <a:p>
            <a:endParaRPr lang="en-US" sz="2400" dirty="0" smtClean="0">
              <a:solidFill>
                <a:srgbClr val="2E2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87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464770"/>
            <a:ext cx="8595360" cy="4771437"/>
          </a:xfrm>
        </p:spPr>
        <p:txBody>
          <a:bodyPr>
            <a:normAutofit/>
          </a:bodyPr>
          <a:lstStyle/>
          <a:p>
            <a:r>
              <a:rPr lang="en-US" dirty="0" smtClean="0"/>
              <a:t>Monday 1400-1600 will be the regular lecture slot</a:t>
            </a:r>
          </a:p>
          <a:p>
            <a:r>
              <a:rPr lang="en-US" dirty="0" smtClean="0"/>
              <a:t>We start </a:t>
            </a:r>
            <a:r>
              <a:rPr lang="en-US" dirty="0"/>
              <a:t>our lecture series today </a:t>
            </a:r>
          </a:p>
          <a:p>
            <a:pPr lvl="1"/>
            <a:r>
              <a:rPr lang="en-US" dirty="0"/>
              <a:t>A Brief History of the </a:t>
            </a:r>
            <a:r>
              <a:rPr lang="en-US" dirty="0" smtClean="0"/>
              <a:t>Web (</a:t>
            </a:r>
            <a:r>
              <a:rPr lang="en-US" dirty="0" err="1" smtClean="0"/>
              <a:t>dem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Value and Web </a:t>
            </a:r>
            <a:r>
              <a:rPr lang="en-US" dirty="0" smtClean="0"/>
              <a:t>2.0 (tt2)</a:t>
            </a:r>
          </a:p>
          <a:p>
            <a:pPr lvl="1"/>
            <a:endParaRPr lang="en-US" dirty="0"/>
          </a:p>
          <a:p>
            <a:r>
              <a:rPr lang="en-US" dirty="0" smtClean="0"/>
              <a:t>Tomorrow (Tues) 1000-1100 is the COMP6052 Project Launch</a:t>
            </a:r>
          </a:p>
          <a:p>
            <a:pPr lvl="1"/>
            <a:r>
              <a:rPr lang="en-US" dirty="0" smtClean="0"/>
              <a:t>Explain the project process</a:t>
            </a:r>
          </a:p>
          <a:p>
            <a:pPr lvl="2"/>
            <a:r>
              <a:rPr lang="en-US" dirty="0" smtClean="0"/>
              <a:t>Allocate groups (of six)</a:t>
            </a:r>
          </a:p>
          <a:p>
            <a:pPr lvl="2"/>
            <a:r>
              <a:rPr lang="en-US" dirty="0" smtClean="0"/>
              <a:t>Assign Mentors</a:t>
            </a:r>
          </a:p>
          <a:p>
            <a:pPr lvl="1"/>
            <a:r>
              <a:rPr lang="en-US" dirty="0" smtClean="0"/>
              <a:t>We will only occasionally use the Tuesday slot</a:t>
            </a:r>
          </a:p>
          <a:p>
            <a:pPr lvl="2"/>
            <a:r>
              <a:rPr lang="en-US" dirty="0" smtClean="0"/>
              <a:t>COMP6051 students will not need to attend tomorrow, but may be asked to act as </a:t>
            </a:r>
            <a:r>
              <a:rPr lang="en-US" i="1" dirty="0" smtClean="0"/>
              <a:t>critical friends </a:t>
            </a:r>
            <a:r>
              <a:rPr lang="en-US" dirty="0" smtClean="0"/>
              <a:t>in a future Tuesday slot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72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300" dirty="0" smtClean="0"/>
              <a:t>?</a:t>
            </a:r>
            <a:endParaRPr lang="en-US" dirty="0" smtClean="0"/>
          </a:p>
          <a:p>
            <a:pPr marL="0" indent="0" algn="r">
              <a:buNone/>
            </a:pPr>
            <a:endParaRPr lang="en-US" sz="1800" dirty="0" smtClean="0"/>
          </a:p>
          <a:p>
            <a:pPr marL="0" indent="0" algn="r">
              <a:buNone/>
            </a:pPr>
            <a:r>
              <a:rPr lang="en-US" sz="1800" dirty="0" smtClean="0">
                <a:solidFill>
                  <a:schemeClr val="accent6"/>
                </a:solidFill>
              </a:rPr>
              <a:t>Dave Millard (</a:t>
            </a:r>
            <a:r>
              <a:rPr lang="en-US" sz="1800" dirty="0" err="1" smtClean="0">
                <a:solidFill>
                  <a:schemeClr val="accent6"/>
                </a:solidFill>
              </a:rPr>
              <a:t>dem@ecs.soton.ac.uk</a:t>
            </a:r>
            <a:r>
              <a:rPr lang="en-US" sz="1800" dirty="0" smtClean="0">
                <a:solidFill>
                  <a:schemeClr val="accent6"/>
                </a:solidFill>
              </a:rPr>
              <a:t>)</a:t>
            </a:r>
          </a:p>
          <a:p>
            <a:pPr marL="0" indent="0" algn="r">
              <a:buNone/>
            </a:pPr>
            <a:r>
              <a:rPr lang="en-US" sz="1800" dirty="0" err="1" smtClean="0">
                <a:solidFill>
                  <a:schemeClr val="accent6"/>
                </a:solidFill>
              </a:rPr>
              <a:t>Thanassis</a:t>
            </a:r>
            <a:r>
              <a:rPr lang="en-US" sz="1800" dirty="0" smtClean="0">
                <a:solidFill>
                  <a:schemeClr val="accent6"/>
                </a:solidFill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</a:rPr>
              <a:t>Tiropanis</a:t>
            </a:r>
            <a:r>
              <a:rPr lang="en-US" sz="1800" dirty="0" smtClean="0">
                <a:solidFill>
                  <a:schemeClr val="accent6"/>
                </a:solidFill>
              </a:rPr>
              <a:t> (tt2@ecs.soton.ac.uk)</a:t>
            </a:r>
          </a:p>
        </p:txBody>
      </p:sp>
    </p:spTree>
    <p:extLst>
      <p:ext uri="{BB962C8B-B14F-4D97-AF65-F5344CB8AC3E}">
        <p14:creationId xmlns:p14="http://schemas.microsoft.com/office/powerpoint/2010/main" val="2397919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352</TotalTime>
  <Words>363</Words>
  <Application>Microsoft Macintosh PowerPoint</Application>
  <PresentationFormat>On-screen Show (4:3)</PresentationFormat>
  <Paragraphs>87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Soho</vt:lpstr>
      <vt:lpstr>Welcome to Social Networking Systems</vt:lpstr>
      <vt:lpstr>This is NOT the Facebook course!</vt:lpstr>
      <vt:lpstr>So What is It?</vt:lpstr>
      <vt:lpstr>Technology and Applications</vt:lpstr>
      <vt:lpstr>Analysis and Structure</vt:lpstr>
      <vt:lpstr>Social Factors</vt:lpstr>
      <vt:lpstr>Who are You?</vt:lpstr>
      <vt:lpstr>What happens next?</vt:lpstr>
      <vt:lpstr>Questions…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Social Networking Systems</dc:title>
  <dc:creator>David Millard</dc:creator>
  <cp:lastModifiedBy>David Millard</cp:lastModifiedBy>
  <cp:revision>14</cp:revision>
  <dcterms:created xsi:type="dcterms:W3CDTF">2011-01-26T16:20:04Z</dcterms:created>
  <dcterms:modified xsi:type="dcterms:W3CDTF">2011-01-30T23:16:39Z</dcterms:modified>
</cp:coreProperties>
</file>