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83" r:id="rId2"/>
    <p:sldId id="285" r:id="rId3"/>
    <p:sldId id="284" r:id="rId4"/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8" r:id="rId14"/>
    <p:sldId id="286" r:id="rId15"/>
    <p:sldId id="280" r:id="rId16"/>
    <p:sldId id="281" r:id="rId17"/>
    <p:sldId id="282" r:id="rId18"/>
    <p:sldId id="287" r:id="rId19"/>
    <p:sldId id="28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856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E7180-3CA5-114B-8A42-57A1A8AB75A7}" type="datetimeFigureOut">
              <a:rPr lang="en-US" smtClean="0"/>
              <a:pPr/>
              <a:t>8/14/11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222" y="352778"/>
            <a:ext cx="85795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Christopher </a:t>
            </a:r>
            <a:r>
              <a:rPr lang="en-US" sz="4800" dirty="0" err="1" smtClean="0"/>
              <a:t>Gutteridge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@</a:t>
            </a:r>
            <a:r>
              <a:rPr lang="en-US" sz="4800" dirty="0" err="1" smtClean="0"/>
              <a:t>cgutteridge</a:t>
            </a:r>
            <a:endParaRPr lang="en-US" sz="4800" dirty="0" smtClean="0"/>
          </a:p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err="1" smtClean="0"/>
              <a:t>Datageek</a:t>
            </a:r>
            <a:endParaRPr lang="en-US" sz="4800" dirty="0" smtClean="0"/>
          </a:p>
          <a:p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2587" y="3175322"/>
            <a:ext cx="1477119" cy="104923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630645" y="3230537"/>
            <a:ext cx="1312081" cy="1435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791385" y="3258153"/>
            <a:ext cx="1186125" cy="9812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2587" y="3175322"/>
            <a:ext cx="1477119" cy="104923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630645" y="3230537"/>
            <a:ext cx="1312081" cy="1435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791385" y="3258153"/>
            <a:ext cx="1186125" cy="9812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0198" y="71670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90597" y="275456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32058" y="57918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1187205" y="1905192"/>
            <a:ext cx="621798" cy="180013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3431038" y="1180944"/>
            <a:ext cx="455052" cy="3583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6515873" y="1891395"/>
            <a:ext cx="759318" cy="23468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296898" y="5466950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638437" y="4983870"/>
            <a:ext cx="690245" cy="566039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0" y="994013"/>
            <a:ext cx="2530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“Christopher </a:t>
            </a:r>
            <a:r>
              <a:rPr lang="en-US" dirty="0" err="1" smtClean="0"/>
              <a:t>Gutteridge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085081" y="525156"/>
            <a:ext cx="212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“Simon Phipps”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378396" y="856492"/>
            <a:ext cx="1547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2400" dirty="0" smtClean="0"/>
              <a:t>Steve</a:t>
            </a:r>
            <a:r>
              <a:rPr lang="en-US" dirty="0" smtClean="0"/>
              <a:t> </a:t>
            </a:r>
            <a:r>
              <a:rPr lang="en-US" sz="2400" dirty="0" smtClean="0"/>
              <a:t>Lee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804641" y="5660890"/>
            <a:ext cx="199848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3200" dirty="0" err="1" smtClean="0"/>
              <a:t>OggCamp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2587" y="3175322"/>
            <a:ext cx="1477119" cy="104923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630645" y="3230537"/>
            <a:ext cx="1312081" cy="1435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791385" y="3258153"/>
            <a:ext cx="1186125" cy="9812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0198" y="71670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90597" y="275456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32058" y="57918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1187205" y="1905192"/>
            <a:ext cx="621798" cy="180013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3431038" y="1180944"/>
            <a:ext cx="455052" cy="3583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6515873" y="1891395"/>
            <a:ext cx="759318" cy="23468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296898" y="5466950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638437" y="4983870"/>
            <a:ext cx="690245" cy="566039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0" y="994013"/>
            <a:ext cx="2530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“Christopher </a:t>
            </a:r>
            <a:r>
              <a:rPr lang="en-US" dirty="0" err="1" smtClean="0"/>
              <a:t>Gutteridge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085081" y="525156"/>
            <a:ext cx="212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“Simon Phipps”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378396" y="856492"/>
            <a:ext cx="1547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2400" dirty="0" smtClean="0"/>
              <a:t>Steve</a:t>
            </a:r>
            <a:r>
              <a:rPr lang="en-US" dirty="0" smtClean="0"/>
              <a:t> </a:t>
            </a:r>
            <a:r>
              <a:rPr lang="en-US" sz="2400" dirty="0" smtClean="0"/>
              <a:t>Lee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804641" y="5660890"/>
            <a:ext cx="199848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3200" dirty="0" err="1" smtClean="0"/>
              <a:t>OggCamp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0" y="2747328"/>
            <a:ext cx="5309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http://id.ecs.soton.ac.uk/person/1248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88505" y="4376405"/>
            <a:ext cx="447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http://oggcamp.org/#oggcamp2011</a:t>
            </a:r>
            <a:endParaRPr lang="en-US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2587" y="3175322"/>
            <a:ext cx="1477119" cy="104923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630645" y="3230537"/>
            <a:ext cx="1312081" cy="1435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791385" y="3258153"/>
            <a:ext cx="1186125" cy="981280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0198" y="71670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90597" y="275456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32058" y="57918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1187205" y="1905192"/>
            <a:ext cx="621798" cy="180013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3431038" y="1180944"/>
            <a:ext cx="455052" cy="3583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6515873" y="1891395"/>
            <a:ext cx="759318" cy="23468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296898" y="5466950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638437" y="4983870"/>
            <a:ext cx="690245" cy="566039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0" y="994013"/>
            <a:ext cx="2530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“Christopher </a:t>
            </a:r>
            <a:r>
              <a:rPr lang="en-US" dirty="0" err="1" smtClean="0"/>
              <a:t>Gutteridge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085081" y="525156"/>
            <a:ext cx="212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“Simon Phipps”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378396" y="856492"/>
            <a:ext cx="1547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2400" dirty="0" smtClean="0"/>
              <a:t>Steve</a:t>
            </a:r>
            <a:r>
              <a:rPr lang="en-US" dirty="0" smtClean="0"/>
              <a:t> </a:t>
            </a:r>
            <a:r>
              <a:rPr lang="en-US" sz="2400" dirty="0" smtClean="0"/>
              <a:t>Lee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804641" y="5660890"/>
            <a:ext cx="199848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3200" dirty="0" err="1" smtClean="0"/>
              <a:t>OggCamp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0" y="2747328"/>
            <a:ext cx="5309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http://id.ecs.soton.ac.uk/person/1248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88505" y="4376405"/>
            <a:ext cx="447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http://oggcamp.org/#oggcamp2011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-507199" y="1822344"/>
            <a:ext cx="406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http://www.w3.org/2000/01/rdf-schema#label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54321" y="1256845"/>
            <a:ext cx="406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http://www.w3.org/2000/01/rdf-schema#label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080718" y="1919521"/>
            <a:ext cx="406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http://www.w3.org/2000/01/rdf-schema#label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693022" y="3259215"/>
            <a:ext cx="3022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</a:t>
            </a:r>
            <a:r>
              <a:rPr lang="en-US" sz="1200" dirty="0" err="1" smtClean="0">
                <a:latin typeface="Courier"/>
                <a:cs typeface="Courier"/>
              </a:rPr>
              <a:t>purl.org/prog/attendee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736689" y="3867204"/>
            <a:ext cx="3022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</a:t>
            </a:r>
            <a:r>
              <a:rPr lang="en-US" sz="1200" dirty="0" err="1" smtClean="0">
                <a:latin typeface="Courier"/>
                <a:cs typeface="Courier"/>
              </a:rPr>
              <a:t>purl.org/prog/attendee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13628" y="3702072"/>
            <a:ext cx="3022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</a:t>
            </a:r>
            <a:r>
              <a:rPr lang="en-US" sz="1200" dirty="0" err="1" smtClean="0">
                <a:latin typeface="Courier"/>
                <a:cs typeface="Courier"/>
              </a:rPr>
              <a:t>purl.org/prog/attendee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2485" y="5192017"/>
            <a:ext cx="406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http://www.w3.org/2000/01/rdf-schema#label</a:t>
            </a:r>
            <a:endParaRPr lang="en-US" sz="12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20000" dirty="0" smtClean="0"/>
              <a:t>Linked Data</a:t>
            </a:r>
            <a:endParaRPr lang="en-US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798217" y="1670371"/>
            <a:ext cx="3165487" cy="3165487"/>
          </a:xfrm>
          <a:prstGeom prst="ellipse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47852" y="2871594"/>
            <a:ext cx="130035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URL</a:t>
            </a:r>
          </a:p>
          <a:p>
            <a:endParaRPr lang="en-US" sz="5400" dirty="0" smtClean="0"/>
          </a:p>
          <a:p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610451" y="496347"/>
            <a:ext cx="5761349" cy="5761349"/>
          </a:xfrm>
          <a:prstGeom prst="ellipse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798217" y="1670371"/>
            <a:ext cx="3165487" cy="3165487"/>
          </a:xfrm>
          <a:prstGeom prst="ellipse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47852" y="2871594"/>
            <a:ext cx="130035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URL</a:t>
            </a:r>
          </a:p>
          <a:p>
            <a:endParaRPr lang="en-US" sz="5400" dirty="0" smtClean="0"/>
          </a:p>
          <a:p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631226" y="787464"/>
            <a:ext cx="202686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0" dirty="0" smtClean="0"/>
              <a:t>URI</a:t>
            </a:r>
            <a:endParaRPr lang="en-US" sz="1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20000" dirty="0" smtClean="0"/>
              <a:t>303</a:t>
            </a:r>
            <a:br>
              <a:rPr lang="en-US" sz="20000" dirty="0" smtClean="0"/>
            </a:br>
            <a:r>
              <a:rPr lang="en-US" sz="10000" dirty="0" smtClean="0"/>
              <a:t>See Other</a:t>
            </a:r>
            <a:endParaRPr lang="en-US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smtClean="0"/>
              <a:t>303 See Other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1425222" y="536222"/>
            <a:ext cx="5864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&lt;http://id.southampton.ac.uk/building/59&gt;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43288" y="5613400"/>
            <a:ext cx="669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&lt;http://</a:t>
            </a:r>
            <a:r>
              <a:rPr lang="en-US" b="1" dirty="0" smtClean="0">
                <a:latin typeface="Courier"/>
                <a:cs typeface="Courier"/>
              </a:rPr>
              <a:t>data.</a:t>
            </a:r>
            <a:r>
              <a:rPr lang="en-US" dirty="0" smtClean="0">
                <a:latin typeface="Courier"/>
                <a:cs typeface="Courier"/>
              </a:rPr>
              <a:t>southampton.ac.uk/building/59</a:t>
            </a:r>
            <a:r>
              <a:rPr lang="en-US" b="1" dirty="0" smtClean="0">
                <a:latin typeface="Courier"/>
                <a:cs typeface="Courier"/>
              </a:rPr>
              <a:t>.rdf</a:t>
            </a:r>
            <a:r>
              <a:rPr lang="en-US" dirty="0" smtClean="0">
                <a:latin typeface="Courier"/>
                <a:cs typeface="Courier"/>
              </a:rPr>
              <a:t>&gt;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5003800"/>
            <a:ext cx="6970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&lt;http://</a:t>
            </a:r>
            <a:r>
              <a:rPr lang="en-US" b="1" dirty="0" smtClean="0">
                <a:latin typeface="Courier"/>
                <a:cs typeface="Courier"/>
              </a:rPr>
              <a:t>data.</a:t>
            </a:r>
            <a:r>
              <a:rPr lang="en-US" dirty="0" smtClean="0">
                <a:latin typeface="Courier"/>
                <a:cs typeface="Courier"/>
              </a:rPr>
              <a:t>southampton.ac.uk/building/59</a:t>
            </a:r>
            <a:r>
              <a:rPr lang="en-US" b="1" dirty="0" smtClean="0">
                <a:latin typeface="Courier"/>
                <a:cs typeface="Courier"/>
              </a:rPr>
              <a:t>.html</a:t>
            </a:r>
            <a:r>
              <a:rPr lang="en-US" dirty="0" smtClean="0">
                <a:latin typeface="Courier"/>
                <a:cs typeface="Courier"/>
              </a:rPr>
              <a:t>&gt;</a:t>
            </a:r>
            <a:endParaRPr lang="en-US" dirty="0">
              <a:latin typeface="Courier"/>
              <a:cs typeface="Courier"/>
            </a:endParaRPr>
          </a:p>
        </p:txBody>
      </p:sp>
      <p:cxnSp>
        <p:nvCxnSpPr>
          <p:cNvPr id="6" name="Straight Arrow Connector 5"/>
          <p:cNvCxnSpPr>
            <a:endCxn id="2" idx="2"/>
          </p:cNvCxnSpPr>
          <p:nvPr/>
        </p:nvCxnSpPr>
        <p:spPr>
          <a:xfrm flipV="1">
            <a:off x="1566333" y="3096860"/>
            <a:ext cx="3048000" cy="1954918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4938889" y="3033890"/>
            <a:ext cx="2921000" cy="2610555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V="1">
            <a:off x="3894669" y="1594557"/>
            <a:ext cx="1284110" cy="239887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4000" y="451555"/>
            <a:ext cx="868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&lt;http://</a:t>
            </a:r>
            <a:r>
              <a:rPr lang="en-US" sz="2400" dirty="0" err="1" smtClean="0">
                <a:latin typeface="Courier"/>
                <a:cs typeface="Courier"/>
              </a:rPr>
              <a:t>users.ecs.soton.ac.uk/cjg/foaf.rdf#me</a:t>
            </a:r>
            <a:r>
              <a:rPr lang="en-US" sz="2400" dirty="0" smtClean="0">
                <a:latin typeface="Courier"/>
                <a:cs typeface="Courier"/>
              </a:rPr>
              <a:t>&gt;</a:t>
            </a:r>
            <a:endParaRPr lang="en-US" sz="2400" dirty="0">
              <a:latin typeface="Courier"/>
              <a:cs typeface="Courier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3358447" y="2130778"/>
            <a:ext cx="2116665" cy="3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3511" y="3383844"/>
            <a:ext cx="8311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&lt;http://</a:t>
            </a:r>
            <a:r>
              <a:rPr lang="en-US" sz="2400" dirty="0" err="1" smtClean="0">
                <a:latin typeface="Courier"/>
                <a:cs typeface="Courier"/>
              </a:rPr>
              <a:t>users.ecs.soton.ac.uk/cjg/foaf.rdf</a:t>
            </a:r>
            <a:r>
              <a:rPr lang="en-US" sz="2400" dirty="0" smtClean="0">
                <a:latin typeface="Courier"/>
                <a:cs typeface="Courier"/>
              </a:rPr>
              <a:t>&gt;</a:t>
            </a:r>
            <a:endParaRPr lang="en-US" sz="24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222" y="352778"/>
            <a:ext cx="85795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Christopher </a:t>
            </a:r>
            <a:r>
              <a:rPr lang="en-US" sz="4800" dirty="0" err="1" smtClean="0"/>
              <a:t>Gutteridge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@</a:t>
            </a:r>
            <a:r>
              <a:rPr lang="en-US" sz="4800" dirty="0" err="1" smtClean="0"/>
              <a:t>cgutteridge</a:t>
            </a:r>
            <a:endParaRPr lang="en-US" sz="4800" dirty="0" smtClean="0"/>
          </a:p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University of Southampton, Linked Open Data Architect</a:t>
            </a:r>
          </a:p>
          <a:p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6116"/>
            <a:ext cx="8229600" cy="5850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Courier"/>
                <a:cs typeface="Courier"/>
              </a:rPr>
              <a:t>&lt;</a:t>
            </a:r>
            <a:r>
              <a:rPr lang="en-US" sz="2400" dirty="0" smtClean="0">
                <a:latin typeface="Courier"/>
                <a:cs typeface="Courier"/>
              </a:rPr>
              <a:t>http://id.ecs.soton.ac.uk/person/1248&gt; &lt;http://www.w3.org/2000/01/rdf-schema#label&gt; “Christopher </a:t>
            </a:r>
            <a:r>
              <a:rPr lang="en-US" sz="2400" dirty="0" err="1" smtClean="0">
                <a:latin typeface="Courier"/>
                <a:cs typeface="Courier"/>
              </a:rPr>
              <a:t>Gutteridge</a:t>
            </a:r>
            <a:r>
              <a:rPr lang="en-US" sz="2400" dirty="0" smtClean="0">
                <a:latin typeface="Courier"/>
                <a:cs typeface="Courier"/>
              </a:rPr>
              <a:t>” .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&lt;http://oggcamp.org/#oggcamp2011&gt; &lt;http://</a:t>
            </a:r>
            <a:r>
              <a:rPr lang="en-US" sz="2400" dirty="0" err="1" smtClean="0">
                <a:latin typeface="Courier"/>
                <a:cs typeface="Courier"/>
              </a:rPr>
              <a:t>purl.org/prog/attendee</a:t>
            </a:r>
            <a:r>
              <a:rPr lang="en-US" sz="2400" dirty="0" smtClean="0">
                <a:latin typeface="Courier"/>
                <a:cs typeface="Courier"/>
              </a:rPr>
              <a:t>&gt; &lt;http://id.ecs.soton.ac.uk/person/1248&gt; .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“N-Triples” </a:t>
            </a:r>
          </a:p>
          <a:p>
            <a:pPr>
              <a:buNone/>
            </a:pPr>
            <a:endParaRPr lang="en-US" sz="24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68" y="276116"/>
            <a:ext cx="8950732" cy="5850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@prefix </a:t>
            </a:r>
            <a:r>
              <a:rPr lang="en-US" sz="1800" dirty="0" err="1" smtClean="0">
                <a:latin typeface="Courier"/>
                <a:cs typeface="Courier"/>
              </a:rPr>
              <a:t>rdfs</a:t>
            </a:r>
            <a:r>
              <a:rPr lang="en-US" sz="1800" dirty="0" smtClean="0">
                <a:latin typeface="Courier"/>
                <a:cs typeface="Courier"/>
              </a:rPr>
              <a:t>: &lt;http://www.w3.org/2000/01/rdf-schema#&gt; .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@prefix </a:t>
            </a:r>
            <a:r>
              <a:rPr lang="en-US" sz="1800" dirty="0" err="1" smtClean="0">
                <a:latin typeface="Courier"/>
                <a:cs typeface="Courier"/>
              </a:rPr>
              <a:t>rdf</a:t>
            </a:r>
            <a:r>
              <a:rPr lang="en-US" sz="1800" dirty="0" smtClean="0">
                <a:latin typeface="Courier"/>
                <a:cs typeface="Courier"/>
              </a:rPr>
              <a:t>: &lt;http://www.w3.org/1999/02/22-rdf-syntax-ns#&gt; .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@prefix </a:t>
            </a:r>
            <a:r>
              <a:rPr lang="en-US" sz="1800" dirty="0" err="1" smtClean="0">
                <a:latin typeface="Courier"/>
                <a:cs typeface="Courier"/>
              </a:rPr>
              <a:t>prog</a:t>
            </a:r>
            <a:r>
              <a:rPr lang="en-US" sz="1800" dirty="0" smtClean="0">
                <a:latin typeface="Courier"/>
                <a:cs typeface="Courier"/>
              </a:rPr>
              <a:t>: &lt;http://</a:t>
            </a:r>
            <a:r>
              <a:rPr lang="en-US" sz="1800" dirty="0" err="1" smtClean="0">
                <a:latin typeface="Courier"/>
                <a:cs typeface="Courier"/>
              </a:rPr>
              <a:t>purl.org/prog</a:t>
            </a:r>
            <a:r>
              <a:rPr lang="en-US" sz="1800" dirty="0" smtClean="0">
                <a:latin typeface="Courier"/>
                <a:cs typeface="Courier"/>
              </a:rPr>
              <a:t>/&gt; .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@prefix </a:t>
            </a:r>
            <a:r>
              <a:rPr lang="en-US" sz="1800" dirty="0" err="1" smtClean="0">
                <a:latin typeface="Courier"/>
                <a:cs typeface="Courier"/>
              </a:rPr>
              <a:t>foaf</a:t>
            </a:r>
            <a:r>
              <a:rPr lang="en-US" sz="1800" dirty="0" smtClean="0">
                <a:latin typeface="Courier"/>
                <a:cs typeface="Courier"/>
              </a:rPr>
              <a:t>: &lt;http://xmlns.com/foaf/0.1/&gt;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&lt;http://id.ecs.soton.ac.uk/person/1248&gt; </a:t>
            </a:r>
          </a:p>
          <a:p>
            <a:pPr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rdfs:label</a:t>
            </a:r>
            <a:r>
              <a:rPr lang="en-US" sz="2000" dirty="0" smtClean="0">
                <a:latin typeface="Courier"/>
                <a:cs typeface="Courier"/>
              </a:rPr>
              <a:t> “Christopher </a:t>
            </a:r>
            <a:r>
              <a:rPr lang="en-US" sz="2000" dirty="0" err="1" smtClean="0">
                <a:latin typeface="Courier"/>
                <a:cs typeface="Courier"/>
              </a:rPr>
              <a:t>Gutteridge</a:t>
            </a:r>
            <a:r>
              <a:rPr lang="en-US" sz="2000" dirty="0" smtClean="0">
                <a:latin typeface="Courier"/>
                <a:cs typeface="Courier"/>
              </a:rPr>
              <a:t>” ;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rdf:type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foaf:Person</a:t>
            </a:r>
            <a:r>
              <a:rPr lang="en-US" sz="2000" dirty="0" smtClean="0">
                <a:latin typeface="Courier"/>
                <a:cs typeface="Courier"/>
              </a:rPr>
              <a:t> ;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foaf:homepage</a:t>
            </a:r>
            <a:r>
              <a:rPr lang="en-US" sz="2000" dirty="0" smtClean="0">
                <a:latin typeface="Courier"/>
                <a:cs typeface="Courier"/>
              </a:rPr>
              <a:t> &lt;http://</a:t>
            </a:r>
            <a:r>
              <a:rPr lang="en-US" sz="2000" dirty="0" err="1" smtClean="0">
                <a:latin typeface="Courier"/>
                <a:cs typeface="Courier"/>
              </a:rPr>
              <a:t>users.ecs.soton.ac.uk/cjg</a:t>
            </a:r>
            <a:r>
              <a:rPr lang="en-US" sz="2000" dirty="0" smtClean="0">
                <a:latin typeface="Courier"/>
                <a:cs typeface="Courier"/>
              </a:rPr>
              <a:t>&gt;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&lt;http://oggcamp.org/#oggcamp2011&gt; 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prog:attendee</a:t>
            </a:r>
            <a:r>
              <a:rPr lang="en-US" sz="2000" dirty="0" smtClean="0">
                <a:latin typeface="Courier"/>
                <a:cs typeface="Courier"/>
              </a:rPr>
              <a:t> &lt;http://id.ecs.soton.ac.uk/person/1248&gt; , 		&lt;http://</a:t>
            </a:r>
            <a:r>
              <a:rPr lang="en-US" sz="2000" dirty="0" err="1" smtClean="0">
                <a:latin typeface="Courier"/>
                <a:cs typeface="Courier"/>
              </a:rPr>
              <a:t>semantictweet.com/webmink</a:t>
            </a:r>
            <a:r>
              <a:rPr lang="en-US" sz="2000" dirty="0">
                <a:latin typeface="Courier"/>
                <a:cs typeface="Courier"/>
              </a:rPr>
              <a:t>&gt;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“Turtle”</a:t>
            </a:r>
          </a:p>
          <a:p>
            <a:pPr>
              <a:buNone/>
            </a:pPr>
            <a:endParaRPr lang="en-US" sz="20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&lt;subject&gt; &lt;predicate&gt; &lt;object&gt; 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>
              <a:buNone/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54583" y="1780940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54583" y="1780940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4624631" y="1325351"/>
            <a:ext cx="1890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&lt;graph&gt;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27950" y="1739523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289969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1062975" y="1311546"/>
            <a:ext cx="992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</a:t>
            </a:r>
            <a:r>
              <a:rPr lang="en-US" sz="4000" dirty="0"/>
              <a:t>A</a:t>
            </a:r>
            <a:r>
              <a:rPr lang="en-US" sz="4000" dirty="0" smtClean="0"/>
              <a:t>&gt;</a:t>
            </a:r>
            <a:endParaRPr lang="en-US" sz="4000" dirty="0"/>
          </a:p>
        </p:txBody>
      </p:sp>
      <p:sp>
        <p:nvSpPr>
          <p:cNvPr id="14" name="Rounded Rectangle 13"/>
          <p:cNvSpPr/>
          <p:nvPr/>
        </p:nvSpPr>
        <p:spPr>
          <a:xfrm>
            <a:off x="5895224" y="1753866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924474" y="1614543"/>
            <a:ext cx="228996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30249" y="1325889"/>
            <a:ext cx="9746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&lt;B&gt;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27950" y="1739523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289969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1062975" y="1311546"/>
            <a:ext cx="992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</a:t>
            </a:r>
            <a:r>
              <a:rPr lang="en-US" sz="4000" dirty="0"/>
              <a:t>A</a:t>
            </a:r>
            <a:r>
              <a:rPr lang="en-US" sz="4000" dirty="0" smtClean="0"/>
              <a:t>&gt;</a:t>
            </a:r>
            <a:endParaRPr lang="en-US" sz="4000" dirty="0"/>
          </a:p>
        </p:txBody>
      </p:sp>
      <p:sp>
        <p:nvSpPr>
          <p:cNvPr id="14" name="Rounded Rectangle 13"/>
          <p:cNvSpPr/>
          <p:nvPr/>
        </p:nvSpPr>
        <p:spPr>
          <a:xfrm>
            <a:off x="5895224" y="1753866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924474" y="1614543"/>
            <a:ext cx="228996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30249" y="1325889"/>
            <a:ext cx="9746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&lt;B&gt;</a:t>
            </a:r>
            <a:endParaRPr lang="en-US" sz="4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458976" y="3575688"/>
            <a:ext cx="1332225" cy="571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023813" y="3563417"/>
            <a:ext cx="1395787" cy="17983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74436" y="1725717"/>
            <a:ext cx="4458974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72" y="1600200"/>
            <a:ext cx="2289969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5411508" y="1352963"/>
            <a:ext cx="1526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&lt;A+B&gt;</a:t>
            </a:r>
            <a:endParaRPr lang="en-US" sz="40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1596" y="1628348"/>
            <a:ext cx="228996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Explosion 1 12"/>
          <p:cNvSpPr/>
          <p:nvPr/>
        </p:nvSpPr>
        <p:spPr>
          <a:xfrm>
            <a:off x="1394292" y="1449603"/>
            <a:ext cx="6419264" cy="5173700"/>
          </a:xfrm>
          <a:prstGeom prst="irregularSeal1">
            <a:avLst/>
          </a:prstGeom>
          <a:gradFill flip="none" rotWithShape="1">
            <a:gsLst>
              <a:gs pos="75000">
                <a:srgbClr val="FF0000"/>
              </a:gs>
              <a:gs pos="0">
                <a:srgbClr val="FFFF00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20000" dirty="0" smtClean="0"/>
              <a:t>RDF</a:t>
            </a:r>
            <a:endParaRPr lang="en-US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74436" y="1725717"/>
            <a:ext cx="4458974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72" y="1600200"/>
            <a:ext cx="2289969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5411508" y="1352963"/>
            <a:ext cx="1526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&lt;A+B&gt;</a:t>
            </a:r>
            <a:endParaRPr lang="en-US" sz="40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1596" y="1628348"/>
            <a:ext cx="228996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smtClean="0"/>
              <a:t>"If HP knew what HP knows, we'd be three times more profitable." </a:t>
            </a:r>
          </a:p>
          <a:p>
            <a:pPr algn="r" eaLnBrk="1" hangingPunct="1">
              <a:buFont typeface="Wingdings" charset="2"/>
              <a:buNone/>
            </a:pPr>
            <a:r>
              <a:rPr lang="en-US" i="1" smtClean="0"/>
              <a:t>Lew Platt</a:t>
            </a: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0E0826-CFC2-404D-85D2-85E757E3E58E}" type="slidenum">
              <a:rPr lang="en-GB" smtClean="0"/>
              <a:pPr/>
              <a:t>31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Where else?</a:t>
            </a:r>
          </a:p>
        </p:txBody>
      </p:sp>
      <p:sp>
        <p:nvSpPr>
          <p:cNvPr id="1638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Oxford</a:t>
            </a:r>
          </a:p>
          <a:p>
            <a:r>
              <a:rPr lang="en-US" dirty="0" smtClean="0"/>
              <a:t>Edinburgh</a:t>
            </a:r>
          </a:p>
          <a:p>
            <a:r>
              <a:rPr lang="en-US" dirty="0" smtClean="0"/>
              <a:t>Open University</a:t>
            </a:r>
          </a:p>
          <a:p>
            <a:r>
              <a:rPr lang="en-US" dirty="0" smtClean="0"/>
              <a:t>Bristol</a:t>
            </a:r>
          </a:p>
          <a:p>
            <a:r>
              <a:rPr lang="en-US" dirty="0" smtClean="0"/>
              <a:t>Lincoln</a:t>
            </a:r>
          </a:p>
          <a:p>
            <a:r>
              <a:rPr lang="en-US" dirty="0" smtClean="0"/>
              <a:t>Edinburgh</a:t>
            </a:r>
          </a:p>
          <a:p>
            <a:r>
              <a:rPr lang="en-US" dirty="0" smtClean="0"/>
              <a:t>Leeds</a:t>
            </a:r>
          </a:p>
          <a:p>
            <a:endParaRPr lang="en-US" dirty="0" smtClean="0"/>
          </a:p>
        </p:txBody>
      </p:sp>
      <p:sp>
        <p:nvSpPr>
          <p:cNvPr id="1638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26819C-EC7D-1E41-98EA-E68C883D1DEF}" type="slidenum">
              <a:rPr lang="en-GB" smtClean="0"/>
              <a:pPr/>
              <a:t>32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Where else?</a:t>
            </a:r>
          </a:p>
        </p:txBody>
      </p:sp>
      <p:sp>
        <p:nvSpPr>
          <p:cNvPr id="17411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Oxford</a:t>
            </a:r>
          </a:p>
          <a:p>
            <a:r>
              <a:rPr lang="en-US" dirty="0" smtClean="0"/>
              <a:t>Edinburgh</a:t>
            </a:r>
          </a:p>
          <a:p>
            <a:r>
              <a:rPr lang="en-US" dirty="0" smtClean="0"/>
              <a:t>Open University</a:t>
            </a:r>
          </a:p>
          <a:p>
            <a:r>
              <a:rPr lang="en-US" dirty="0" smtClean="0"/>
              <a:t>Bristol</a:t>
            </a:r>
          </a:p>
          <a:p>
            <a:r>
              <a:rPr lang="en-US" dirty="0" smtClean="0"/>
              <a:t>Lincoln</a:t>
            </a:r>
          </a:p>
          <a:p>
            <a:r>
              <a:rPr lang="en-US" dirty="0" smtClean="0"/>
              <a:t>Edinburgh</a:t>
            </a:r>
          </a:p>
          <a:p>
            <a:r>
              <a:rPr lang="en-US" dirty="0" smtClean="0"/>
              <a:t>Leeds</a:t>
            </a:r>
          </a:p>
          <a:p>
            <a:endParaRPr lang="en-US" dirty="0" smtClean="0"/>
          </a:p>
        </p:txBody>
      </p:sp>
      <p:sp>
        <p:nvSpPr>
          <p:cNvPr id="17412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Müenster, Germany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741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ECEF48-C742-BB4A-B6F3-6F5B684C48F9}" type="slidenum">
              <a:rPr lang="en-GB" smtClean="0"/>
              <a:pPr/>
              <a:t>33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Where else?</a:t>
            </a:r>
          </a:p>
        </p:txBody>
      </p:sp>
      <p:sp>
        <p:nvSpPr>
          <p:cNvPr id="18435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Oxford</a:t>
            </a:r>
          </a:p>
          <a:p>
            <a:r>
              <a:rPr lang="en-US" dirty="0" smtClean="0"/>
              <a:t>Edinburgh</a:t>
            </a:r>
          </a:p>
          <a:p>
            <a:r>
              <a:rPr lang="en-US" dirty="0" smtClean="0"/>
              <a:t>Open University</a:t>
            </a:r>
          </a:p>
          <a:p>
            <a:r>
              <a:rPr lang="en-US" dirty="0" smtClean="0"/>
              <a:t>Bristol</a:t>
            </a:r>
          </a:p>
          <a:p>
            <a:r>
              <a:rPr lang="en-US" dirty="0" smtClean="0"/>
              <a:t>Lincoln</a:t>
            </a:r>
          </a:p>
          <a:p>
            <a:r>
              <a:rPr lang="en-US" dirty="0" smtClean="0"/>
              <a:t>Edinburgh</a:t>
            </a:r>
          </a:p>
          <a:p>
            <a:r>
              <a:rPr lang="en-US" dirty="0" smtClean="0"/>
              <a:t>Leeds</a:t>
            </a:r>
            <a:endParaRPr lang="en-US" dirty="0" smtClean="0"/>
          </a:p>
        </p:txBody>
      </p:sp>
      <p:sp>
        <p:nvSpPr>
          <p:cNvPr id="18436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Müenster, Germany</a:t>
            </a:r>
          </a:p>
          <a:p>
            <a:r>
              <a:rPr lang="en-US" smtClean="0"/>
              <a:t>Tsinghua, China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843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A4431A-3D3D-A34F-B5D2-4756F84F9097}" type="slidenum">
              <a:rPr lang="en-GB" smtClean="0"/>
              <a:pPr/>
              <a:t>34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59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charset="2"/>
              <a:buNone/>
            </a:pPr>
            <a:r>
              <a:rPr lang="en-US" sz="5400" smtClean="0"/>
              <a:t>Transparency</a:t>
            </a:r>
          </a:p>
          <a:p>
            <a:pPr algn="ctr" eaLnBrk="1" hangingPunct="1">
              <a:buFont typeface="Wingdings" charset="2"/>
              <a:buNone/>
            </a:pPr>
            <a:r>
              <a:rPr lang="en-US" sz="5400" smtClean="0"/>
              <a:t>+</a:t>
            </a:r>
          </a:p>
          <a:p>
            <a:pPr algn="ctr" eaLnBrk="1" hangingPunct="1">
              <a:buFont typeface="Wingdings" charset="2"/>
              <a:buNone/>
            </a:pPr>
            <a:r>
              <a:rPr lang="en-US" sz="5400" smtClean="0"/>
              <a:t>Utility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D09A55-7868-5245-9AF5-E0A3A8E52664}" type="slidenum">
              <a:rPr lang="en-GB" smtClean="0"/>
              <a:pPr/>
              <a:t>35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How much did the University spend on Taxis in December 2011?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A47E85-94DA-3940-89B8-798914498E8A}" type="slidenum">
              <a:rPr lang="en-GB" smtClean="0"/>
              <a:pPr/>
              <a:t>36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Where am I going?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BFB40A-5078-7D42-ADA0-F101750CB7DD}" type="slidenum">
              <a:rPr lang="en-GB" smtClean="0"/>
              <a:pPr/>
              <a:t>37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531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Where am I going?</a:t>
            </a:r>
          </a:p>
          <a:p>
            <a:r>
              <a:rPr lang="en-US" smtClean="0"/>
              <a:t>How can I get there?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54DB8C-A4EC-264F-8C53-367B32D72D97}" type="slidenum">
              <a:rPr lang="en-GB" smtClean="0"/>
              <a:pPr/>
              <a:t>38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55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Where am I going?</a:t>
            </a:r>
          </a:p>
          <a:p>
            <a:r>
              <a:rPr lang="en-US" smtClean="0"/>
              <a:t>How can I get there?</a:t>
            </a:r>
          </a:p>
          <a:p>
            <a:r>
              <a:rPr lang="en-US" smtClean="0"/>
              <a:t>Where do I get coffee on the way?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16AE87-E375-E043-8D73-25812B8C13F0}" type="slidenum">
              <a:rPr lang="en-GB" smtClean="0"/>
              <a:pPr/>
              <a:t>39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29B890-A2B9-3D4A-B61F-7C58EE5D7328}" type="slidenum">
              <a:rPr lang="en-GB" smtClean="0"/>
              <a:pPr/>
              <a:t>40</a:t>
            </a:fld>
            <a:endParaRPr lang="en-GB" smtClean="0"/>
          </a:p>
        </p:txBody>
      </p:sp>
      <p:sp>
        <p:nvSpPr>
          <p:cNvPr id="6" name="Cloud 5"/>
          <p:cNvSpPr/>
          <p:nvPr/>
        </p:nvSpPr>
        <p:spPr bwMode="auto">
          <a:xfrm>
            <a:off x="1828800" y="2057400"/>
            <a:ext cx="4419600" cy="2514600"/>
          </a:xfrm>
          <a:prstGeom prst="cloud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cs typeface="Arial" charset="0"/>
              </a:rPr>
              <a:t>“Triple Store”</a:t>
            </a:r>
          </a:p>
          <a:p>
            <a:pPr>
              <a:defRPr/>
            </a:pPr>
            <a:r>
              <a:rPr lang="en-US" dirty="0">
                <a:cs typeface="Arial" charset="0"/>
              </a:rPr>
              <a:t>(database)</a:t>
            </a:r>
          </a:p>
        </p:txBody>
      </p:sp>
      <p:sp>
        <p:nvSpPr>
          <p:cNvPr id="24582" name="Rectangle 7"/>
          <p:cNvSpPr>
            <a:spLocks noChangeArrowheads="1"/>
          </p:cNvSpPr>
          <p:nvPr/>
        </p:nvSpPr>
        <p:spPr bwMode="auto">
          <a:xfrm>
            <a:off x="381000" y="1676400"/>
            <a:ext cx="1295400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bIns="0" anchor="ctr">
            <a:prstTxWarp prst="textNoShape">
              <a:avLst/>
            </a:prstTxWarp>
          </a:bodyPr>
          <a:lstStyle/>
          <a:p>
            <a:r>
              <a:rPr lang="en-US">
                <a:ea typeface="Arial" charset="0"/>
                <a:cs typeface="Arial" charset="0"/>
              </a:rPr>
              <a:t>Google Docs</a:t>
            </a:r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1524000" y="304800"/>
            <a:ext cx="1600200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bIns="0" anchor="ctr">
            <a:prstTxWarp prst="textNoShape">
              <a:avLst/>
            </a:prstTxWarp>
          </a:bodyPr>
          <a:lstStyle/>
          <a:p>
            <a:r>
              <a:rPr lang="en-US">
                <a:ea typeface="Arial" charset="0"/>
                <a:cs typeface="Arial" charset="0"/>
              </a:rPr>
              <a:t>Excel (via email)</a:t>
            </a:r>
          </a:p>
        </p:txBody>
      </p:sp>
      <p:sp>
        <p:nvSpPr>
          <p:cNvPr id="24584" name="Rectangle 11"/>
          <p:cNvSpPr>
            <a:spLocks noChangeArrowheads="1"/>
          </p:cNvSpPr>
          <p:nvPr/>
        </p:nvSpPr>
        <p:spPr bwMode="auto">
          <a:xfrm>
            <a:off x="6553200" y="4419600"/>
            <a:ext cx="2286000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bIns="0" anchor="ctr">
            <a:prstTxWarp prst="textNoShape">
              <a:avLst/>
            </a:prstTxWarp>
          </a:bodyPr>
          <a:lstStyle/>
          <a:p>
            <a:r>
              <a:rPr lang="en-US">
                <a:ea typeface="Arial" charset="0"/>
                <a:cs typeface="Arial" charset="0"/>
              </a:rPr>
              <a:t>Spreadsheet (CSV)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>
            <a:off x="4876800" y="1676400"/>
            <a:ext cx="533400" cy="381000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24583" idx="2"/>
          </p:cNvCxnSpPr>
          <p:nvPr/>
        </p:nvCxnSpPr>
        <p:spPr bwMode="auto">
          <a:xfrm rot="16200000" flipH="1">
            <a:off x="2419350" y="1123950"/>
            <a:ext cx="914400" cy="1104900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>
            <a:off x="6172200" y="3810000"/>
            <a:ext cx="762000" cy="533400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 bwMode="auto">
          <a:xfrm rot="16200000" flipH="1">
            <a:off x="5143500" y="4305300"/>
            <a:ext cx="1295400" cy="1219200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4582" idx="3"/>
          </p:cNvCxnSpPr>
          <p:nvPr/>
        </p:nvCxnSpPr>
        <p:spPr bwMode="auto">
          <a:xfrm>
            <a:off x="1676400" y="2057400"/>
            <a:ext cx="685800" cy="228600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loud 31"/>
          <p:cNvSpPr/>
          <p:nvPr/>
        </p:nvSpPr>
        <p:spPr bwMode="auto">
          <a:xfrm>
            <a:off x="3886200" y="0"/>
            <a:ext cx="3886200" cy="1600200"/>
          </a:xfrm>
          <a:prstGeom prst="cloud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cs typeface="Arial" charset="0"/>
              </a:rPr>
              <a:t>RDF direct from application</a:t>
            </a:r>
          </a:p>
        </p:txBody>
      </p:sp>
      <p:sp>
        <p:nvSpPr>
          <p:cNvPr id="24591" name="Magnetic Disk 36"/>
          <p:cNvSpPr>
            <a:spLocks noChangeArrowheads="1"/>
          </p:cNvSpPr>
          <p:nvPr/>
        </p:nvSpPr>
        <p:spPr bwMode="auto">
          <a:xfrm>
            <a:off x="381000" y="4191000"/>
            <a:ext cx="1676400" cy="2286000"/>
          </a:xfrm>
          <a:prstGeom prst="flowChartMagneticDisk">
            <a:avLst/>
          </a:prstGeom>
          <a:solidFill>
            <a:schemeClr val="accent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bIns="0" anchor="ctr">
            <a:prstTxWarp prst="textNoShape">
              <a:avLst/>
            </a:prstTxWarp>
          </a:bodyPr>
          <a:lstStyle/>
          <a:p>
            <a:r>
              <a:rPr lang="en-US">
                <a:ea typeface="Arial" charset="0"/>
                <a:cs typeface="Arial" charset="0"/>
              </a:rPr>
              <a:t>Database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5400000" flipH="1" flipV="1">
            <a:off x="2057400" y="4495800"/>
            <a:ext cx="685800" cy="533400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loud 40"/>
          <p:cNvSpPr/>
          <p:nvPr/>
        </p:nvSpPr>
        <p:spPr bwMode="auto">
          <a:xfrm>
            <a:off x="2971800" y="5334000"/>
            <a:ext cx="2971800" cy="1066800"/>
          </a:xfrm>
          <a:prstGeom prst="cloud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0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cs typeface="Arial" charset="0"/>
              </a:rPr>
              <a:t>RDF Document</a:t>
            </a:r>
          </a:p>
        </p:txBody>
      </p:sp>
      <p:sp>
        <p:nvSpPr>
          <p:cNvPr id="24594" name="Document 42"/>
          <p:cNvSpPr>
            <a:spLocks noChangeArrowheads="1"/>
          </p:cNvSpPr>
          <p:nvPr/>
        </p:nvSpPr>
        <p:spPr bwMode="auto">
          <a:xfrm>
            <a:off x="6400800" y="5334000"/>
            <a:ext cx="1447800" cy="1524000"/>
          </a:xfrm>
          <a:prstGeom prst="flowChartDocument">
            <a:avLst/>
          </a:prstGeom>
          <a:solidFill>
            <a:schemeClr val="accent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bIns="0" anchor="ctr">
            <a:prstTxWarp prst="textNoShape">
              <a:avLst/>
            </a:prstTxWarp>
          </a:bodyPr>
          <a:lstStyle/>
          <a:p>
            <a:r>
              <a:rPr lang="en-US">
                <a:ea typeface="Arial" charset="0"/>
                <a:cs typeface="Arial" charset="0"/>
              </a:rPr>
              <a:t>Web Page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rot="16200000" flipH="1">
            <a:off x="4038600" y="4876800"/>
            <a:ext cx="685800" cy="76200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96" name="Rectangle 47"/>
          <p:cNvSpPr>
            <a:spLocks noChangeArrowheads="1"/>
          </p:cNvSpPr>
          <p:nvPr/>
        </p:nvSpPr>
        <p:spPr bwMode="auto">
          <a:xfrm>
            <a:off x="7467600" y="2286000"/>
            <a:ext cx="1447800" cy="1371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bIns="0" anchor="ctr">
            <a:prstTxWarp prst="textNoShape">
              <a:avLst/>
            </a:prstTxWarp>
          </a:bodyPr>
          <a:lstStyle/>
          <a:p>
            <a:r>
              <a:rPr lang="en-US">
                <a:ea typeface="Arial" charset="0"/>
                <a:cs typeface="Arial" charset="0"/>
              </a:rPr>
              <a:t>Map (KML)</a:t>
            </a:r>
          </a:p>
        </p:txBody>
      </p:sp>
      <p:cxnSp>
        <p:nvCxnSpPr>
          <p:cNvPr id="49" name="Straight Arrow Connector 48"/>
          <p:cNvCxnSpPr/>
          <p:nvPr/>
        </p:nvCxnSpPr>
        <p:spPr bwMode="auto">
          <a:xfrm flipV="1">
            <a:off x="6324600" y="3124200"/>
            <a:ext cx="1066800" cy="152400"/>
          </a:xfrm>
          <a:prstGeom prst="straightConnector1">
            <a:avLst/>
          </a:prstGeom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Datasets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Buildings and Places</a:t>
            </a:r>
          </a:p>
          <a:p>
            <a:pPr eaLnBrk="1" hangingPunct="1"/>
            <a:r>
              <a:rPr lang="en-US" smtClean="0"/>
              <a:t>Points of Service</a:t>
            </a:r>
          </a:p>
          <a:p>
            <a:pPr eaLnBrk="1" hangingPunct="1"/>
            <a:r>
              <a:rPr lang="en-US" smtClean="0"/>
              <a:t>Menus and Prices</a:t>
            </a:r>
          </a:p>
          <a:p>
            <a:pPr eaLnBrk="1" hangingPunct="1"/>
            <a:r>
              <a:rPr lang="en-US" smtClean="0"/>
              <a:t>Publications</a:t>
            </a:r>
          </a:p>
          <a:p>
            <a:pPr eaLnBrk="1" hangingPunct="1"/>
            <a:r>
              <a:rPr lang="en-US" smtClean="0"/>
              <a:t>Programmes &amp; Modules</a:t>
            </a:r>
          </a:p>
        </p:txBody>
      </p:sp>
      <p:sp>
        <p:nvSpPr>
          <p:cNvPr id="25604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Bus Stops &amp; Routes</a:t>
            </a:r>
          </a:p>
          <a:p>
            <a:pPr eaLnBrk="1" hangingPunct="1"/>
            <a:r>
              <a:rPr lang="en-US" smtClean="0"/>
              <a:t>Teaching Rooms &amp; Facilities</a:t>
            </a:r>
          </a:p>
          <a:p>
            <a:pPr eaLnBrk="1" hangingPunct="1"/>
            <a:r>
              <a:rPr lang="en-US" smtClean="0"/>
              <a:t>Payments over £500</a:t>
            </a:r>
          </a:p>
          <a:p>
            <a:pPr eaLnBrk="1" hangingPunct="1"/>
            <a:r>
              <a:rPr lang="en-US" smtClean="0"/>
              <a:t>… </a:t>
            </a:r>
          </a:p>
          <a:p>
            <a:pPr eaLnBrk="1" hangingPunct="1"/>
            <a:endParaRPr lang="en-US" smtClean="0"/>
          </a:p>
        </p:txBody>
      </p:sp>
      <p:sp>
        <p:nvSpPr>
          <p:cNvPr id="2560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859430-5CF6-574B-9478-159D937F5621}" type="slidenum">
              <a:rPr lang="en-GB" smtClean="0"/>
              <a:pPr/>
              <a:t>41</a:t>
            </a:fld>
            <a:endParaRPr lang="en-GB" smtClean="0"/>
          </a:p>
        </p:txBody>
      </p:sp>
      <p:sp>
        <p:nvSpPr>
          <p:cNvPr id="25606" name="TextBox 5"/>
          <p:cNvSpPr txBox="1">
            <a:spLocks noChangeArrowheads="1"/>
          </p:cNvSpPr>
          <p:nvPr/>
        </p:nvSpPr>
        <p:spPr bwMode="auto">
          <a:xfrm>
            <a:off x="3505200" y="4919663"/>
            <a:ext cx="56388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FCEECC"/>
                </a:solidFill>
              </a:rPr>
              <a:t>No research data?</a:t>
            </a:r>
          </a:p>
          <a:p>
            <a:pPr algn="l"/>
            <a:endParaRPr lang="en-US">
              <a:solidFill>
                <a:srgbClr val="FCEECC"/>
              </a:solidFill>
            </a:endParaRPr>
          </a:p>
          <a:p>
            <a:pPr algn="l"/>
            <a:r>
              <a:rPr lang="en-US">
                <a:solidFill>
                  <a:srgbClr val="FCEECC"/>
                </a:solidFill>
              </a:rPr>
              <a:t>…Not yet, that’s a different shape problem to organisational data!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Sources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Buildings and Estates</a:t>
            </a:r>
          </a:p>
          <a:p>
            <a:pPr eaLnBrk="1" hangingPunct="1"/>
            <a:r>
              <a:rPr lang="en-US" smtClean="0"/>
              <a:t>Transport Office </a:t>
            </a:r>
          </a:p>
          <a:p>
            <a:pPr eaLnBrk="1" hangingPunct="1"/>
            <a:r>
              <a:rPr lang="en-US" smtClean="0"/>
              <a:t>Catering</a:t>
            </a:r>
          </a:p>
          <a:p>
            <a:pPr eaLnBrk="1" hangingPunct="1"/>
            <a:r>
              <a:rPr lang="en-US" smtClean="0"/>
              <a:t>Nuffield Theatre</a:t>
            </a:r>
          </a:p>
          <a:p>
            <a:pPr eaLnBrk="1" hangingPunct="1"/>
            <a:r>
              <a:rPr lang="en-US" smtClean="0"/>
              <a:t>Student Helpers</a:t>
            </a:r>
          </a:p>
          <a:p>
            <a:pPr eaLnBrk="1" hangingPunct="1"/>
            <a:r>
              <a:rPr lang="en-US" smtClean="0"/>
              <a:t>Finance</a:t>
            </a:r>
          </a:p>
          <a:p>
            <a:pPr eaLnBrk="1" hangingPunct="1"/>
            <a:r>
              <a:rPr lang="en-US" smtClean="0"/>
              <a:t>Romanse (Bus Times)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26628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MUD</a:t>
            </a:r>
          </a:p>
          <a:p>
            <a:pPr eaLnBrk="1" hangingPunct="1"/>
            <a:r>
              <a:rPr lang="en-US" smtClean="0"/>
              <a:t>BANNER</a:t>
            </a:r>
          </a:p>
          <a:p>
            <a:pPr eaLnBrk="1" hangingPunct="1"/>
            <a:r>
              <a:rPr lang="en-US" smtClean="0"/>
              <a:t>Syllabus+</a:t>
            </a:r>
          </a:p>
          <a:p>
            <a:pPr eaLnBrk="1" hangingPunct="1"/>
            <a:r>
              <a:rPr lang="en-US" smtClean="0"/>
              <a:t>EPrints &amp; EdShare</a:t>
            </a:r>
          </a:p>
          <a:p>
            <a:pPr eaLnBrk="1" hangingPunct="1"/>
            <a:r>
              <a:rPr lang="en-US" smtClean="0"/>
              <a:t>UniStats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7B00B9-6410-E24E-9530-B7630C33066D}" type="slidenum">
              <a:rPr lang="en-GB" smtClean="0"/>
              <a:pPr/>
              <a:t>42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Crowd-Sourcing</a:t>
            </a:r>
          </a:p>
        </p:txBody>
      </p:sp>
      <p:sp>
        <p:nvSpPr>
          <p:cNvPr id="27651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235825" y="6308725"/>
            <a:ext cx="1908175" cy="180975"/>
          </a:xfrm>
          <a:noFill/>
        </p:spPr>
        <p:txBody>
          <a:bodyPr/>
          <a:lstStyle/>
          <a:p>
            <a:fld id="{CC95A924-2D2A-7547-AFE1-89C23CFA943F}" type="slidenum">
              <a:rPr lang="en-GB" smtClean="0"/>
              <a:pPr/>
              <a:t>43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Colin-Sourcing</a:t>
            </a:r>
          </a:p>
        </p:txBody>
      </p:sp>
      <p:sp>
        <p:nvSpPr>
          <p:cNvPr id="28675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235825" y="6308725"/>
            <a:ext cx="1908175" cy="180975"/>
          </a:xfrm>
          <a:noFill/>
        </p:spPr>
        <p:txBody>
          <a:bodyPr/>
          <a:lstStyle/>
          <a:p>
            <a:fld id="{6C5EDFC3-15B8-C546-A234-C6EE107ECF83}" type="slidenum">
              <a:rPr lang="en-GB" smtClean="0"/>
              <a:pPr/>
              <a:t>44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380487" y="1063042"/>
            <a:ext cx="5024972" cy="502497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4684" y="215198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543201" y="3407747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4684" y="215198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543201" y="3407747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67855" y="725369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695601" y="1871782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33274" y="877769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90950" y="1534109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708620" y="202423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355982" y="1553115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9151" y="4825673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044760" y="4899156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872506" y="6045569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210179" y="4694877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530182" y="5847521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192509" y="5032550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695601" y="50023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018309" y="540096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867855" y="2209455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028623" y="692496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67468" y="3700864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680636" y="3681858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382433" y="4019531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192509" y="2732401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181023" y="2534353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861020" y="1871782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4684" y="215198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543201" y="3407747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09803" y="2886399"/>
            <a:ext cx="2299057" cy="120110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4684" y="215198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543201" y="3407747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09803" y="2886399"/>
            <a:ext cx="2299057" cy="120110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178705" y="3160378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2865</Words>
  <Application>Microsoft Macintosh PowerPoint</Application>
  <PresentationFormat>On-screen Show (4:3)</PresentationFormat>
  <Paragraphs>393</Paragraphs>
  <Slides>44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Slide 1</vt:lpstr>
      <vt:lpstr>Slide 2</vt:lpstr>
      <vt:lpstr>RDF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Linked Data</vt:lpstr>
      <vt:lpstr>Slide 15</vt:lpstr>
      <vt:lpstr>Slide 16</vt:lpstr>
      <vt:lpstr>303 See Other</vt:lpstr>
      <vt:lpstr>303 See Other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Where else?</vt:lpstr>
      <vt:lpstr>Where else?</vt:lpstr>
      <vt:lpstr>Where else?</vt:lpstr>
      <vt:lpstr>Slide 35</vt:lpstr>
      <vt:lpstr>Slide 36</vt:lpstr>
      <vt:lpstr>Slide 37</vt:lpstr>
      <vt:lpstr>Slide 38</vt:lpstr>
      <vt:lpstr>Slide 39</vt:lpstr>
      <vt:lpstr>Slide 40</vt:lpstr>
      <vt:lpstr>Datasets</vt:lpstr>
      <vt:lpstr>Data Sources</vt:lpstr>
      <vt:lpstr>Crowd-Sourcing</vt:lpstr>
      <vt:lpstr>Colin-Sourcing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</cp:revision>
  <dcterms:created xsi:type="dcterms:W3CDTF">2011-08-14T08:47:18Z</dcterms:created>
  <dcterms:modified xsi:type="dcterms:W3CDTF">2011-08-14T10:41:35Z</dcterms:modified>
</cp:coreProperties>
</file>