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3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4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notesSlides/notesSlide5.xml" ContentType="application/vnd.openxmlformats-officedocument.presentationml.notesSlide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notesSlides/notesSlide6.xml" ContentType="application/vnd.openxmlformats-officedocument.presentationml.notesSlide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7.xml" ContentType="application/vnd.openxmlformats-officedocument.presentationml.notesSlide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notesSlides/notesSlide8.xml" ContentType="application/vnd.openxmlformats-officedocument.presentationml.notesSlide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7"/>
  </p:notesMasterIdLst>
  <p:sldIdLst>
    <p:sldId id="328" r:id="rId2"/>
    <p:sldId id="258" r:id="rId3"/>
    <p:sldId id="329" r:id="rId4"/>
    <p:sldId id="330" r:id="rId5"/>
    <p:sldId id="331" r:id="rId6"/>
    <p:sldId id="262" r:id="rId7"/>
    <p:sldId id="335" r:id="rId8"/>
    <p:sldId id="310" r:id="rId9"/>
    <p:sldId id="327" r:id="rId10"/>
    <p:sldId id="332" r:id="rId11"/>
    <p:sldId id="333" r:id="rId12"/>
    <p:sldId id="334" r:id="rId13"/>
    <p:sldId id="336" r:id="rId14"/>
    <p:sldId id="337" r:id="rId15"/>
    <p:sldId id="338" r:id="rId16"/>
    <p:sldId id="339" r:id="rId17"/>
    <p:sldId id="285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54" r:id="rId33"/>
    <p:sldId id="355" r:id="rId34"/>
    <p:sldId id="356" r:id="rId35"/>
    <p:sldId id="357" r:id="rId36"/>
    <p:sldId id="360" r:id="rId37"/>
    <p:sldId id="359" r:id="rId38"/>
    <p:sldId id="361" r:id="rId39"/>
    <p:sldId id="362" r:id="rId40"/>
    <p:sldId id="363" r:id="rId41"/>
    <p:sldId id="364" r:id="rId42"/>
    <p:sldId id="365" r:id="rId43"/>
    <p:sldId id="366" r:id="rId44"/>
    <p:sldId id="326" r:id="rId45"/>
    <p:sldId id="367" r:id="rId46"/>
  </p:sldIdLst>
  <p:sldSz cx="9144000" cy="6858000" type="screen4x3"/>
  <p:notesSz cx="6858000" cy="9144000"/>
  <p:custDataLst>
    <p:tags r:id="rId48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90" y="-7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02D55D12-9453-4DD2-BF0F-CFB88C1ECB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89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7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13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18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26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31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36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43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45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8775" y="1700213"/>
            <a:ext cx="8426450" cy="1873250"/>
          </a:xfrm>
        </p:spPr>
        <p:txBody>
          <a:bodyPr anchor="t"/>
          <a:lstStyle>
            <a:lvl1pPr>
              <a:lnSpc>
                <a:spcPct val="90000"/>
              </a:lnSpc>
              <a:defRPr sz="5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4508500"/>
            <a:ext cx="8426450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34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grpSp>
        <p:nvGrpSpPr>
          <p:cNvPr id="65540" name="Group 4"/>
          <p:cNvGrpSpPr>
            <a:grpSpLocks/>
          </p:cNvGrpSpPr>
          <p:nvPr/>
        </p:nvGrpSpPr>
        <p:grpSpPr bwMode="auto">
          <a:xfrm>
            <a:off x="6051550" y="368300"/>
            <a:ext cx="2697163" cy="585788"/>
            <a:chOff x="1610" y="2863"/>
            <a:chExt cx="3221" cy="699"/>
          </a:xfrm>
        </p:grpSpPr>
        <p:sp>
          <p:nvSpPr>
            <p:cNvPr id="65541" name="Freeform 5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2" name="Freeform 6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3" name="Freeform 7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4" name="Freeform 8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5" name="Freeform 9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6" name="Freeform 10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7" name="Freeform 11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8" name="Freeform 12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9" name="Freeform 13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0" name="Freeform 14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1" name="Freeform 15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2" name="Freeform 16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3" name="Freeform 17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4" name="Freeform 18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5" name="Freeform 19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6" name="Freeform 20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7" name="Freeform 21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8" name="Freeform 22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9" name="Freeform 23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60" name="Freeform 24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61" name="Freeform 25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62" name="Freeform 26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63" name="Freeform 27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64" name="Freeform 28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A0B99-B4B0-429D-91A3-D3D507FAB3A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090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0"/>
            <a:ext cx="2106612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0"/>
            <a:ext cx="6167438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80161-8E25-4424-8D07-AF1F31A2E92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83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ECC9C-A5B3-4673-946C-2BED8681B52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638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35287-CECB-4696-ADC7-3D31047B491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7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83CDF-A001-4F07-87B1-9C341667BC0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08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4CA29-78B8-4DCF-AC71-F22C2BE711E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61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CAE0C-DB69-4610-A70D-3A67F37CEA3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05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62DAC-901F-4D8A-AEF0-D683C536B96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594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08A444-C020-4E4D-B4F9-54531AE889B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96071-C533-41FE-9D2C-7F777B8637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54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007C9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0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00213"/>
            <a:ext cx="8426450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6308725"/>
            <a:ext cx="19050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cs typeface="Arial" charset="0"/>
              </a:defRPr>
            </a:lvl1pPr>
          </a:lstStyle>
          <a:p>
            <a:endParaRPr lang="en-GB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308725"/>
            <a:ext cx="4608512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cs typeface="Arial" charset="0"/>
              </a:defRPr>
            </a:lvl1pPr>
          </a:lstStyle>
          <a:p>
            <a:endParaRPr lang="en-GB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817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cs typeface="Arial" charset="0"/>
              </a:defRPr>
            </a:lvl1pPr>
          </a:lstStyle>
          <a:p>
            <a:fld id="{CB0EFD4D-AF71-45C3-A045-707ABB5AD6F2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9pPr>
    </p:titleStyle>
    <p:bodyStyle>
      <a:lvl1pPr marL="271463" indent="-271463" algn="l" rtl="0" fontAlgn="base">
        <a:spcBef>
          <a:spcPct val="7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58775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25730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itchFamily="18" charset="2"/>
        <a:buChar char="·"/>
        <a:defRPr sz="2400">
          <a:solidFill>
            <a:schemeClr val="tx1"/>
          </a:solidFill>
          <a:latin typeface="+mn-lt"/>
          <a:ea typeface="+mn-ea"/>
        </a:defRPr>
      </a:lvl3pPr>
      <a:lvl4pPr marL="1704975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1526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6098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20.xml"/><Relationship Id="rId7" Type="http://schemas.openxmlformats.org/officeDocument/2006/relationships/oleObject" Target="../embeddings/oleObject4.bin"/><Relationship Id="rId2" Type="http://schemas.openxmlformats.org/officeDocument/2006/relationships/tags" Target="../tags/tag19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24.xml"/><Relationship Id="rId7" Type="http://schemas.openxmlformats.org/officeDocument/2006/relationships/oleObject" Target="../embeddings/oleObject5.bin"/><Relationship Id="rId2" Type="http://schemas.openxmlformats.org/officeDocument/2006/relationships/tags" Target="../tags/tag23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28.xml"/><Relationship Id="rId7" Type="http://schemas.openxmlformats.org/officeDocument/2006/relationships/oleObject" Target="../embeddings/oleObject6.bin"/><Relationship Id="rId2" Type="http://schemas.openxmlformats.org/officeDocument/2006/relationships/tags" Target="../tags/tag27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33.xml"/><Relationship Id="rId7" Type="http://schemas.openxmlformats.org/officeDocument/2006/relationships/oleObject" Target="../embeddings/oleObject7.bin"/><Relationship Id="rId2" Type="http://schemas.openxmlformats.org/officeDocument/2006/relationships/tags" Target="../tags/tag32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9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37.xml"/><Relationship Id="rId7" Type="http://schemas.openxmlformats.org/officeDocument/2006/relationships/oleObject" Target="../embeddings/oleObject8.bin"/><Relationship Id="rId2" Type="http://schemas.openxmlformats.org/officeDocument/2006/relationships/tags" Target="../tags/tag36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9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41.xml"/><Relationship Id="rId7" Type="http://schemas.openxmlformats.org/officeDocument/2006/relationships/oleObject" Target="../embeddings/oleObject9.bin"/><Relationship Id="rId2" Type="http://schemas.openxmlformats.org/officeDocument/2006/relationships/tags" Target="../tags/tag40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9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45.xml"/><Relationship Id="rId7" Type="http://schemas.openxmlformats.org/officeDocument/2006/relationships/oleObject" Target="../embeddings/oleObject10.bin"/><Relationship Id="rId2" Type="http://schemas.openxmlformats.org/officeDocument/2006/relationships/tags" Target="../tags/tag44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50.xml"/><Relationship Id="rId7" Type="http://schemas.openxmlformats.org/officeDocument/2006/relationships/oleObject" Target="../embeddings/oleObject11.bin"/><Relationship Id="rId2" Type="http://schemas.openxmlformats.org/officeDocument/2006/relationships/tags" Target="../tags/tag49.xml"/><Relationship Id="rId1" Type="http://schemas.openxmlformats.org/officeDocument/2006/relationships/vmlDrawing" Target="../drawings/vmlDrawing1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54.xml"/><Relationship Id="rId7" Type="http://schemas.openxmlformats.org/officeDocument/2006/relationships/oleObject" Target="../embeddings/oleObject12.bin"/><Relationship Id="rId2" Type="http://schemas.openxmlformats.org/officeDocument/2006/relationships/tags" Target="../tags/tag53.xml"/><Relationship Id="rId1" Type="http://schemas.openxmlformats.org/officeDocument/2006/relationships/vmlDrawing" Target="../drawings/vmlDrawing1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9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58.xml"/><Relationship Id="rId7" Type="http://schemas.openxmlformats.org/officeDocument/2006/relationships/oleObject" Target="../embeddings/oleObject13.bin"/><Relationship Id="rId2" Type="http://schemas.openxmlformats.org/officeDocument/2006/relationships/tags" Target="../tags/tag57.xml"/><Relationship Id="rId1" Type="http://schemas.openxmlformats.org/officeDocument/2006/relationships/vmlDrawing" Target="../drawings/vmlDrawing1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9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62.xml"/><Relationship Id="rId7" Type="http://schemas.openxmlformats.org/officeDocument/2006/relationships/oleObject" Target="../embeddings/oleObject14.bin"/><Relationship Id="rId2" Type="http://schemas.openxmlformats.org/officeDocument/2006/relationships/tags" Target="../tags/tag61.xml"/><Relationship Id="rId1" Type="http://schemas.openxmlformats.org/officeDocument/2006/relationships/vmlDrawing" Target="../drawings/vmlDrawing14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tags" Target="../tags/tag66.xml"/><Relationship Id="rId7" Type="http://schemas.openxmlformats.org/officeDocument/2006/relationships/oleObject" Target="../embeddings/oleObject15.bin"/><Relationship Id="rId2" Type="http://schemas.openxmlformats.org/officeDocument/2006/relationships/tags" Target="../tags/tag65.xml"/><Relationship Id="rId1" Type="http://schemas.openxmlformats.org/officeDocument/2006/relationships/vmlDrawing" Target="../drawings/vmlDrawing15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9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tags" Target="../tags/tag70.xml"/><Relationship Id="rId7" Type="http://schemas.openxmlformats.org/officeDocument/2006/relationships/oleObject" Target="../embeddings/oleObject16.bin"/><Relationship Id="rId2" Type="http://schemas.openxmlformats.org/officeDocument/2006/relationships/tags" Target="../tags/tag69.xml"/><Relationship Id="rId1" Type="http://schemas.openxmlformats.org/officeDocument/2006/relationships/vmlDrawing" Target="../drawings/vmlDrawing16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9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tags" Target="../tags/tag74.xml"/><Relationship Id="rId7" Type="http://schemas.openxmlformats.org/officeDocument/2006/relationships/oleObject" Target="../embeddings/oleObject17.bin"/><Relationship Id="rId2" Type="http://schemas.openxmlformats.org/officeDocument/2006/relationships/tags" Target="../tags/tag73.xml"/><Relationship Id="rId1" Type="http://schemas.openxmlformats.org/officeDocument/2006/relationships/vmlDrawing" Target="../drawings/vmlDrawing17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6.xml"/><Relationship Id="rId4" Type="http://schemas.openxmlformats.org/officeDocument/2006/relationships/tags" Target="../tags/tag75.xml"/><Relationship Id="rId9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tags" Target="../tags/tag79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8.xml"/><Relationship Id="rId1" Type="http://schemas.openxmlformats.org/officeDocument/2006/relationships/vmlDrawing" Target="../drawings/vmlDrawing18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1.xml"/><Relationship Id="rId4" Type="http://schemas.openxmlformats.org/officeDocument/2006/relationships/tags" Target="../tags/tag80.xml"/><Relationship Id="rId9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83.xml"/><Relationship Id="rId7" Type="http://schemas.openxmlformats.org/officeDocument/2006/relationships/oleObject" Target="../embeddings/oleObject19.bin"/><Relationship Id="rId2" Type="http://schemas.openxmlformats.org/officeDocument/2006/relationships/tags" Target="../tags/tag82.xml"/><Relationship Id="rId1" Type="http://schemas.openxmlformats.org/officeDocument/2006/relationships/vmlDrawing" Target="../drawings/vmlDrawing19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tags" Target="../tags/tag87.xml"/><Relationship Id="rId7" Type="http://schemas.openxmlformats.org/officeDocument/2006/relationships/oleObject" Target="../embeddings/oleObject20.bin"/><Relationship Id="rId2" Type="http://schemas.openxmlformats.org/officeDocument/2006/relationships/tags" Target="../tags/tag86.xml"/><Relationship Id="rId1" Type="http://schemas.openxmlformats.org/officeDocument/2006/relationships/vmlDrawing" Target="../drawings/vmlDrawing20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tags" Target="../tags/tag91.xml"/><Relationship Id="rId7" Type="http://schemas.openxmlformats.org/officeDocument/2006/relationships/oleObject" Target="../embeddings/oleObject21.bin"/><Relationship Id="rId2" Type="http://schemas.openxmlformats.org/officeDocument/2006/relationships/tags" Target="../tags/tag90.xml"/><Relationship Id="rId1" Type="http://schemas.openxmlformats.org/officeDocument/2006/relationships/vmlDrawing" Target="../drawings/vmlDrawing2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3.xml"/><Relationship Id="rId4" Type="http://schemas.openxmlformats.org/officeDocument/2006/relationships/tags" Target="../tags/tag92.xml"/><Relationship Id="rId9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tags" Target="../tags/tag96.xml"/><Relationship Id="rId7" Type="http://schemas.openxmlformats.org/officeDocument/2006/relationships/oleObject" Target="../embeddings/oleObject22.bin"/><Relationship Id="rId2" Type="http://schemas.openxmlformats.org/officeDocument/2006/relationships/tags" Target="../tags/tag95.xml"/><Relationship Id="rId1" Type="http://schemas.openxmlformats.org/officeDocument/2006/relationships/vmlDrawing" Target="../drawings/vmlDrawing2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9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100.xml"/><Relationship Id="rId7" Type="http://schemas.openxmlformats.org/officeDocument/2006/relationships/oleObject" Target="../embeddings/oleObject23.bin"/><Relationship Id="rId2" Type="http://schemas.openxmlformats.org/officeDocument/2006/relationships/tags" Target="../tags/tag99.xml"/><Relationship Id="rId1" Type="http://schemas.openxmlformats.org/officeDocument/2006/relationships/vmlDrawing" Target="../drawings/vmlDrawing2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9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3" Type="http://schemas.openxmlformats.org/officeDocument/2006/relationships/tags" Target="../tags/tag104.xml"/><Relationship Id="rId7" Type="http://schemas.openxmlformats.org/officeDocument/2006/relationships/oleObject" Target="../embeddings/oleObject24.bin"/><Relationship Id="rId2" Type="http://schemas.openxmlformats.org/officeDocument/2006/relationships/tags" Target="../tags/tag103.xml"/><Relationship Id="rId1" Type="http://schemas.openxmlformats.org/officeDocument/2006/relationships/vmlDrawing" Target="../drawings/vmlDrawing24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6.xml"/><Relationship Id="rId4" Type="http://schemas.openxmlformats.org/officeDocument/2006/relationships/tags" Target="../tags/tag105.xml"/><Relationship Id="rId9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tags" Target="../tags/tag108.xml"/><Relationship Id="rId7" Type="http://schemas.openxmlformats.org/officeDocument/2006/relationships/oleObject" Target="../embeddings/oleObject25.bin"/><Relationship Id="rId2" Type="http://schemas.openxmlformats.org/officeDocument/2006/relationships/tags" Target="../tags/tag107.xml"/><Relationship Id="rId1" Type="http://schemas.openxmlformats.org/officeDocument/2006/relationships/vmlDrawing" Target="../drawings/vmlDrawing25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10.xml"/><Relationship Id="rId4" Type="http://schemas.openxmlformats.org/officeDocument/2006/relationships/tags" Target="../tags/tag109.xml"/><Relationship Id="rId9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1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tags" Target="../tags/tag113.xml"/><Relationship Id="rId7" Type="http://schemas.openxmlformats.org/officeDocument/2006/relationships/oleObject" Target="../embeddings/oleObject26.bin"/><Relationship Id="rId2" Type="http://schemas.openxmlformats.org/officeDocument/2006/relationships/tags" Target="../tags/tag112.xml"/><Relationship Id="rId1" Type="http://schemas.openxmlformats.org/officeDocument/2006/relationships/vmlDrawing" Target="../drawings/vmlDrawing26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9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tags" Target="../tags/tag117.xml"/><Relationship Id="rId7" Type="http://schemas.openxmlformats.org/officeDocument/2006/relationships/oleObject" Target="../embeddings/oleObject27.bin"/><Relationship Id="rId2" Type="http://schemas.openxmlformats.org/officeDocument/2006/relationships/tags" Target="../tags/tag116.xml"/><Relationship Id="rId1" Type="http://schemas.openxmlformats.org/officeDocument/2006/relationships/vmlDrawing" Target="../drawings/vmlDrawing27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19.xml"/><Relationship Id="rId4" Type="http://schemas.openxmlformats.org/officeDocument/2006/relationships/tags" Target="../tags/tag118.xml"/><Relationship Id="rId9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tags" Target="../tags/tag121.xml"/><Relationship Id="rId7" Type="http://schemas.openxmlformats.org/officeDocument/2006/relationships/oleObject" Target="../embeddings/oleObject28.bin"/><Relationship Id="rId2" Type="http://schemas.openxmlformats.org/officeDocument/2006/relationships/tags" Target="../tags/tag120.xml"/><Relationship Id="rId1" Type="http://schemas.openxmlformats.org/officeDocument/2006/relationships/vmlDrawing" Target="../drawings/vmlDrawing28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tags" Target="../tags/tag125.xml"/><Relationship Id="rId7" Type="http://schemas.openxmlformats.org/officeDocument/2006/relationships/oleObject" Target="../embeddings/oleObject29.bin"/><Relationship Id="rId2" Type="http://schemas.openxmlformats.org/officeDocument/2006/relationships/tags" Target="../tags/tag124.xml"/><Relationship Id="rId1" Type="http://schemas.openxmlformats.org/officeDocument/2006/relationships/vmlDrawing" Target="../drawings/vmlDrawing29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27.xml"/><Relationship Id="rId4" Type="http://schemas.openxmlformats.org/officeDocument/2006/relationships/tags" Target="../tags/tag126.xml"/><Relationship Id="rId9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3" Type="http://schemas.openxmlformats.org/officeDocument/2006/relationships/tags" Target="../tags/tag129.xml"/><Relationship Id="rId7" Type="http://schemas.openxmlformats.org/officeDocument/2006/relationships/oleObject" Target="../embeddings/oleObject30.bin"/><Relationship Id="rId2" Type="http://schemas.openxmlformats.org/officeDocument/2006/relationships/tags" Target="../tags/tag128.xml"/><Relationship Id="rId1" Type="http://schemas.openxmlformats.org/officeDocument/2006/relationships/vmlDrawing" Target="../drawings/vmlDrawing30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1.xml"/><Relationship Id="rId4" Type="http://schemas.openxmlformats.org/officeDocument/2006/relationships/tags" Target="../tags/tag130.xml"/><Relationship Id="rId9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tags" Target="../tags/tag133.xml"/><Relationship Id="rId7" Type="http://schemas.openxmlformats.org/officeDocument/2006/relationships/oleObject" Target="../embeddings/oleObject31.bin"/><Relationship Id="rId2" Type="http://schemas.openxmlformats.org/officeDocument/2006/relationships/tags" Target="../tags/tag132.xml"/><Relationship Id="rId1" Type="http://schemas.openxmlformats.org/officeDocument/2006/relationships/vmlDrawing" Target="../drawings/vmlDrawing3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5.xml"/><Relationship Id="rId4" Type="http://schemas.openxmlformats.org/officeDocument/2006/relationships/tags" Target="../tags/tag134.xml"/><Relationship Id="rId9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6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tags" Target="../tags/tag138.xml"/><Relationship Id="rId7" Type="http://schemas.openxmlformats.org/officeDocument/2006/relationships/oleObject" Target="../embeddings/oleObject32.bin"/><Relationship Id="rId2" Type="http://schemas.openxmlformats.org/officeDocument/2006/relationships/tags" Target="../tags/tag137.xml"/><Relationship Id="rId1" Type="http://schemas.openxmlformats.org/officeDocument/2006/relationships/vmlDrawing" Target="../drawings/vmlDrawing3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image" Target="../media/image6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4.emf"/><Relationship Id="rId2" Type="http://schemas.openxmlformats.org/officeDocument/2006/relationships/tags" Target="../tags/tag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2.xml"/><Relationship Id="rId7" Type="http://schemas.openxmlformats.org/officeDocument/2006/relationships/oleObject" Target="../embeddings/oleObject2.bin"/><Relationship Id="rId2" Type="http://schemas.openxmlformats.org/officeDocument/2006/relationships/tags" Target="../tags/tag11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6.xml"/><Relationship Id="rId7" Type="http://schemas.openxmlformats.org/officeDocument/2006/relationships/oleObject" Target="../embeddings/oleObject3.bin"/><Relationship Id="rId2" Type="http://schemas.openxmlformats.org/officeDocument/2006/relationships/tags" Target="../tags/tag15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Module name &amp; code</a:t>
            </a:r>
            <a:br>
              <a:rPr lang="en-GB"/>
            </a:br>
            <a:r>
              <a:rPr lang="en-GB">
                <a:solidFill>
                  <a:schemeClr val="tx2"/>
                </a:solidFill>
              </a:rPr>
              <a:t>Evaluation survey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smtClean="0">
                <a:solidFill>
                  <a:srgbClr val="FFC000"/>
                </a:solidFill>
              </a:rPr>
              <a:t>degree of difficulty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in </a:t>
            </a:r>
            <a:r>
              <a:rPr lang="en-GB" dirty="0"/>
              <a:t>the module was…</a:t>
            </a:r>
          </a:p>
        </p:txBody>
      </p:sp>
      <p:graphicFrame>
        <p:nvGraphicFramePr>
          <p:cNvPr id="11059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020114150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03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59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T</a:t>
            </a:r>
            <a:r>
              <a:rPr lang="en-GB" dirty="0" smtClean="0"/>
              <a:t>oo difficult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Difficult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About right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Easy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Too easy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118567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105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Was there a </a:t>
            </a:r>
            <a:r>
              <a:rPr lang="en-GB" dirty="0" smtClean="0">
                <a:solidFill>
                  <a:srgbClr val="FFC000"/>
                </a:solidFill>
              </a:rPr>
              <a:t>coherent progression </a:t>
            </a:r>
            <a:r>
              <a:rPr lang="en-GB" dirty="0" smtClean="0"/>
              <a:t>of the module from beginning to end?</a:t>
            </a:r>
            <a:endParaRPr lang="en-GB" dirty="0"/>
          </a:p>
        </p:txBody>
      </p:sp>
      <p:graphicFrame>
        <p:nvGraphicFramePr>
          <p:cNvPr id="11059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397322520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26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59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No, rarely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Not often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Sometimes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Usually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Yes, always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017201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1059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Was the </a:t>
            </a:r>
            <a:r>
              <a:rPr lang="en-GB" dirty="0" smtClean="0">
                <a:solidFill>
                  <a:srgbClr val="FFC000"/>
                </a:solidFill>
              </a:rPr>
              <a:t>content inclusive </a:t>
            </a:r>
            <a:r>
              <a:rPr lang="en-GB" dirty="0" smtClean="0"/>
              <a:t>in terms of the language used and examples given?</a:t>
            </a:r>
            <a:endParaRPr lang="en-GB" dirty="0"/>
          </a:p>
        </p:txBody>
      </p:sp>
      <p:graphicFrame>
        <p:nvGraphicFramePr>
          <p:cNvPr id="11059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460342668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1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59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No, rarely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Not often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Sometimes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Usually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Yes, always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910120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105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Module Organisation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4</a:t>
            </a:r>
            <a:r>
              <a:rPr lang="en-GB" dirty="0" smtClean="0"/>
              <a:t> questions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9880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>
          <a:xfrm>
            <a:off x="358775" y="0"/>
            <a:ext cx="8426450" cy="2276872"/>
          </a:xfrm>
        </p:spPr>
        <p:txBody>
          <a:bodyPr/>
          <a:lstStyle/>
          <a:p>
            <a:r>
              <a:rPr lang="en-GB" dirty="0"/>
              <a:t>The </a:t>
            </a:r>
            <a:r>
              <a:rPr lang="en-GB" dirty="0" smtClean="0">
                <a:solidFill>
                  <a:srgbClr val="FFC000"/>
                </a:solidFill>
              </a:rPr>
              <a:t>quality of the module outline </a:t>
            </a:r>
            <a:r>
              <a:rPr lang="en-GB" dirty="0" smtClean="0">
                <a:solidFill>
                  <a:srgbClr val="FFC000"/>
                </a:solidFill>
              </a:rPr>
              <a:t/>
            </a:r>
            <a:br>
              <a:rPr lang="en-GB" dirty="0" smtClean="0">
                <a:solidFill>
                  <a:srgbClr val="FFC000"/>
                </a:solidFill>
              </a:rPr>
            </a:br>
            <a:r>
              <a:rPr lang="en-GB" b="0" dirty="0" smtClean="0"/>
              <a:t>(</a:t>
            </a:r>
            <a:r>
              <a:rPr lang="en-GB" b="0" dirty="0" smtClean="0"/>
              <a:t>the document detailing the module’s aims, content, organisation, assignments, reading, assessments etc.)</a:t>
            </a:r>
            <a:r>
              <a:rPr lang="en-GB" dirty="0" smtClean="0"/>
              <a:t> was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696226027"/>
              </p:ext>
            </p:extLst>
          </p:nvPr>
        </p:nvGraphicFramePr>
        <p:xfrm>
          <a:off x="4572000" y="2708920"/>
          <a:ext cx="4572000" cy="4149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5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708920"/>
                        <a:ext cx="4572000" cy="4149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2708920"/>
            <a:ext cx="4681537" cy="3133080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07801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smtClean="0">
                <a:solidFill>
                  <a:srgbClr val="FFC000"/>
                </a:solidFill>
              </a:rPr>
              <a:t>statement of learning outcomes </a:t>
            </a:r>
            <a:r>
              <a:rPr lang="en-GB" dirty="0" smtClean="0"/>
              <a:t>was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617955003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8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clear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Clear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Unclear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vague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4182603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smtClean="0">
                <a:solidFill>
                  <a:srgbClr val="FFC000"/>
                </a:solidFill>
              </a:rPr>
              <a:t>module expectations </a:t>
            </a:r>
            <a:r>
              <a:rPr lang="en-GB" b="0" dirty="0" smtClean="0"/>
              <a:t>(i.e. what was expected of you) </a:t>
            </a:r>
            <a:r>
              <a:rPr lang="en-GB" dirty="0" smtClean="0"/>
              <a:t>were…</a:t>
            </a:r>
            <a:endParaRPr lang="en-GB" dirty="0"/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032263449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22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clear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Clear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Unclear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vague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62364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FFC000"/>
                </a:solidFill>
              </a:rPr>
              <a:t>organisation of the module activities </a:t>
            </a:r>
            <a:r>
              <a:rPr lang="en-GB" b="0" dirty="0"/>
              <a:t>(</a:t>
            </a:r>
            <a:r>
              <a:rPr lang="en-GB" b="0" dirty="0" smtClean="0"/>
              <a:t>lectures, seminars </a:t>
            </a:r>
            <a:r>
              <a:rPr lang="en-GB" b="0" dirty="0"/>
              <a:t>etc.) </a:t>
            </a:r>
            <a:r>
              <a:rPr lang="en-GB" dirty="0"/>
              <a:t>was…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184776241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5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Teaching and Learning Support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861048"/>
            <a:ext cx="8426450" cy="140469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7 questions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083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smtClean="0">
                <a:solidFill>
                  <a:srgbClr val="FFC000"/>
                </a:solidFill>
              </a:rPr>
              <a:t>helpfulness of the teaching staff </a:t>
            </a:r>
            <a:r>
              <a:rPr lang="en-GB" dirty="0" smtClean="0"/>
              <a:t>was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046688377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43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66752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How to use </a:t>
            </a:r>
            <a:r>
              <a:rPr lang="en-GB" dirty="0" smtClean="0"/>
              <a:t>Zappers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60-second training </a:t>
            </a:r>
            <a:r>
              <a:rPr lang="en-GB" dirty="0" smtClean="0"/>
              <a:t>course.</a:t>
            </a:r>
          </a:p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You will be using the handsets</a:t>
            </a:r>
            <a:br>
              <a:rPr lang="en-GB" dirty="0" smtClean="0"/>
            </a:br>
            <a:r>
              <a:rPr lang="en-GB" dirty="0" smtClean="0"/>
              <a:t>to give your feedback on the </a:t>
            </a:r>
            <a:br>
              <a:rPr lang="en-GB" dirty="0" smtClean="0"/>
            </a:br>
            <a:r>
              <a:rPr lang="en-GB" dirty="0" smtClean="0"/>
              <a:t>module evaluation questions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544170"/>
            <a:ext cx="1512168" cy="180353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C000"/>
                </a:solidFill>
              </a:rPr>
              <a:t>Staff awareness of my own special needs </a:t>
            </a:r>
            <a:r>
              <a:rPr lang="en-GB" dirty="0" smtClean="0"/>
              <a:t>was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131700547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67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Not applicable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187957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>
          <a:xfrm>
            <a:off x="358775" y="0"/>
            <a:ext cx="8426450" cy="1844824"/>
          </a:xfrm>
        </p:spPr>
        <p:txBody>
          <a:bodyPr/>
          <a:lstStyle/>
          <a:p>
            <a:r>
              <a:rPr lang="en-GB" dirty="0"/>
              <a:t>The </a:t>
            </a:r>
            <a:r>
              <a:rPr lang="en-GB" dirty="0" smtClean="0">
                <a:solidFill>
                  <a:srgbClr val="FFC000"/>
                </a:solidFill>
              </a:rPr>
              <a:t>availability and accessibility of module material</a:t>
            </a:r>
            <a:r>
              <a:rPr lang="en-GB" dirty="0" smtClean="0"/>
              <a:t> </a:t>
            </a:r>
            <a:r>
              <a:rPr lang="en-GB" b="0" dirty="0" smtClean="0"/>
              <a:t>(e.g. handouts, web pages etc.)</a:t>
            </a:r>
            <a:r>
              <a:rPr lang="en-GB" dirty="0" smtClean="0"/>
              <a:t> was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503800245"/>
              </p:ext>
            </p:extLst>
          </p:nvPr>
        </p:nvGraphicFramePr>
        <p:xfrm>
          <a:off x="4572000" y="2276872"/>
          <a:ext cx="4572000" cy="4581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91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276872"/>
                        <a:ext cx="4572000" cy="45811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2276872"/>
            <a:ext cx="4681537" cy="3565128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36329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smtClean="0">
                <a:solidFill>
                  <a:srgbClr val="FFC000"/>
                </a:solidFill>
              </a:rPr>
              <a:t>usefulness of support materials </a:t>
            </a:r>
            <a:r>
              <a:rPr lang="en-GB" dirty="0" smtClean="0"/>
              <a:t>was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849688135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15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36329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smtClean="0">
                <a:solidFill>
                  <a:srgbClr val="FFC000"/>
                </a:solidFill>
              </a:rPr>
              <a:t>feedback on my progression </a:t>
            </a:r>
            <a:r>
              <a:rPr lang="en-GB" dirty="0" smtClean="0"/>
              <a:t>was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654466040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39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36329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smtClean="0">
                <a:solidFill>
                  <a:srgbClr val="FFC000"/>
                </a:solidFill>
              </a:rPr>
              <a:t>clarity of presentation </a:t>
            </a:r>
            <a:r>
              <a:rPr lang="en-GB" dirty="0" smtClean="0"/>
              <a:t>was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766171623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63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36329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My </a:t>
            </a:r>
            <a:r>
              <a:rPr lang="en-GB" dirty="0" smtClean="0">
                <a:solidFill>
                  <a:srgbClr val="FFC000"/>
                </a:solidFill>
              </a:rPr>
              <a:t>interest in the subject </a:t>
            </a:r>
            <a:r>
              <a:rPr lang="en-GB" dirty="0" smtClean="0"/>
              <a:t>as a result of the module has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544028005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87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Significantly increased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Increased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Stayed the same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Decreased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Significantly decreased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36329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Overall Evaluation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4</a:t>
            </a:r>
            <a:r>
              <a:rPr lang="en-GB" dirty="0" smtClean="0"/>
              <a:t> questions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467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Overall, my rating of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the </a:t>
            </a:r>
            <a:r>
              <a:rPr lang="en-GB" dirty="0" smtClean="0">
                <a:solidFill>
                  <a:srgbClr val="FFC000"/>
                </a:solidFill>
              </a:rPr>
              <a:t>module </a:t>
            </a:r>
            <a:r>
              <a:rPr lang="en-GB" dirty="0" smtClean="0">
                <a:solidFill>
                  <a:srgbClr val="FFC000"/>
                </a:solidFill>
              </a:rPr>
              <a:t>content </a:t>
            </a:r>
            <a:r>
              <a:rPr lang="en-GB" dirty="0" smtClean="0"/>
              <a:t>is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61935487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2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02099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Overall, my rating of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the </a:t>
            </a:r>
            <a:r>
              <a:rPr lang="en-GB" dirty="0" smtClean="0">
                <a:solidFill>
                  <a:srgbClr val="FFC000"/>
                </a:solidFill>
              </a:rPr>
              <a:t>module organisation </a:t>
            </a:r>
            <a:r>
              <a:rPr lang="en-GB" dirty="0" smtClean="0"/>
              <a:t>is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964861341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35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46569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Overall, my rating of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the </a:t>
            </a:r>
            <a:r>
              <a:rPr lang="en-GB" dirty="0" smtClean="0">
                <a:solidFill>
                  <a:srgbClr val="FFC000"/>
                </a:solidFill>
              </a:rPr>
              <a:t>quality of teaching </a:t>
            </a:r>
            <a:r>
              <a:rPr lang="en-GB" dirty="0" smtClean="0"/>
              <a:t>is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552356063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59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46569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71438"/>
            <a:ext cx="9251950" cy="693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3479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Overall, my rating of the </a:t>
            </a:r>
            <a:r>
              <a:rPr lang="en-GB" dirty="0" smtClean="0">
                <a:solidFill>
                  <a:srgbClr val="FFC000"/>
                </a:solidFill>
              </a:rPr>
              <a:t>module </a:t>
            </a:r>
            <a:r>
              <a:rPr lang="en-GB" dirty="0" smtClean="0"/>
              <a:t>is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401839476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83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46569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Lecturer Evaluation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087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Overall, my rating of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>
                <a:solidFill>
                  <a:srgbClr val="FFC000"/>
                </a:solidFill>
              </a:rPr>
              <a:t>Lecturer_A_name</a:t>
            </a:r>
            <a:r>
              <a:rPr lang="en-GB" dirty="0" smtClean="0">
                <a:solidFill>
                  <a:srgbClr val="FFC000"/>
                </a:solidFill>
              </a:rPr>
              <a:t> </a:t>
            </a:r>
            <a:r>
              <a:rPr lang="en-GB" dirty="0" smtClean="0"/>
              <a:t>is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865138848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07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198124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Overall, my rating of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>
                <a:solidFill>
                  <a:srgbClr val="FFC000"/>
                </a:solidFill>
              </a:rPr>
              <a:t>Lecturer_B_name</a:t>
            </a:r>
            <a:r>
              <a:rPr lang="en-GB" dirty="0" smtClean="0">
                <a:solidFill>
                  <a:srgbClr val="FFC000"/>
                </a:solidFill>
              </a:rPr>
              <a:t> </a:t>
            </a:r>
            <a:r>
              <a:rPr lang="en-GB" dirty="0" smtClean="0"/>
              <a:t>is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208538922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31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48411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Overall, my rating of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>
                <a:solidFill>
                  <a:srgbClr val="FFC000"/>
                </a:solidFill>
              </a:rPr>
              <a:t>Lecturer_C_name</a:t>
            </a:r>
            <a:r>
              <a:rPr lang="en-GB" dirty="0" smtClean="0">
                <a:solidFill>
                  <a:srgbClr val="FFC000"/>
                </a:solidFill>
              </a:rPr>
              <a:t> </a:t>
            </a:r>
            <a:r>
              <a:rPr lang="en-GB" dirty="0" smtClean="0"/>
              <a:t>is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349452334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55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48411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Overall, my rating of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>
                <a:solidFill>
                  <a:srgbClr val="FFC000"/>
                </a:solidFill>
              </a:rPr>
              <a:t>Lecturer_D_name</a:t>
            </a:r>
            <a:r>
              <a:rPr lang="en-GB" dirty="0" smtClean="0">
                <a:solidFill>
                  <a:srgbClr val="FFC000"/>
                </a:solidFill>
              </a:rPr>
              <a:t> </a:t>
            </a:r>
            <a:r>
              <a:rPr lang="en-GB" dirty="0" smtClean="0"/>
              <a:t>is</a:t>
            </a:r>
            <a:r>
              <a:rPr lang="en-GB" dirty="0"/>
              <a:t>…</a:t>
            </a:r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410085034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79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good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poor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48411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About You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dirty="0"/>
              <a:t>In order that we can understand how students' experiences may differ between different groups, we would be grateful if you could provide us with the following information about yourself. </a:t>
            </a:r>
            <a:endParaRPr lang="en-GB" sz="2800" dirty="0" smtClean="0"/>
          </a:p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dirty="0" smtClean="0"/>
              <a:t>However</a:t>
            </a:r>
            <a:r>
              <a:rPr lang="en-GB" sz="2800" dirty="0"/>
              <a:t>, there is no requirement to answer them if you do not wish to do so.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1902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 you male or female?</a:t>
            </a:r>
            <a:endParaRPr lang="en-GB" dirty="0"/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613805276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03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Male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Female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10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102255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would you describe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your </a:t>
            </a:r>
            <a:r>
              <a:rPr lang="en-GB" dirty="0" smtClean="0"/>
              <a:t>ethnic origin?</a:t>
            </a:r>
            <a:endParaRPr lang="en-GB" dirty="0"/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547999694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27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White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Black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Asian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Other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10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142251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Were you over 21 when you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started </a:t>
            </a:r>
            <a:r>
              <a:rPr lang="en-GB" dirty="0" smtClean="0"/>
              <a:t>your degree?</a:t>
            </a:r>
            <a:endParaRPr lang="en-GB" dirty="0"/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210934428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1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Yes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No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10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52252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87313"/>
            <a:ext cx="9263063" cy="6946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8846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 you have a specific learning difficulty, such as </a:t>
            </a:r>
            <a:r>
              <a:rPr lang="en-GB" dirty="0" smtClean="0"/>
              <a:t>dyslexia?</a:t>
            </a:r>
            <a:endParaRPr lang="en-GB" dirty="0"/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926036096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75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Yes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No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10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8955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>
          <a:xfrm>
            <a:off x="358775" y="0"/>
            <a:ext cx="8426450" cy="1916832"/>
          </a:xfrm>
        </p:spPr>
        <p:txBody>
          <a:bodyPr/>
          <a:lstStyle/>
          <a:p>
            <a:r>
              <a:rPr lang="en-GB" dirty="0" smtClean="0"/>
              <a:t>Do you have a disability or medical condition which might affect your experience as a student?</a:t>
            </a:r>
            <a:endParaRPr lang="en-GB" dirty="0"/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069239204"/>
              </p:ext>
            </p:extLst>
          </p:nvPr>
        </p:nvGraphicFramePr>
        <p:xfrm>
          <a:off x="4572000" y="2348880"/>
          <a:ext cx="4572000" cy="4509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99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348880"/>
                        <a:ext cx="4572000" cy="4509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2276872"/>
            <a:ext cx="4681537" cy="3565128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Yes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No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10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40983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>
          <a:xfrm>
            <a:off x="358775" y="0"/>
            <a:ext cx="8426450" cy="1916832"/>
          </a:xfrm>
        </p:spPr>
        <p:txBody>
          <a:bodyPr/>
          <a:lstStyle/>
          <a:p>
            <a:r>
              <a:rPr lang="en-GB" dirty="0" smtClean="0"/>
              <a:t>If yes, have you disclosed the disability or medical condition to the University?</a:t>
            </a:r>
            <a:endParaRPr lang="en-GB" dirty="0"/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30848749"/>
              </p:ext>
            </p:extLst>
          </p:nvPr>
        </p:nvGraphicFramePr>
        <p:xfrm>
          <a:off x="4572000" y="2348880"/>
          <a:ext cx="4572000" cy="4509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22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348880"/>
                        <a:ext cx="4572000" cy="4509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2276872"/>
            <a:ext cx="4681537" cy="3565128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Yes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No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10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1874730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One final question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8673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>
                <a:solidFill>
                  <a:schemeClr val="tx1"/>
                </a:solidFill>
              </a:rPr>
              <a:t>Thank you for taking part in this initiative.</a:t>
            </a:r>
            <a:r>
              <a:rPr lang="en-GB" sz="2800"/>
              <a:t/>
            </a:r>
            <a:br>
              <a:rPr lang="en-GB" sz="2800"/>
            </a:br>
            <a:r>
              <a:rPr lang="en-GB" sz="2800"/>
              <a:t>What do you think about giving your evaluation feedback using zappers?</a:t>
            </a:r>
          </a:p>
        </p:txBody>
      </p:sp>
      <p:graphicFrame>
        <p:nvGraphicFramePr>
          <p:cNvPr id="109571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48951263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2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75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968875" cy="4068762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GB"/>
              <a:t>I really prefer zappers</a:t>
            </a:r>
          </a:p>
          <a:p>
            <a:pPr marL="609600" indent="-609600">
              <a:buFontTx/>
              <a:buAutoNum type="arabicPeriod"/>
            </a:pPr>
            <a:r>
              <a:rPr lang="en-GB"/>
              <a:t>Better than a paper form</a:t>
            </a:r>
          </a:p>
          <a:p>
            <a:pPr marL="609600" indent="-609600">
              <a:buFontTx/>
              <a:buAutoNum type="arabicPeriod"/>
            </a:pPr>
            <a:r>
              <a:rPr lang="en-GB"/>
              <a:t>No strong opinion</a:t>
            </a:r>
          </a:p>
          <a:p>
            <a:pPr marL="609600" indent="-609600">
              <a:buFontTx/>
              <a:buAutoNum type="arabicPeriod"/>
            </a:pPr>
            <a:r>
              <a:rPr lang="en-GB"/>
              <a:t>Prefer a paper form</a:t>
            </a:r>
          </a:p>
          <a:p>
            <a:pPr marL="609600" indent="-609600">
              <a:buFontTx/>
              <a:buAutoNum type="arabicPeriod"/>
            </a:pPr>
            <a:r>
              <a:rPr lang="en-GB"/>
              <a:t>I really don’t like this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9571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 smtClean="0"/>
              <a:t>Please return your zapper handset to the tutor at the end of the lecture.</a:t>
            </a:r>
            <a:endParaRPr lang="en-GB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544170"/>
            <a:ext cx="1512168" cy="18035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2830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PQuestion"/>
          <p:cNvSpPr>
            <a:spLocks noGrp="1" noChangeArrowheads="1"/>
          </p:cNvSpPr>
          <p:nvPr>
            <p:ph type="title"/>
          </p:nvPr>
        </p:nvSpPr>
        <p:spPr>
          <a:xfrm>
            <a:off x="358775" y="620713"/>
            <a:ext cx="8426450" cy="649287"/>
          </a:xfrm>
        </p:spPr>
        <p:txBody>
          <a:bodyPr/>
          <a:lstStyle/>
          <a:p>
            <a:pPr eaLnBrk="1" hangingPunct="1"/>
            <a:r>
              <a:rPr lang="en-GB" b="1" smtClean="0"/>
              <a:t>A question to test your zapper</a:t>
            </a:r>
          </a:p>
        </p:txBody>
      </p:sp>
      <p:graphicFrame>
        <p:nvGraphicFramePr>
          <p:cNvPr id="18330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993161964"/>
              </p:ext>
            </p:extLst>
          </p:nvPr>
        </p:nvGraphicFramePr>
        <p:xfrm>
          <a:off x="4787900" y="2241550"/>
          <a:ext cx="3997325" cy="424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9" name="Chart" r:id="rId6" imgW="4572000" imgH="5143470" progId="MSGraph.Chart.8">
                  <p:embed followColorScheme="full"/>
                </p:oleObj>
              </mc:Choice>
              <mc:Fallback>
                <p:oleObj name="Chart" r:id="rId6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241550"/>
                        <a:ext cx="3997325" cy="424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358775" y="1268413"/>
            <a:ext cx="842645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>
            <a:spAutoFit/>
          </a:bodyPr>
          <a:lstStyle>
            <a:lvl1pPr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GB" sz="2400"/>
              <a:t>What did you drink with your breakfast this morning?</a:t>
            </a: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346075" y="5832475"/>
            <a:ext cx="4213225" cy="644525"/>
          </a:xfrm>
          <a:prstGeom prst="roundRect">
            <a:avLst>
              <a:gd name="adj" fmla="val 5551"/>
            </a:avLst>
          </a:prstGeom>
          <a:solidFill>
            <a:schemeClr val="tx1">
              <a:lumMod val="20000"/>
              <a:lumOff val="80000"/>
            </a:schemeClr>
          </a:solidFill>
          <a:ln w="28575" algn="ctr">
            <a:solidFill>
              <a:srgbClr val="008899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pPr>
              <a:defRPr/>
            </a:pPr>
            <a:r>
              <a:rPr lang="en-GB" sz="1800" dirty="0"/>
              <a:t>Remember to check that the light flashes green when you vote!</a:t>
            </a:r>
          </a:p>
        </p:txBody>
      </p:sp>
      <p:sp>
        <p:nvSpPr>
          <p:cNvPr id="16390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58775" y="2060575"/>
            <a:ext cx="4213225" cy="3816350"/>
          </a:xfrm>
        </p:spPr>
        <p:txBody>
          <a:bodyPr/>
          <a:lstStyle/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What’s breakfast?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Coffee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Tea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Fruit Juice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Water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Nothing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Other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58650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833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Start of evaluation survey</a:t>
            </a:r>
            <a:endParaRPr lang="en-US" sz="4800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8775" y="1700213"/>
            <a:ext cx="6805613" cy="45021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Your </a:t>
            </a:r>
            <a:r>
              <a:rPr lang="en-GB" dirty="0"/>
              <a:t>answers are </a:t>
            </a:r>
            <a:r>
              <a:rPr lang="en-GB" dirty="0">
                <a:solidFill>
                  <a:srgbClr val="FFC000"/>
                </a:solidFill>
              </a:rPr>
              <a:t>anonymous</a:t>
            </a:r>
            <a:r>
              <a:rPr lang="en-GB" dirty="0"/>
              <a:t>: we don’t know who has which zapper!</a:t>
            </a:r>
          </a:p>
          <a:p>
            <a:pPr>
              <a:lnSpc>
                <a:spcPct val="90000"/>
              </a:lnSpc>
            </a:pPr>
            <a:r>
              <a:rPr lang="en-GB" dirty="0"/>
              <a:t>It should take about </a:t>
            </a:r>
            <a:r>
              <a:rPr lang="en-GB" dirty="0" smtClean="0"/>
              <a:t>10 </a:t>
            </a:r>
            <a:r>
              <a:rPr lang="en-GB" dirty="0"/>
              <a:t>minutes to complete the survey</a:t>
            </a:r>
          </a:p>
          <a:p>
            <a:pPr>
              <a:lnSpc>
                <a:spcPct val="90000"/>
              </a:lnSpc>
            </a:pPr>
            <a:r>
              <a:rPr lang="en-GB" dirty="0"/>
              <a:t>You won’t see the results </a:t>
            </a:r>
            <a:r>
              <a:rPr lang="en-GB" dirty="0" smtClean="0"/>
              <a:t>on-screen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You have 15 seconds to answer each question</a:t>
            </a:r>
            <a:endParaRPr lang="en-GB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Module Content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5 questions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930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>
                <a:solidFill>
                  <a:srgbClr val="FFC000"/>
                </a:solidFill>
              </a:rPr>
              <a:t>prior </a:t>
            </a:r>
            <a:r>
              <a:rPr lang="en-GB" dirty="0">
                <a:solidFill>
                  <a:srgbClr val="FFC000"/>
                </a:solidFill>
              </a:rPr>
              <a:t>knowledge </a:t>
            </a:r>
            <a:r>
              <a:rPr lang="en-GB" dirty="0"/>
              <a:t>assumed was…</a:t>
            </a:r>
          </a:p>
        </p:txBody>
      </p:sp>
      <p:graphicFrame>
        <p:nvGraphicFramePr>
          <p:cNvPr id="93187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40358433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8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1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Too high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High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About right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Low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Too low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31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FFC000"/>
                </a:solidFill>
              </a:rPr>
              <a:t>amount of material covered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in </a:t>
            </a:r>
            <a:r>
              <a:rPr lang="en-GB" dirty="0"/>
              <a:t>the module was…</a:t>
            </a:r>
          </a:p>
        </p:txBody>
      </p:sp>
      <p:graphicFrame>
        <p:nvGraphicFramePr>
          <p:cNvPr id="11059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85965866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6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59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T</a:t>
            </a:r>
            <a:r>
              <a:rPr lang="en-GB" dirty="0" smtClean="0"/>
              <a:t>oo </a:t>
            </a:r>
            <a:r>
              <a:rPr lang="en-GB" dirty="0"/>
              <a:t>much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High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About right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Low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T</a:t>
            </a:r>
            <a:r>
              <a:rPr lang="en-GB" dirty="0" smtClean="0"/>
              <a:t>oo </a:t>
            </a:r>
            <a:r>
              <a:rPr lang="en-GB" dirty="0"/>
              <a:t>little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105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2008"/>
  <p:tag name="PPVERSION" val="11.0"/>
  <p:tag name="DELIMITERS" val="3.1"/>
  <p:tag name="SHOWBARVISIBLE" val="True"/>
  <p:tag name="USESECONDARYMONITOR" val="True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2830136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0"/>
  <p:tag name="RESETCHARTS" val="True"/>
  <p:tag name="INCLUDENONRESPONDERS" val="False"/>
  <p:tag name="MULTIRESPDIVISOR" val="1"/>
  <p:tag name="PARTLISTDEFAULT" val="0"/>
  <p:tag name="INCLUDEPPT" val="True"/>
  <p:tag name="ALLOWUSERFEEDBACK" val="True"/>
  <p:tag name="CORRECTPOINTVALUE" val="100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MMPROD_NEXTUNIQUEID" val="10009"/>
  <p:tag name="POWERPOINTVERSION" val="14.0"/>
  <p:tag name="EXPANDSHOWBAR" val="True"/>
  <p:tag name="TASKPANEKEY" val="41142089-c20b-4f64-a6d6-b056ad12cad3"/>
  <p:tag name="TPFULLVERSION" val="4.3.2.1178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 - &amp;quot;How to use Zappers&amp;quot;&quot;/&gt;&lt;property id=&quot;20307&quot; value=&quot;258&quot;/&gt;&lt;/object&gt;&lt;object type=&quot;3&quot; unique_id=&quot;10009&quot;&gt;&lt;property id=&quot;20148&quot; value=&quot;5&quot;/&gt;&lt;property id=&quot;20300&quot; value=&quot;Slide 6 - &amp;quot;Start of evaluation survey&amp;quot;&quot;/&gt;&lt;property id=&quot;20307&quot; value=&quot;262&quot;/&gt;&lt;/object&gt;&lt;object type=&quot;3&quot; unique_id=&quot;10010&quot;&gt;&lt;property id=&quot;20148&quot; value=&quot;5&quot;/&gt;&lt;property id=&quot;20300&quot; value=&quot;Slide 17 - &amp;quot;The organisation of the module activities (lectures, seminars etc.) was…&amp;quot;&quot;/&gt;&lt;property id=&quot;20307&quot; value=&quot;285&quot;/&gt;&lt;/object&gt;&lt;object type=&quot;3&quot; unique_id=&quot;11526&quot;&gt;&lt;property id=&quot;20148&quot; value=&quot;5&quot;/&gt;&lt;property id=&quot;20300&quot; value=&quot;Slide 8 - &amp;quot;The prior knowledge assumed was…&amp;quot;&quot;/&gt;&lt;property id=&quot;20307&quot; value=&quot;310&quot;/&gt;&lt;/object&gt;&lt;object type=&quot;3&quot; unique_id=&quot;11527&quot;&gt;&lt;property id=&quot;20148&quot; value=&quot;5&quot;/&gt;&lt;property id=&quot;20300&quot; value=&quot;Slide 9 - &amp;quot;The amount of material covered &amp;#x0D;&amp;#x0A;in the module was…&amp;quot;&quot;/&gt;&lt;property id=&quot;20307&quot; value=&quot;327&quot;/&gt;&lt;/object&gt;&lt;object type=&quot;3&quot; unique_id=&quot;11542&quot;&gt;&lt;property id=&quot;20148&quot; value=&quot;5&quot;/&gt;&lt;property id=&quot;20300&quot; value=&quot;Slide 44 - &amp;quot;Thank you for taking part in this initiative.&amp;#x0D;&amp;#x0A;What do you think about giving your evaluation feedback using zapper&quot;/&gt;&lt;property id=&quot;20307&quot; value=&quot;326&quot;/&gt;&lt;/object&gt;&lt;object type=&quot;3&quot; unique_id=&quot;11573&quot;&gt;&lt;property id=&quot;20148&quot; value=&quot;5&quot;/&gt;&lt;property id=&quot;20300&quot; value=&quot;Slide 1 - &amp;quot;Module name &amp;amp; code&amp;#x0D;&amp;#x0A;Evaluation survey&amp;quot;&quot;/&gt;&lt;property id=&quot;20307&quot; value=&quot;328&quot;/&gt;&lt;/object&gt;&lt;object type=&quot;3&quot; unique_id=&quot;11964&quot;&gt;&lt;property id=&quot;20148&quot; value=&quot;5&quot;/&gt;&lt;property id=&quot;20300&quot; value=&quot;Slide 3&quot;/&gt;&lt;property id=&quot;20307&quot; value=&quot;329&quot;/&gt;&lt;/object&gt;&lt;object type=&quot;3&quot; unique_id=&quot;11965&quot;&gt;&lt;property id=&quot;20148&quot; value=&quot;5&quot;/&gt;&lt;property id=&quot;20300&quot; value=&quot;Slide 4&quot;/&gt;&lt;property id=&quot;20307&quot; value=&quot;330&quot;/&gt;&lt;/object&gt;&lt;object type=&quot;3&quot; unique_id=&quot;11966&quot;&gt;&lt;property id=&quot;20148&quot; value=&quot;5&quot;/&gt;&lt;property id=&quot;20300&quot; value=&quot;Slide 5 - &amp;quot;A question to test your zapper&amp;quot;&quot;/&gt;&lt;property id=&quot;20307&quot; value=&quot;331&quot;/&gt;&lt;/object&gt;&lt;object type=&quot;3&quot; unique_id=&quot;11967&quot;&gt;&lt;property id=&quot;20148&quot; value=&quot;5&quot;/&gt;&lt;property id=&quot;20300&quot; value=&quot;Slide 7 - &amp;quot;Module Content&amp;quot;&quot;/&gt;&lt;property id=&quot;20307&quot; value=&quot;335&quot;/&gt;&lt;/object&gt;&lt;object type=&quot;3&quot; unique_id=&quot;11968&quot;&gt;&lt;property id=&quot;20148&quot; value=&quot;5&quot;/&gt;&lt;property id=&quot;20300&quot; value=&quot;Slide 10 - &amp;quot;The degree of difficulty &amp;#x0D;&amp;#x0A;in the module was…&amp;quot;&quot;/&gt;&lt;property id=&quot;20307&quot; value=&quot;332&quot;/&gt;&lt;/object&gt;&lt;object type=&quot;3&quot; unique_id=&quot;11969&quot;&gt;&lt;property id=&quot;20148&quot; value=&quot;5&quot;/&gt;&lt;property id=&quot;20300&quot; value=&quot;Slide 11 - &amp;quot;Was there a coherent progression of the module from beginning to end?&amp;quot;&quot;/&gt;&lt;property id=&quot;20307&quot; value=&quot;333&quot;/&gt;&lt;/object&gt;&lt;object type=&quot;3&quot; unique_id=&quot;11970&quot;&gt;&lt;property id=&quot;20148&quot; value=&quot;5&quot;/&gt;&lt;property id=&quot;20300&quot; value=&quot;Slide 12 - &amp;quot;Was the content inclusive in terms of the language used and examples given?&amp;quot;&quot;/&gt;&lt;property id=&quot;20307&quot; value=&quot;334&quot;/&gt;&lt;/object&gt;&lt;object type=&quot;3&quot; unique_id=&quot;11971&quot;&gt;&lt;property id=&quot;20148&quot; value=&quot;5&quot;/&gt;&lt;property id=&quot;20300&quot; value=&quot;Slide 13 - &amp;quot;Module Organisation&amp;quot;&quot;/&gt;&lt;property id=&quot;20307&quot; value=&quot;336&quot;/&gt;&lt;/object&gt;&lt;object type=&quot;3&quot; unique_id=&quot;11972&quot;&gt;&lt;property id=&quot;20148&quot; value=&quot;5&quot;/&gt;&lt;property id=&quot;20300&quot; value=&quot;Slide 14 - &amp;quot;The quality of the module outline &amp;#x0D;&amp;#x0A;(the document detailing the module’s aims, content, organisation, assignments, &quot;/&gt;&lt;property id=&quot;20307&quot; value=&quot;337&quot;/&gt;&lt;/object&gt;&lt;object type=&quot;3&quot; unique_id=&quot;11973&quot;&gt;&lt;property id=&quot;20148&quot; value=&quot;5&quot;/&gt;&lt;property id=&quot;20300&quot; value=&quot;Slide 15 - &amp;quot;The statement of learning outcomes was…&amp;quot;&quot;/&gt;&lt;property id=&quot;20307&quot; value=&quot;338&quot;/&gt;&lt;/object&gt;&lt;object type=&quot;3&quot; unique_id=&quot;11974&quot;&gt;&lt;property id=&quot;20148&quot; value=&quot;5&quot;/&gt;&lt;property id=&quot;20300&quot; value=&quot;Slide 16 - &amp;quot;The module expectations (i.e. what was expected of you) were…&amp;quot;&quot;/&gt;&lt;property id=&quot;20307&quot; value=&quot;339&quot;/&gt;&lt;/object&gt;&lt;object type=&quot;3&quot; unique_id=&quot;11975&quot;&gt;&lt;property id=&quot;20148&quot; value=&quot;5&quot;/&gt;&lt;property id=&quot;20300&quot; value=&quot;Slide 18 - &amp;quot;Teaching and Learning Support&amp;quot;&quot;/&gt;&lt;property id=&quot;20307&quot; value=&quot;340&quot;/&gt;&lt;/object&gt;&lt;object type=&quot;3&quot; unique_id=&quot;13185&quot;&gt;&lt;property id=&quot;20148&quot; value=&quot;5&quot;/&gt;&lt;property id=&quot;20300&quot; value=&quot;Slide 19 - &amp;quot;The helpfulness of the teaching staff was…&amp;quot;&quot;/&gt;&lt;property id=&quot;20307&quot; value=&quot;341&quot;/&gt;&lt;/object&gt;&lt;object type=&quot;3&quot; unique_id=&quot;13186&quot;&gt;&lt;property id=&quot;20148&quot; value=&quot;5&quot;/&gt;&lt;property id=&quot;20300&quot; value=&quot;Slide 20 - &amp;quot;Staff awareness of my own special needs was…&amp;quot;&quot;/&gt;&lt;property id=&quot;20307&quot; value=&quot;342&quot;/&gt;&lt;/object&gt;&lt;object type=&quot;3&quot; unique_id=&quot;13187&quot;&gt;&lt;property id=&quot;20148&quot; value=&quot;5&quot;/&gt;&lt;property id=&quot;20300&quot; value=&quot;Slide 21 - &amp;quot;The availability and accessibility of module material (e.g. handouts, web pages etc.) was…&amp;quot;&quot;/&gt;&lt;property id=&quot;20307&quot; value=&quot;343&quot;/&gt;&lt;/object&gt;&lt;object type=&quot;3&quot; unique_id=&quot;13188&quot;&gt;&lt;property id=&quot;20148&quot; value=&quot;5&quot;/&gt;&lt;property id=&quot;20300&quot; value=&quot;Slide 22 - &amp;quot;The usefulness of support materials was…&amp;quot;&quot;/&gt;&lt;property id=&quot;20307&quot; value=&quot;344&quot;/&gt;&lt;/object&gt;&lt;object type=&quot;3&quot; unique_id=&quot;13189&quot;&gt;&lt;property id=&quot;20148&quot; value=&quot;5&quot;/&gt;&lt;property id=&quot;20300&quot; value=&quot;Slide 23 - &amp;quot;The feedback on my progression was…&amp;quot;&quot;/&gt;&lt;property id=&quot;20307&quot; value=&quot;345&quot;/&gt;&lt;/object&gt;&lt;object type=&quot;3&quot; unique_id=&quot;13190&quot;&gt;&lt;property id=&quot;20148&quot; value=&quot;5&quot;/&gt;&lt;property id=&quot;20300&quot; value=&quot;Slide 24 - &amp;quot;The clarity of presentation was…&amp;quot;&quot;/&gt;&lt;property id=&quot;20307&quot; value=&quot;346&quot;/&gt;&lt;/object&gt;&lt;object type=&quot;3&quot; unique_id=&quot;13191&quot;&gt;&lt;property id=&quot;20148&quot; value=&quot;5&quot;/&gt;&lt;property id=&quot;20300&quot; value=&quot;Slide 25 - &amp;quot;My interest in the subject as a result of the module has…&amp;quot;&quot;/&gt;&lt;property id=&quot;20307&quot; value=&quot;347&quot;/&gt;&lt;/object&gt;&lt;object type=&quot;3&quot; unique_id=&quot;13192&quot;&gt;&lt;property id=&quot;20148&quot; value=&quot;5&quot;/&gt;&lt;property id=&quot;20300&quot; value=&quot;Slide 26 - &amp;quot;Overall Evaluation&amp;quot;&quot;/&gt;&lt;property id=&quot;20307&quot; value=&quot;348&quot;/&gt;&lt;/object&gt;&lt;object type=&quot;3&quot; unique_id=&quot;13193&quot;&gt;&lt;property id=&quot;20148&quot; value=&quot;5&quot;/&gt;&lt;property id=&quot;20300&quot; value=&quot;Slide 27 - &amp;quot;Overall, my rating of &amp;#x0D;&amp;#x0A;the module content is…&amp;quot;&quot;/&gt;&lt;property id=&quot;20307&quot; value=&quot;349&quot;/&gt;&lt;/object&gt;&lt;object type=&quot;3&quot; unique_id=&quot;13194&quot;&gt;&lt;property id=&quot;20148&quot; value=&quot;5&quot;/&gt;&lt;property id=&quot;20300&quot; value=&quot;Slide 28 - &amp;quot;Overall, my rating of &amp;#x0D;&amp;#x0A;the module organisation is…&amp;quot;&quot;/&gt;&lt;property id=&quot;20307&quot; value=&quot;350&quot;/&gt;&lt;/object&gt;&lt;object type=&quot;3&quot; unique_id=&quot;13195&quot;&gt;&lt;property id=&quot;20148&quot; value=&quot;5&quot;/&gt;&lt;property id=&quot;20300&quot; value=&quot;Slide 29 - &amp;quot;Overall, my rating of &amp;#x0D;&amp;#x0A;the quality of teaching is…&amp;quot;&quot;/&gt;&lt;property id=&quot;20307&quot; value=&quot;351&quot;/&gt;&lt;/object&gt;&lt;object type=&quot;3&quot; unique_id=&quot;13196&quot;&gt;&lt;property id=&quot;20148&quot; value=&quot;5&quot;/&gt;&lt;property id=&quot;20300&quot; value=&quot;Slide 30 - &amp;quot;Overall, my rating of the module is…&amp;quot;&quot;/&gt;&lt;property id=&quot;20307&quot; value=&quot;352&quot;/&gt;&lt;/object&gt;&lt;object type=&quot;3&quot; unique_id=&quot;13197&quot;&gt;&lt;property id=&quot;20148&quot; value=&quot;5&quot;/&gt;&lt;property id=&quot;20300&quot; value=&quot;Slide 31 - &amp;quot;Lecturer Evaluation&amp;quot;&quot;/&gt;&lt;property id=&quot;20307&quot; value=&quot;353&quot;/&gt;&lt;/object&gt;&lt;object type=&quot;3&quot; unique_id=&quot;13198&quot;&gt;&lt;property id=&quot;20148&quot; value=&quot;5&quot;/&gt;&lt;property id=&quot;20300&quot; value=&quot;Slide 32 - &amp;quot;Overall, my rating of &amp;#x0D;&amp;#x0A;Lecturer_A_name is…&amp;quot;&quot;/&gt;&lt;property id=&quot;20307&quot; value=&quot;354&quot;/&gt;&lt;/object&gt;&lt;object type=&quot;3&quot; unique_id=&quot;13199&quot;&gt;&lt;property id=&quot;20148&quot; value=&quot;5&quot;/&gt;&lt;property id=&quot;20300&quot; value=&quot;Slide 33 - &amp;quot;Overall, my rating of &amp;#x0D;&amp;#x0A;Lecturer_B_name is…&amp;quot;&quot;/&gt;&lt;property id=&quot;20307&quot; value=&quot;355&quot;/&gt;&lt;/object&gt;&lt;object type=&quot;3&quot; unique_id=&quot;13200&quot;&gt;&lt;property id=&quot;20148&quot; value=&quot;5&quot;/&gt;&lt;property id=&quot;20300&quot; value=&quot;Slide 34 - &amp;quot;Overall, my rating of &amp;#x0D;&amp;#x0A;Lecturer_C_name is…&amp;quot;&quot;/&gt;&lt;property id=&quot;20307&quot; value=&quot;356&quot;/&gt;&lt;/object&gt;&lt;object type=&quot;3&quot; unique_id=&quot;13201&quot;&gt;&lt;property id=&quot;20148&quot; value=&quot;5&quot;/&gt;&lt;property id=&quot;20300&quot; value=&quot;Slide 35 - &amp;quot;Overall, my rating of &amp;#x0D;&amp;#x0A;Lecturer_D_name is…&amp;quot;&quot;/&gt;&lt;property id=&quot;20307&quot; value=&quot;357&quot;/&gt;&lt;/object&gt;&lt;object type=&quot;3&quot; unique_id=&quot;13202&quot;&gt;&lt;property id=&quot;20148&quot; value=&quot;5&quot;/&gt;&lt;property id=&quot;20300&quot; value=&quot;Slide 36 - &amp;quot;About You&amp;quot;&quot;/&gt;&lt;property id=&quot;20307&quot; value=&quot;360&quot;/&gt;&lt;/object&gt;&lt;object type=&quot;3&quot; unique_id=&quot;13203&quot;&gt;&lt;property id=&quot;20148&quot; value=&quot;5&quot;/&gt;&lt;property id=&quot;20300&quot; value=&quot;Slide 37 - &amp;quot;Are you male or female?&amp;quot;&quot;/&gt;&lt;property id=&quot;20307&quot; value=&quot;359&quot;/&gt;&lt;/object&gt;&lt;object type=&quot;3&quot; unique_id=&quot;13204&quot;&gt;&lt;property id=&quot;20148&quot; value=&quot;5&quot;/&gt;&lt;property id=&quot;20300&quot; value=&quot;Slide 38 - &amp;quot;How would you describe &amp;#x0D;&amp;#x0A;your ethnic origin?&amp;quot;&quot;/&gt;&lt;property id=&quot;20307&quot; value=&quot;361&quot;/&gt;&lt;/object&gt;&lt;object type=&quot;3&quot; unique_id=&quot;13205&quot;&gt;&lt;property id=&quot;20148&quot; value=&quot;5&quot;/&gt;&lt;property id=&quot;20300&quot; value=&quot;Slide 39 - &amp;quot;Were you over 21 when you &amp;#x0D;&amp;#x0A;started your degree?&amp;quot;&quot;/&gt;&lt;property id=&quot;20307&quot; value=&quot;362&quot;/&gt;&lt;/object&gt;&lt;object type=&quot;3&quot; unique_id=&quot;13206&quot;&gt;&lt;property id=&quot;20148&quot; value=&quot;5&quot;/&gt;&lt;property id=&quot;20300&quot; value=&quot;Slide 40 - &amp;quot;Do you have a specific learning difficulty, such as dyslexia?&amp;quot;&quot;/&gt;&lt;property id=&quot;20307&quot; value=&quot;363&quot;/&gt;&lt;/object&gt;&lt;object type=&quot;3&quot; unique_id=&quot;13207&quot;&gt;&lt;property id=&quot;20148&quot; value=&quot;5&quot;/&gt;&lt;property id=&quot;20300&quot; value=&quot;Slide 41 - &amp;quot;Do you have a disability or medical condition which might affect your experience as a student?&amp;quot;&quot;/&gt;&lt;property id=&quot;20307&quot; value=&quot;364&quot;/&gt;&lt;/object&gt;&lt;object type=&quot;3&quot; unique_id=&quot;13208&quot;&gt;&lt;property id=&quot;20148&quot; value=&quot;5&quot;/&gt;&lt;property id=&quot;20300&quot; value=&quot;Slide 42 - &amp;quot;If yes, have you disclosed the disability or medical condition to the University?&amp;quot;&quot;/&gt;&lt;property id=&quot;20307&quot; value=&quot;365&quot;/&gt;&lt;/object&gt;&lt;object type=&quot;3&quot; unique_id=&quot;13209&quot;&gt;&lt;property id=&quot;20148&quot; value=&quot;5&quot;/&gt;&lt;property id=&quot;20300&quot; value=&quot;Slide 43 - &amp;quot;One final question&amp;quot;&quot;/&gt;&lt;property id=&quot;20307&quot; value=&quot;366&quot;/&gt;&lt;/object&gt;&lt;object type=&quot;3&quot; unique_id=&quot;13210&quot;&gt;&lt;property id=&quot;20148&quot; value=&quot;5&quot;/&gt;&lt;property id=&quot;20300&quot; value=&quot;Slide 45 - &amp;quot;Thank You&amp;quot;&quot;/&gt;&lt;property id=&quot;20307&quot; value=&quot;367&quot;/&gt;&lt;/object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ANSWERSALIAS" val="Very good|smicln|Good|smicln|Acceptable|smicln|Poor|smicln|Very poor"/>
  <p:tag name="COUNTDOWNSECONDS" val="15"/>
  <p:tag name="QUESTIONALIAS" val="Overall, my rating of Lecturer_A_name is…"/>
  <p:tag name="SLIDEORDER" val="6"/>
  <p:tag name="SLIDEGUID" val="16436084961A44F98AC5EDA339388275"/>
  <p:tag name="COUNTDOWNHEIGHT" val="80"/>
  <p:tag name="COUNTDOWNWIDTH" val="100"/>
  <p:tag name="TOTALRESPONSES" val="30"/>
  <p:tag name="RESPONSECOUNT" val="30"/>
  <p:tag name="SLICED" val="False"/>
  <p:tag name="RESPONSES" val="2;3;4;1;4;1;5;2;1;4;3;2;1;1;4;5;2;1;4;2;5;5;1;2;3;5;3;3;5;1;"/>
  <p:tag name="CHARTSTRINGSTD" val="8 6 5 5 6"/>
  <p:tag name="CHARTSTRINGREV" val="6 5 5 6 8"/>
  <p:tag name="CHARTSTRINGSTDPER" val="0.266666666666667 0.2 0.166666666666667 0.166666666666667 0.2"/>
  <p:tag name="CHARTSTRINGREVPER" val="0.2 0.166666666666667 0.166666666666667 0.2 0.266666666666667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ANSWERSALIAS" val="Very good|smicln|Good|smicln|Acceptable|smicln|Poor|smicln|Very poor"/>
  <p:tag name="COUNTDOWNSECONDS" val="15"/>
  <p:tag name="QUESTIONALIAS" val="Overall, my rating of Lecturer_A_name is…"/>
  <p:tag name="SLIDEORDER" val="6"/>
  <p:tag name="SLIDEGUID" val="03803846FDF14396B5190A91AD5AC1F2"/>
  <p:tag name="COUNTDOWNHEIGHT" val="80"/>
  <p:tag name="COUNTDOWNWIDTH" val="100"/>
  <p:tag name="TOTALRESPONSES" val="30"/>
  <p:tag name="RESPONSECOUNT" val="30"/>
  <p:tag name="SLICED" val="False"/>
  <p:tag name="RESPONSES" val="1;5;2;3;1;4;1;1;4;1;2;2;3;5;1;3;4;4;5;5;1;1;3;5;1;2;4;4;2;4;"/>
  <p:tag name="CHARTSTRINGSTD" val="9 5 4 7 5"/>
  <p:tag name="CHARTSTRINGREV" val="5 7 4 5 9"/>
  <p:tag name="CHARTSTRINGSTDPER" val="0.3 0.166666666666667 0.133333333333333 0.233333333333333 0.166666666666667"/>
  <p:tag name="CHARTSTRINGREVPER" val="0.166666666666667 0.233333333333333 0.133333333333333 0.166666666666667 0.3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03A0F34244D84FAF809EB84210FE7631"/>
  <p:tag name="REVIEWONLY" val="True"/>
  <p:tag name="ANSWERSALIAS" val="Too high|smicln|High|smicln|About right|smicln|Low|smicln|Too low"/>
  <p:tag name="QUESTIONALIAS" val="The prior knowledge assumed was…"/>
  <p:tag name="COUNTDOWNSECONDS" val="15"/>
  <p:tag name="COUNTDOWNHEIGHT" val="80"/>
  <p:tag name="COUNTDOWNWIDTH" val="100"/>
  <p:tag name="TOTALRESPONSES" val="30"/>
  <p:tag name="RESPONSECOUNT" val="30"/>
  <p:tag name="SLICED" val="False"/>
  <p:tag name="RESPONSES" val="5;1;3;1;2;4;3;5;5;1;1;3;5;1;5;4;5;1;1;2;4;3;3;4;2;5;2;5;3;2;"/>
  <p:tag name="CHARTSTRINGSTD" val="7 5 6 4 8"/>
  <p:tag name="CHARTSTRINGREV" val="8 4 6 5 7"/>
  <p:tag name="CHARTSTRINGSTDPER" val="0.233333333333333 0.166666666666667 0.2 0.133333333333333 0.266666666666667"/>
  <p:tag name="CHARTSTRINGREVPER" val="0.266666666666667 0.133333333333333 0.2 0.166666666666667 0.233333333333333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TOTALRESPONSES" val="30"/>
  <p:tag name="RESPONSECOUNT" val="30"/>
  <p:tag name="SLICED" val="False"/>
  <p:tag name="RESPONSES" val="1;3;5;1;3;3;2;2;2;3;5;4;4;4;5;3;5;5;3;4;1;4;1;5;1;5;3;3;1;3;"/>
  <p:tag name="CHARTSTRINGSTD" val="6 3 9 5 7"/>
  <p:tag name="CHARTSTRINGREV" val="7 5 9 3 6"/>
  <p:tag name="CHARTSTRINGSTDPER" val="0.2 0.1 0.3 0.166666666666667 0.233333333333333"/>
  <p:tag name="CHARTSTRINGREVPER" val="0.233333333333333 0.166666666666667 0.3 0.1 0.2"/>
  <p:tag name="RESTORECOUNTDOWNTIMER" val="False"/>
  <p:tag name="SLIDEORDER" val="6"/>
  <p:tag name="SLIDEGUID" val="23586DEF22644464A186F37F556A50A0"/>
  <p:tag name="QUESTIONALIAS" val="Are you male or female?"/>
  <p:tag name="ANSWERSALIAS" val="Male|smicln|Female"/>
  <p:tag name="COUNTDOWNSECONDS" val="10"/>
  <p:tag name="RESPONSESGATHERED" val="False"/>
  <p:tag name="ANONYMOUSTEMP" val="False"/>
  <p:tag name="VALUES" val="No Value|smicln|No Valu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1"/>
  <p:tag name="FONTSIZE" val="28"/>
  <p:tag name="BULLETTYPE" val="ppBulletArabicPeriod"/>
  <p:tag name="ANSWERTEXT" val="Male&#10;Femal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TOTALRESPONSES" val="30"/>
  <p:tag name="RESPONSECOUNT" val="30"/>
  <p:tag name="SLICED" val="False"/>
  <p:tag name="RESPONSES" val="1;3;5;1;3;3;2;2;2;3;5;4;4;4;5;3;5;5;3;4;1;4;1;5;1;5;3;3;1;3;"/>
  <p:tag name="CHARTSTRINGSTD" val="6 3 9 5 7"/>
  <p:tag name="CHARTSTRINGREV" val="7 5 9 3 6"/>
  <p:tag name="CHARTSTRINGSTDPER" val="0.2 0.1 0.3 0.166666666666667 0.233333333333333"/>
  <p:tag name="CHARTSTRINGREVPER" val="0.233333333333333 0.166666666666667 0.3 0.1 0.2"/>
  <p:tag name="RESTORECOUNTDOWNTIMER" val="False"/>
  <p:tag name="COUNTDOWNSECONDS" val="10"/>
  <p:tag name="SLIDEORDER" val="7"/>
  <p:tag name="SLIDEGUID" val="11DC097C1B5E4B02BE6C6CAE80F493EC"/>
  <p:tag name="QUESTIONALIAS" val="How would you describe your ethnic origin?"/>
  <p:tag name="ANSWERSALIAS" val="White|smicln|Black|smicln|Asian|smicln|Other"/>
  <p:tag name="RESPONSESGATHERED" val="False"/>
  <p:tag name="ANONYMOUSTEMP" val="False"/>
  <p:tag name="VALUES" val="No Value|smicln|No Value|smicln|No Value|smicln|No Valu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23"/>
  <p:tag name="FONTSIZE" val="28"/>
  <p:tag name="BULLETTYPE" val="ppBulletArabicPeriod"/>
  <p:tag name="ANSWERTEXT" val="White&#10;Black&#10;Asian&#10;Other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TOTALRESPONSES" val="30"/>
  <p:tag name="RESPONSECOUNT" val="30"/>
  <p:tag name="SLICED" val="False"/>
  <p:tag name="RESPONSES" val="1;3;5;1;3;3;2;2;2;3;5;4;4;4;5;3;5;5;3;4;1;4;1;5;1;5;3;3;1;3;"/>
  <p:tag name="CHARTSTRINGSTD" val="6 3 9 5 7"/>
  <p:tag name="CHARTSTRINGREV" val="7 5 9 3 6"/>
  <p:tag name="CHARTSTRINGSTDPER" val="0.2 0.1 0.3 0.166666666666667 0.233333333333333"/>
  <p:tag name="CHARTSTRINGREVPER" val="0.233333333333333 0.166666666666667 0.3 0.1 0.2"/>
  <p:tag name="RESTORECOUNTDOWNTIMER" val="False"/>
  <p:tag name="COUNTDOWNSECONDS" val="10"/>
  <p:tag name="SLIDEORDER" val="7"/>
  <p:tag name="SLIDEGUID" val="041D456D7E8C40B0B07DAFC6417E7D9E"/>
  <p:tag name="QUESTIONALIAS" val="Were you over 21 when you started your degree?"/>
  <p:tag name="ANSWERSALIAS" val="Yes|smicln|No"/>
  <p:tag name="RESPONSESGATHERED" val="False"/>
  <p:tag name="ANONYMOUSTEMP" val="False"/>
  <p:tag name="VALUES" val="No Value|smicln|No Valu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6"/>
  <p:tag name="FONTSIZE" val="28"/>
  <p:tag name="BULLETTYPE" val="ppBulletArabicPeriod"/>
  <p:tag name="ANSWERTEXT" val="Yes&#10;No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TOTALRESPONSES" val="30"/>
  <p:tag name="RESPONSECOUNT" val="30"/>
  <p:tag name="SLICED" val="False"/>
  <p:tag name="RESPONSES" val="1;3;5;1;3;3;2;2;2;3;5;4;4;4;5;3;5;5;3;4;1;4;1;5;1;5;3;3;1;3;"/>
  <p:tag name="CHARTSTRINGSTD" val="6 3 9 5 7"/>
  <p:tag name="CHARTSTRINGREV" val="7 5 9 3 6"/>
  <p:tag name="CHARTSTRINGSTDPER" val="0.2 0.1 0.3 0.166666666666667 0.233333333333333"/>
  <p:tag name="CHARTSTRINGREVPER" val="0.233333333333333 0.166666666666667 0.3 0.1 0.2"/>
  <p:tag name="RESTORECOUNTDOWNTIMER" val="False"/>
  <p:tag name="COUNTDOWNSECONDS" val="10"/>
  <p:tag name="ANSWERSALIAS" val="Yes|smicln|No"/>
  <p:tag name="SLIDEORDER" val="8"/>
  <p:tag name="SLIDEGUID" val="0AE00B1683E74F95A0463AE9584BC409"/>
  <p:tag name="QUESTIONALIAS" val="Do you have a specific learning difficulty, such as dyslexia?"/>
  <p:tag name="RESPONSESGATHERED" val="False"/>
  <p:tag name="ANONYMOUSTEMP" val="False"/>
  <p:tag name="VALUES" val="No Value|smicln|No Valu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6"/>
  <p:tag name="FONTSIZE" val="28"/>
  <p:tag name="BULLETTYPE" val="ppBulletArabicPeriod"/>
  <p:tag name="ANSWERTEXT" val="Yes&#10;No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TOTALRESPONSES" val="30"/>
  <p:tag name="RESPONSECOUNT" val="30"/>
  <p:tag name="SLICED" val="False"/>
  <p:tag name="RESPONSES" val="1;3;5;1;3;3;2;2;2;3;5;4;4;4;5;3;5;5;3;4;1;4;1;5;1;5;3;3;1;3;"/>
  <p:tag name="CHARTSTRINGSTD" val="6 3 9 5 7"/>
  <p:tag name="CHARTSTRINGREV" val="7 5 9 3 6"/>
  <p:tag name="CHARTSTRINGSTDPER" val="0.2 0.1 0.3 0.166666666666667 0.233333333333333"/>
  <p:tag name="CHARTSTRINGREVPER" val="0.233333333333333 0.166666666666667 0.3 0.1 0.2"/>
  <p:tag name="RESTORECOUNTDOWNTIMER" val="False"/>
  <p:tag name="COUNTDOWNSECONDS" val="10"/>
  <p:tag name="ANSWERSALIAS" val="Yes|smicln|No"/>
  <p:tag name="SLIDEORDER" val="9"/>
  <p:tag name="SLIDEGUID" val="10F3AC29F84642E0A4EB16DF634BAF0B"/>
  <p:tag name="QUESTIONALIAS" val="Do you have a disability or medical condition which might affect your experience as a student?"/>
  <p:tag name="RESPONSESGATHERED" val="False"/>
  <p:tag name="ANONYMOUSTEMP" val="False"/>
  <p:tag name="VALUES" val="No Value|smicln|No Valu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37"/>
  <p:tag name="FONTSIZE" val="28"/>
  <p:tag name="BULLETTYPE" val="ppBulletArabicPeriod"/>
  <p:tag name="ANSWERTEXT" val="Too high&#10;High&#10;About right&#10;Low&#10;Too lo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6"/>
  <p:tag name="FONTSIZE" val="28"/>
  <p:tag name="BULLETTYPE" val="ppBulletArabicPeriod"/>
  <p:tag name="ANSWERTEXT" val="Yes&#10;No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TOTALRESPONSES" val="30"/>
  <p:tag name="RESPONSECOUNT" val="30"/>
  <p:tag name="SLICED" val="False"/>
  <p:tag name="RESPONSES" val="1;3;5;1;3;3;2;2;2;3;5;4;4;4;5;3;5;5;3;4;1;4;1;5;1;5;3;3;1;3;"/>
  <p:tag name="CHARTSTRINGSTD" val="6 3 9 5 7"/>
  <p:tag name="CHARTSTRINGREV" val="7 5 9 3 6"/>
  <p:tag name="CHARTSTRINGSTDPER" val="0.2 0.1 0.3 0.166666666666667 0.233333333333333"/>
  <p:tag name="CHARTSTRINGREVPER" val="0.233333333333333 0.166666666666667 0.3 0.1 0.2"/>
  <p:tag name="RESTORECOUNTDOWNTIMER" val="False"/>
  <p:tag name="COUNTDOWNSECONDS" val="10"/>
  <p:tag name="ANSWERSALIAS" val="Yes|smicln|No"/>
  <p:tag name="SLIDEORDER" val="10"/>
  <p:tag name="SLIDEGUID" val="65BB004A96F64BFABB44CF6768890A66"/>
  <p:tag name="QUESTIONALIAS" val="If yes, have you disclosed the disability or medical condition to the University?"/>
  <p:tag name="RESPONSESGATHERED" val="False"/>
  <p:tag name="ANONYMOUSTEMP" val="False"/>
  <p:tag name="VALUES" val="No Value|smicln|No Valu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6"/>
  <p:tag name="FONTSIZE" val="28"/>
  <p:tag name="BULLETTYPE" val="ppBulletArabicPeriod"/>
  <p:tag name="ANSWERTEXT" val="Yes&#10;No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5DF2670379BB43C4B8DAA188948B4575"/>
  <p:tag name="QUESTIONALIAS" val="Thank you for taking part in this initiative. What do you think about giving your evaluation feedback using zappers?"/>
  <p:tag name="ANSWERSALIAS" val="I really prefer zappers|smicln|Better than a paper form|smicln|No strong opinion|smicln|Prefer a paper form|smicln|I really don’t like this"/>
  <p:tag name="TOTALRESPONSES" val="30"/>
  <p:tag name="RESPONSECOUNT" val="30"/>
  <p:tag name="SLICED" val="False"/>
  <p:tag name="RESPONSES" val="4;2;1;1;2;3;4;3;4;1;2;2;3;2;5;4;4;2;3;1;5;5;3;2;4;3;3;5;1;5;"/>
  <p:tag name="CHARTSTRINGSTD" val="5 7 7 6 5"/>
  <p:tag name="CHARTSTRINGREV" val="5 6 7 7 5"/>
  <p:tag name="CHARTSTRINGSTDPER" val="0.166666666666667 0.233333333333333 0.233333333333333 0.2 0.166666666666667"/>
  <p:tag name="CHARTSTRINGREVPER" val="0.166666666666667 0.2 0.233333333333333 0.233333333333333 0.166666666666667"/>
  <p:tag name="RESTORECOUNTDOWNTIMER" val="False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111"/>
  <p:tag name="FONTSIZE" val="28"/>
  <p:tag name="BULLETTYPE" val="ppBulletArabicPeriod"/>
  <p:tag name="ANSWERTEXT" val="I really prefer zappers&#10;Better than a paper form&#10;No strong opinion&#10;Prefer a paper form&#10;I really don’t like thi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4"/>
  <p:tag name="SLIDEGUID" val="CDD92259BB6745698E892C0438C39FB6"/>
  <p:tag name="REVIEWONLY" val="True"/>
  <p:tag name="QUESTIONALIAS" val="The amount of material covered  in the module was…"/>
  <p:tag name="ANSWERSALIAS" val="Too much|smicln|High|smicln|About right|smicln|Low|smicln|Too little"/>
  <p:tag name="COUNTDOWNSECONDS" val="15"/>
  <p:tag name="COUNTDOWNHEIGHT" val="80"/>
  <p:tag name="COUNTDOWNWIDTH" val="100"/>
  <p:tag name="TOTALRESPONSES" val="30"/>
  <p:tag name="RESPONSECOUNT" val="30"/>
  <p:tag name="SLICED" val="False"/>
  <p:tag name="RESPONSES" val="5;4;3;1;5;1;5;3;2;1;1;5;4;3;3;3;4;4;3;5;1;4;1;3;1;4;3;4;5;2;"/>
  <p:tag name="CHARTSTRINGSTD" val="7 2 8 7 6"/>
  <p:tag name="CHARTSTRINGREV" val="6 7 8 2 7"/>
  <p:tag name="CHARTSTRINGSTDPER" val="0.233333333333333 0.0666666666666667 0.266666666666667 0.233333333333333 0.2"/>
  <p:tag name="CHARTSTRINGREVPER" val="0.2 0.233333333333333 0.266666666666667 0.0666666666666667 0.233333333333333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Too much&#10;High&#10;About right&#10;Low&#10;Too littl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SLIDEORDER" val="5"/>
  <p:tag name="SLIDEGUID" val="A90EB2C19AC94736B6A2F4613988120B"/>
  <p:tag name="QUESTIONALIAS" val="The degree of difficulty  in the module was…"/>
  <p:tag name="ANSWERSALIAS" val="Too difficult|smicln|Difficult|smicln|About right|smicln|Easy|smicln|Too easy"/>
  <p:tag name="COUNTDOWNSECONDS" val="15"/>
  <p:tag name="COUNTDOWNHEIGHT" val="80"/>
  <p:tag name="COUNTDOWNWIDTH" val="100"/>
  <p:tag name="TOTALRESPONSES" val="30"/>
  <p:tag name="RESPONSECOUNT" val="30"/>
  <p:tag name="SLICED" val="False"/>
  <p:tag name="RESPONSES" val="2;4;4;2;2;5;4;4;5;4;1;2;3;2;2;1;1;3;4;1;5;1;4;4;2;4;2;4;1;3;"/>
  <p:tag name="CHARTSTRINGSTD" val="6 8 3 10 3"/>
  <p:tag name="CHARTSTRINGREV" val="3 10 3 8 6"/>
  <p:tag name="CHARTSTRINGSTDPER" val="0.2 0.266666666666667 0.1 0.333333333333333 0.1"/>
  <p:tag name="CHARTSTRINGREVPER" val="0.1 0.333333333333333 0.1 0.266666666666667 0.2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9"/>
  <p:tag name="FONTSIZE" val="28"/>
  <p:tag name="BULLETTYPE" val="ppBulletArabicPeriod"/>
  <p:tag name="ANSWERTEXT" val="Too difficult&#10;Difficult&#10;About right&#10;Easy&#10;Too easy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SLIDEORDER" val="6"/>
  <p:tag name="SLIDEGUID" val="3EF1ACFDF13E41AA906666B3E4F598A9"/>
  <p:tag name="QUESTIONALIAS" val="Was there a coherent progression of the module from beginning to end?"/>
  <p:tag name="ANSWERSALIAS" val="No, rarely|smicln|Not often|smicln|Sometimes|smicln|Usually|smicln|Yes, always"/>
  <p:tag name="COUNTDOWNSECONDS" val="15"/>
  <p:tag name="COUNTDOWNHEIGHT" val="80"/>
  <p:tag name="COUNTDOWNWIDTH" val="100"/>
  <p:tag name="TOTALRESPONSES" val="30"/>
  <p:tag name="RESPONSECOUNT" val="30"/>
  <p:tag name="SLICED" val="False"/>
  <p:tag name="RESPONSES" val="4;2;1;1;4;5;2;3;1;4;5;2;5;1;4;1;4;4;3;4;2;1;1;5;3;3;1;4;5;2;"/>
  <p:tag name="CHARTSTRINGSTD" val="8 5 4 8 5"/>
  <p:tag name="CHARTSTRINGREV" val="5 8 4 5 8"/>
  <p:tag name="CHARTSTRINGSTDPER" val="0.266666666666667 0.166666666666667 0.133333333333333 0.266666666666667 0.166666666666667"/>
  <p:tag name="CHARTSTRINGREVPER" val="0.166666666666667 0.266666666666667 0.133333333333333 0.166666666666667 0.266666666666667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50"/>
  <p:tag name="FONTSIZE" val="28"/>
  <p:tag name="BULLETTYPE" val="ppBulletArabicPeriod"/>
  <p:tag name="ANSWERTEXT" val="No, rarely&#10;Not often&#10;Sometimes&#10;Usually&#10;Yes, always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SLIDEORDER" val="7"/>
  <p:tag name="SLIDEGUID" val="8B83CA113F8448FB841C03C0A7BE88FE"/>
  <p:tag name="QUESTIONALIAS" val="Was the content inclusive in terms of the language used and examples given?"/>
  <p:tag name="ANSWERSALIAS" val="No, rarely|smicln|Not often|smicln|Sometimes|smicln|Usually|smicln|Yes, always"/>
  <p:tag name="COUNTDOWNSECONDS" val="15"/>
  <p:tag name="COUNTDOWNHEIGHT" val="80"/>
  <p:tag name="COUNTDOWNWIDTH" val="100"/>
  <p:tag name="TOTALRESPONSES" val="30"/>
  <p:tag name="RESPONSECOUNT" val="30"/>
  <p:tag name="SLICED" val="False"/>
  <p:tag name="RESPONSES" val="1;3;1;4;5;3;1;5;4;1;1;1;2;1;5;5;2;5;4;2;5;3;5;5;3;1;2;1;2;3;"/>
  <p:tag name="CHARTSTRINGSTD" val="9 5 5 3 8"/>
  <p:tag name="CHARTSTRINGREV" val="8 3 5 5 9"/>
  <p:tag name="CHARTSTRINGSTDPER" val="0.3 0.166666666666667 0.166666666666667 0.1 0.266666666666667"/>
  <p:tag name="CHARTSTRINGREVPER" val="0.266666666666667 0.1 0.166666666666667 0.166666666666667 0.3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50"/>
  <p:tag name="FONTSIZE" val="28"/>
  <p:tag name="BULLETTYPE" val="ppBulletArabicPeriod"/>
  <p:tag name="ANSWERTEXT" val="No, rarely&#10;Not often&#10;Sometimes&#10;Usually&#10;Yes, alway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SLIDEORDER" val="2"/>
  <p:tag name="SLIDEGUID" val="4505AFD1898349539E403E671FDB559A"/>
  <p:tag name="ANSWERSALIAS" val="Very good|smicln|Good|smicln|Acceptable|smicln|Poor|smicln|Very poor"/>
  <p:tag name="COUNTDOWNSECONDS" val="15"/>
  <p:tag name="COUNTDOWNHEIGHT" val="80"/>
  <p:tag name="COUNTDOWNWIDTH" val="100"/>
  <p:tag name="TOTALRESPONSES" val="30"/>
  <p:tag name="RESPONSECOUNT" val="30"/>
  <p:tag name="SLICED" val="False"/>
  <p:tag name="RESPONSES" val="3;1;1;4;4;5;3;1;2;4;5;4;1;1;2;5;2;5;1;5;1;1;2;5;2;2;5;1;4;5;"/>
  <p:tag name="CHARTSTRINGSTD" val="9 6 2 5 8"/>
  <p:tag name="CHARTSTRINGREV" val="8 5 2 6 9"/>
  <p:tag name="CHARTSTRINGSTDPER" val="0.3 0.2 0.0666666666666667 0.166666666666667 0.266666666666667"/>
  <p:tag name="CHARTSTRINGREVPER" val="0.266666666666667 0.166666666666667 0.0666666666666667 0.2 0.3"/>
  <p:tag name="RESTORECOUNTDOWNTIMER" val="False"/>
  <p:tag name="RESPONSESGATHERED" val="False"/>
  <p:tag name="ANONYMOUSTEMP" val="False"/>
  <p:tag name="QUESTIONALIAS" val="The quality of the module outline  (the document detailing the module’s aims, content, organisation, assignments, reading, assessments etc.) was…"/>
  <p:tag name="VALUES" val="No Value|smicln|No Value|smicln|No Value|smicln|No Value|smicln|No Valu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SLIDEORDER" val="2"/>
  <p:tag name="SLIDEGUID" val="844306C87770468CA755BA9016D77A18"/>
  <p:tag name="QUESTIONALIAS" val="The statement of learning outcomes was…"/>
  <p:tag name="ANSWERSALIAS" val="Very clear|smicln|Clear|smicln|Acceptable|smicln|Unclear|smicln|Very vague"/>
  <p:tag name="COUNTDOWNSECONDS" val="15"/>
  <p:tag name="COUNTDOWNHEIGHT" val="80"/>
  <p:tag name="COUNTDOWNWIDTH" val="100"/>
  <p:tag name="TOTALRESPONSES" val="30"/>
  <p:tag name="RESPONSECOUNT" val="30"/>
  <p:tag name="SLICED" val="False"/>
  <p:tag name="RESPONSES" val="5;4;3;5;4;5;2;1;4;5;2;1;2;3;1;4;2;2;5;4;5;1;5;4;3;5;3;4;4;3;"/>
  <p:tag name="CHARTSTRINGSTD" val="4 5 5 8 8"/>
  <p:tag name="CHARTSTRINGREV" val="8 8 5 5 4"/>
  <p:tag name="CHARTSTRINGSTDPER" val="0.133333333333333 0.166666666666667 0.166666666666667 0.266666666666667 0.266666666666667"/>
  <p:tag name="CHARTSTRINGREVPER" val="0.266666666666667 0.266666666666667 0.166666666666667 0.166666666666667 0.133333333333333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6"/>
  <p:tag name="FONTSIZE" val="28"/>
  <p:tag name="BULLETTYPE" val="ppBulletArabicPeriod"/>
  <p:tag name="ANSWERTEXT" val="Very clear&#10;Clear&#10;Acceptable&#10;Unclear&#10;Very vag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ANSWERSALIAS" val="Very clear|smicln|Clear|smicln|Acceptable|smicln|Unclear|smicln|Very vague"/>
  <p:tag name="SLIDEORDER" val="3"/>
  <p:tag name="SLIDEGUID" val="6249AED71AB14D71914ED01F9C7B0C15"/>
  <p:tag name="QUESTIONALIAS" val="The module expectations (i.e. what was expected of you) were…"/>
  <p:tag name="COUNTDOWNSECONDS" val="15"/>
  <p:tag name="COUNTDOWNHEIGHT" val="80"/>
  <p:tag name="COUNTDOWNWIDTH" val="100"/>
  <p:tag name="TOTALRESPONSES" val="30"/>
  <p:tag name="RESPONSECOUNT" val="30"/>
  <p:tag name="SLICED" val="False"/>
  <p:tag name="RESPONSES" val="2;5;1;2;3;5;5;4;3;1;3;2;1;1;3;2;3;4;1;5;3;1;5;2;1;3;1;4;3;2;"/>
  <p:tag name="CHARTSTRINGSTD" val="8 6 8 3 5"/>
  <p:tag name="CHARTSTRINGREV" val="5 3 8 6 8"/>
  <p:tag name="CHARTSTRINGSTDPER" val="0.266666666666667 0.2 0.266666666666667 0.1 0.166666666666667"/>
  <p:tag name="CHARTSTRINGREVPER" val="0.166666666666667 0.1 0.266666666666667 0.2 0.266666666666667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6"/>
  <p:tag name="FONTSIZE" val="28"/>
  <p:tag name="BULLETTYPE" val="ppBulletArabicPeriod"/>
  <p:tag name="ANSWERTEXT" val="Very clear&#10;Clear&#10;Acceptable&#10;Unclear&#10;Very vagu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CDB6EB032454336AB9C6425C0FD8563"/>
  <p:tag name="SLIDEID" val="0CDB6EB032454336AB9C6425C0FD8563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QUESTIONALIAS" val="The organisation of the module activities (lectures, seminars etc.) was…"/>
  <p:tag name="ANSWERSALIAS" val="Very good|smicln|Good|smicln|Acceptable|smicln|Poor|smicln|Very poor"/>
  <p:tag name="COUNTDOWNSECONDS" val="15"/>
  <p:tag name="COUNTDOWNHEIGHT" val="80"/>
  <p:tag name="COUNTDOWNWIDTH" val="100"/>
  <p:tag name="TOTALRESPONSES" val="30"/>
  <p:tag name="RESPONSECOUNT" val="30"/>
  <p:tag name="SLICED" val="False"/>
  <p:tag name="RESPONSES" val="5;4;3;3;5;5;4;1;5;1;2;3;3;3;5;4;5;1;3;3;4;2;3;4;5;2;3;4;3;3;"/>
  <p:tag name="CHARTSTRINGSTD" val="3 3 11 6 7"/>
  <p:tag name="CHARTSTRINGREV" val="7 6 11 3 3"/>
  <p:tag name="CHARTSTRINGSTDPER" val="0.1 0.1 0.366666666666667 0.2 0.233333333333333"/>
  <p:tag name="CHARTSTRINGREVPER" val="0.233333333333333 0.2 0.366666666666667 0.1 0.1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QUESTIONALIAS" val="The organisation of the module activities (lectures, seminars etc.) was…"/>
  <p:tag name="ANSWERSALIAS" val="Very good|smicln|Good|smicln|Acceptable|smicln|Poor|smicln|Very poor"/>
  <p:tag name="COUNTDOWNSECONDS" val="15"/>
  <p:tag name="SLIDEORDER" val="2"/>
  <p:tag name="SLIDEGUID" val="F048C9EC08DA4EEE8D0CBA64B597EAC6"/>
  <p:tag name="COUNTDOWNHEIGHT" val="80"/>
  <p:tag name="COUNTDOWNWIDTH" val="100"/>
  <p:tag name="TOTALRESPONSES" val="30"/>
  <p:tag name="RESPONSECOUNT" val="30"/>
  <p:tag name="SLICED" val="False"/>
  <p:tag name="RESPONSES" val="3;2;3;5;1;1;1;4;1;2;4;5;3;3;4;3;5;4;2;5;1;3;3;3;1;5;2;1;4;3;"/>
  <p:tag name="CHARTSTRINGSTD" val="7 4 9 5 5"/>
  <p:tag name="CHARTSTRINGREV" val="5 5 9 4 7"/>
  <p:tag name="CHARTSTRINGSTDPER" val="0.233333333333333 0.133333333333333 0.3 0.166666666666667 0.166666666666667"/>
  <p:tag name="CHARTSTRINGREVPER" val="0.166666666666667 0.166666666666667 0.3 0.133333333333333 0.233333333333333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COUNTDOWNSECONDS" val="15"/>
  <p:tag name="SLIDEORDER" val="3"/>
  <p:tag name="SLIDEGUID" val="EEB9745F2A1E4242843663723607766D"/>
  <p:tag name="QUESTIONALIAS" val="Staff awareness of my own special needs was…"/>
  <p:tag name="ANSWERSALIAS" val="Very good|smicln|Good|smicln|Acceptable|smicln|Poor|smicln|Very poor|smicln|Not applicable"/>
  <p:tag name="COUNTDOWNHEIGHT" val="80"/>
  <p:tag name="COUNTDOWNWIDTH" val="100"/>
  <p:tag name="TOTALRESPONSES" val="30"/>
  <p:tag name="RESPONSECOUNT" val="30"/>
  <p:tag name="SLICED" val="False"/>
  <p:tag name="RESPONSES" val="1;4;6;4;3;6;3;5;2;1;1;5;4;4;5;3;6;6;3;5;5;6;4;2;4;1;3;4;3;6;"/>
  <p:tag name="CHARTSTRINGSTD" val="4 2 6 7 5 6"/>
  <p:tag name="CHARTSTRINGREV" val="6 5 7 6 2 4"/>
  <p:tag name="CHARTSTRINGSTDPER" val="0.133333333333333 0.0666666666666667 0.2 0.233333333333333 0.166666666666667 0.2"/>
  <p:tag name="CHARTSTRINGREVPER" val="0.2 0.166666666666667 0.233333333333333 0.2 0.0666666666666667 0.133333333333333"/>
  <p:tag name="RESTORECOUNTDOWNTIMER" val="False"/>
  <p:tag name="RESPONSESGATHERED" val="False"/>
  <p:tag name="ANONYMOUSTEMP" val="False"/>
  <p:tag name="VALUES" val="No Value|smicln|No Value|smicln|No Value|smicln|No Value|smicln|No Value|smicln|No Valu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6"/>
  <p:tag name="TEXTLENGTH" val="55"/>
  <p:tag name="FONTSIZE" val="28"/>
  <p:tag name="BULLETTYPE" val="ppBulletArabicPeriod"/>
  <p:tag name="ANSWERTEXT" val="Very good&#10;Good&#10;Acceptable&#10;Poor&#10;Very poor&#10;Not applicabl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ANSWERSALIAS" val="Very good|smicln|Good|smicln|Acceptable|smicln|Poor|smicln|Very poor"/>
  <p:tag name="COUNTDOWNSECONDS" val="15"/>
  <p:tag name="SLIDEORDER" val="3"/>
  <p:tag name="SLIDEGUID" val="E9C69EC369B24C2D8AC75014C1B22056"/>
  <p:tag name="QUESTIONALIAS" val="The availability and accessibility of module material (e.g. handouts, web pages etc.) was…"/>
  <p:tag name="COUNTDOWNHEIGHT" val="80"/>
  <p:tag name="COUNTDOWNWIDTH" val="100"/>
  <p:tag name="TOTALRESPONSES" val="30"/>
  <p:tag name="RESPONSECOUNT" val="30"/>
  <p:tag name="SLICED" val="False"/>
  <p:tag name="RESPONSES" val="1;3;3;2;4;5;5;5;5;1;4;5;4;1;3;4;2;2;2;2;3;4;2;3;4;1;1;4;2;3;"/>
  <p:tag name="CHARTSTRINGSTD" val="5 7 6 7 5"/>
  <p:tag name="CHARTSTRINGREV" val="5 7 6 7 5"/>
  <p:tag name="CHARTSTRINGSTDPER" val="0.166666666666667 0.233333333333333 0.2 0.233333333333333 0.166666666666667"/>
  <p:tag name="CHARTSTRINGREVPER" val="0.166666666666667 0.233333333333333 0.2 0.233333333333333 0.166666666666667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76D7DA72961243F0B20B32D0390BE02F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QUESTIONALIAS" val="A question to test your zapper"/>
  <p:tag name="ANSWERSALIAS" val="What’s breakfast?|smicln|Coffee|smicln|Tea|smicln|Fruit Juice|smicln|Water|smicln|Nothing|smicln|Other"/>
  <p:tag name="SLIDEORDER" val="2"/>
  <p:tag name="SLIDEGUID" val="DEAA66C0ECD7460A8C99138A660167DA"/>
  <p:tag name="TOTALRESPONSES" val="30"/>
  <p:tag name="RESPONSECOUNT" val="30"/>
  <p:tag name="SLICED" val="False"/>
  <p:tag name="RESPONSES" val="6;7;1;5;5;6;6;4;1;2;5;1;4;2;4;2;3;3;6;5;7;3;1;5;7;3;4;2;3;4;"/>
  <p:tag name="CHARTSTRINGSTD" val="4 4 5 5 5 4 3"/>
  <p:tag name="CHARTSTRINGREV" val="3 4 5 5 5 4 4"/>
  <p:tag name="CHARTSTRINGSTDPER" val="0.133333333333333 0.133333333333333 0.166666666666667 0.166666666666667 0.166666666666667 0.133333333333333 0.1"/>
  <p:tag name="CHARTSTRINGREVPER" val="0.1 0.133333333333333 0.166666666666667 0.166666666666667 0.166666666666667 0.133333333333333 0.133333333333333"/>
  <p:tag name="RESPONSESGATHERED" val="False"/>
  <p:tag name="ANONYMOUSTEMP" val="False"/>
  <p:tag name="VALUES" val="No Value|smicln|No Value|smicln|No Value|smicln|No Value|smicln|No Value|smicln|No Value|smicln|No Valu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QUESTIONALIAS" val="The organisation of the module activities (lectures, seminars etc.) was…"/>
  <p:tag name="ANSWERSALIAS" val="Very good|smicln|Good|smicln|Acceptable|smicln|Poor|smicln|Very poor"/>
  <p:tag name="COUNTDOWNSECONDS" val="15"/>
  <p:tag name="SLIDEORDER" val="3"/>
  <p:tag name="SLIDEGUID" val="36BD3850D1B543569FA7D6FF4E872095"/>
  <p:tag name="COUNTDOWNHEIGHT" val="80"/>
  <p:tag name="COUNTDOWNWIDTH" val="100"/>
  <p:tag name="TOTALRESPONSES" val="30"/>
  <p:tag name="RESPONSECOUNT" val="30"/>
  <p:tag name="SLICED" val="False"/>
  <p:tag name="RESPONSES" val="2;2;5;2;5;5;2;5;3;4;1;5;4;5;2;2;2;4;1;5;4;3;1;4;1;3;3;3;5;1;"/>
  <p:tag name="CHARTSTRINGSTD" val="5 7 5 5 8"/>
  <p:tag name="CHARTSTRINGREV" val="8 5 5 7 5"/>
  <p:tag name="CHARTSTRINGSTDPER" val="0.166666666666667 0.233333333333333 0.166666666666667 0.166666666666667 0.266666666666667"/>
  <p:tag name="CHARTSTRINGREVPER" val="0.266666666666667 0.166666666666667 0.166666666666667 0.233333333333333 0.166666666666667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QUESTIONALIAS" val="The organisation of the module activities (lectures, seminars etc.) was…"/>
  <p:tag name="ANSWERSALIAS" val="Very good|smicln|Good|smicln|Acceptable|smicln|Poor|smicln|Very poor"/>
  <p:tag name="COUNTDOWNSECONDS" val="15"/>
  <p:tag name="SLIDEORDER" val="3"/>
  <p:tag name="SLIDEGUID" val="8F81822D71C847A7B64D71BBEEBADCDF"/>
  <p:tag name="COUNTDOWNHEIGHT" val="80"/>
  <p:tag name="COUNTDOWNWIDTH" val="100"/>
  <p:tag name="TOTALRESPONSES" val="30"/>
  <p:tag name="RESPONSECOUNT" val="30"/>
  <p:tag name="SLICED" val="False"/>
  <p:tag name="RESPONSES" val="3;2;5;5;3;4;2;5;1;3;1;2;2;2;3;5;2;2;2;2;4;3;5;2;4;5;4;4;2;4;"/>
  <p:tag name="CHARTSTRINGSTD" val="2 11 5 6 6"/>
  <p:tag name="CHARTSTRINGREV" val="6 6 5 11 2"/>
  <p:tag name="CHARTSTRINGSTDPER" val="0.0666666666666667 0.366666666666667 0.166666666666667 0.2 0.2"/>
  <p:tag name="CHARTSTRINGREVPER" val="0.2 0.2 0.166666666666667 0.366666666666667 0.0666666666666667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ANSWERSALIAS" val="Very good|smicln|Good|smicln|Acceptable|smicln|Poor|smicln|Very poor"/>
  <p:tag name="COUNTDOWNSECONDS" val="15"/>
  <p:tag name="SLIDEORDER" val="3"/>
  <p:tag name="SLIDEGUID" val="18F55648DCE5411593126CAAFCA7C067"/>
  <p:tag name="QUESTIONALIAS" val="The clarity of presentation was…"/>
  <p:tag name="COUNTDOWNHEIGHT" val="80"/>
  <p:tag name="COUNTDOWNWIDTH" val="100"/>
  <p:tag name="TOTALRESPONSES" val="30"/>
  <p:tag name="RESPONSECOUNT" val="30"/>
  <p:tag name="SLICED" val="False"/>
  <p:tag name="RESPONSES" val="1;3;4;5;3;1;2;1;2;4;5;2;3;5;4;4;2;5;5;2;5;1;4;2;4;2;2;3;4;4;"/>
  <p:tag name="CHARTSTRINGSTD" val="4 8 4 8 6"/>
  <p:tag name="CHARTSTRINGREV" val="6 8 4 8 4"/>
  <p:tag name="CHARTSTRINGSTDPER" val="0.133333333333333 0.266666666666667 0.133333333333333 0.266666666666667 0.2"/>
  <p:tag name="CHARTSTRINGREVPER" val="0.2 0.266666666666667 0.133333333333333 0.266666666666667 0.133333333333333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COUNTDOWNSECONDS" val="15"/>
  <p:tag name="SLIDEORDER" val="3"/>
  <p:tag name="SLIDEGUID" val="8D6E71FC2BBA42339F76E23321A1D7C3"/>
  <p:tag name="QUESTIONALIAS" val="My interest in the subject as a result of the module has…"/>
  <p:tag name="ANSWERSALIAS" val="Significantly increased|smicln|Increased|smicln|Stayed the same|smicln|Decreased|smicln|Significantly decreased"/>
  <p:tag name="COUNTDOWNHEIGHT" val="80"/>
  <p:tag name="COUNTDOWNWIDTH" val="100"/>
  <p:tag name="TOTALRESPONSES" val="30"/>
  <p:tag name="RESPONSECOUNT" val="30"/>
  <p:tag name="SLICED" val="False"/>
  <p:tag name="RESPONSES" val="4;5;4;3;1;1;4;2;2;2;4;5;3;1;4;2;1;5;4;1;1;4;2;4;4;2;4;5;5;4;"/>
  <p:tag name="CHARTSTRINGSTD" val="6 6 2 11 5"/>
  <p:tag name="CHARTSTRINGREV" val="5 11 2 6 6"/>
  <p:tag name="CHARTSTRINGSTDPER" val="0.2 0.2 0.0666666666666667 0.366666666666667 0.166666666666667"/>
  <p:tag name="CHARTSTRINGREVPER" val="0.166666666666667 0.366666666666667 0.0666666666666667 0.2 0.2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83"/>
  <p:tag name="FONTSIZE" val="28"/>
  <p:tag name="BULLETTYPE" val="ppBulletArabicPeriod"/>
  <p:tag name="ANSWERTEXT" val="Significantly increased&#10;Increased&#10;Stayed the same&#10;Decreased&#10;Significantly decreased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ANSWERSALIAS" val="Very good|smicln|Good|smicln|Acceptable|smicln|Poor|smicln|Very poor"/>
  <p:tag name="COUNTDOWNSECONDS" val="15"/>
  <p:tag name="SLIDEORDER" val="4"/>
  <p:tag name="SLIDEGUID" val="A899B830A1D94EE8B65BEEA401B6F6E4"/>
  <p:tag name="QUESTIONALIAS" val="Overall, my rating of the module content is…"/>
  <p:tag name="COUNTDOWNHEIGHT" val="80"/>
  <p:tag name="COUNTDOWNWIDTH" val="100"/>
  <p:tag name="TOTALRESPONSES" val="30"/>
  <p:tag name="RESPONSECOUNT" val="30"/>
  <p:tag name="SLICED" val="False"/>
  <p:tag name="RESPONSES" val="3;2;1;1;3;4;4;4;4;5;2;3;5;3;2;2;5;1;3;3;5;5;4;1;1;4;5;5;1;2;"/>
  <p:tag name="CHARTSTRINGSTD" val="6 5 6 6 7"/>
  <p:tag name="CHARTSTRINGREV" val="7 6 6 5 6"/>
  <p:tag name="CHARTSTRINGSTDPER" val="0.2 0.166666666666667 0.2 0.2 0.233333333333333"/>
  <p:tag name="CHARTSTRINGREVPER" val="0.233333333333333 0.2 0.2 0.166666666666667 0.2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7"/>
  <p:tag name="TEXTLENGTH" val="60"/>
  <p:tag name="FONTSIZE" val="28"/>
  <p:tag name="BULLETTYPE" val="ppBulletArabicPeriod"/>
  <p:tag name="ANSWERTEXT" val="What’s breakfast?&#10;Coffee&#10;Tea&#10;Fruit Juice&#10;Water&#10;Nothing&#10;Other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ANSWERSALIAS" val="Very good|smicln|Good|smicln|Acceptable|smicln|Poor|smicln|Very poor"/>
  <p:tag name="COUNTDOWNSECONDS" val="15"/>
  <p:tag name="SLIDEORDER" val="5"/>
  <p:tag name="SLIDEGUID" val="B0A96DCAD5F241DDB14B7521AFB91238"/>
  <p:tag name="QUESTIONALIAS" val="Overall, my rating of the module organisation is…"/>
  <p:tag name="COUNTDOWNHEIGHT" val="80"/>
  <p:tag name="COUNTDOWNWIDTH" val="100"/>
  <p:tag name="TOTALRESPONSES" val="30"/>
  <p:tag name="RESPONSECOUNT" val="30"/>
  <p:tag name="SLICED" val="False"/>
  <p:tag name="RESPONSES" val="3;2;1;5;5;2;3;3;2;1;5;1;3;2;3;4;4;4;2;4;3;1;4;2;1;2;4;5;5;5;"/>
  <p:tag name="CHARTSTRINGSTD" val="5 7 6 6 6"/>
  <p:tag name="CHARTSTRINGREV" val="6 6 6 7 5"/>
  <p:tag name="CHARTSTRINGSTDPER" val="0.166666666666667 0.233333333333333 0.2 0.2 0.2"/>
  <p:tag name="CHARTSTRINGREVPER" val="0.2 0.2 0.2 0.233333333333333 0.166666666666667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ANSWERSALIAS" val="Very good|smicln|Good|smicln|Acceptable|smicln|Poor|smicln|Very poor"/>
  <p:tag name="COUNTDOWNSECONDS" val="15"/>
  <p:tag name="QUESTIONALIAS" val="Overall, my rating of the module content is…"/>
  <p:tag name="SLIDEORDER" val="5"/>
  <p:tag name="SLIDEGUID" val="47C1ABC8195544B5864D64B68F5F2D4B"/>
  <p:tag name="COUNTDOWNHEIGHT" val="80"/>
  <p:tag name="COUNTDOWNWIDTH" val="100"/>
  <p:tag name="TOTALRESPONSES" val="30"/>
  <p:tag name="RESPONSECOUNT" val="30"/>
  <p:tag name="SLICED" val="False"/>
  <p:tag name="RESPONSES" val="3;4;5;4;4;3;3;4;1;3;1;1;1;2;5;3;4;1;4;2;4;1;4;3;1;5;3;5;5;3;"/>
  <p:tag name="CHARTSTRINGSTD" val="7 2 8 8 5"/>
  <p:tag name="CHARTSTRINGREV" val="5 8 8 2 7"/>
  <p:tag name="CHARTSTRINGSTDPER" val="0.233333333333333 0.0666666666666667 0.266666666666667 0.266666666666667 0.166666666666667"/>
  <p:tag name="CHARTSTRINGREVPER" val="0.166666666666667 0.266666666666667 0.266666666666667 0.0666666666666667 0.233333333333333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ANSWERSALIAS" val="Very good|smicln|Good|smicln|Acceptable|smicln|Poor|smicln|Very poor"/>
  <p:tag name="COUNTDOWNSECONDS" val="15"/>
  <p:tag name="SLIDEORDER" val="5"/>
  <p:tag name="SLIDEGUID" val="69FE0E65724346A893DABFD73F8466DB"/>
  <p:tag name="QUESTIONALIAS" val="Overall, my rating of the module is…"/>
  <p:tag name="COUNTDOWNHEIGHT" val="80"/>
  <p:tag name="COUNTDOWNWIDTH" val="100"/>
  <p:tag name="TOTALRESPONSES" val="30"/>
  <p:tag name="RESPONSECOUNT" val="30"/>
  <p:tag name="SLICED" val="False"/>
  <p:tag name="RESPONSES" val="3;2;2;2;4;2;3;3;5;5;3;1;1;1;3;2;5;3;4;4;2;4;1;3;4;5;2;1;2;3;"/>
  <p:tag name="CHARTSTRINGSTD" val="5 8 8 5 4"/>
  <p:tag name="CHARTSTRINGREV" val="4 5 8 8 5"/>
  <p:tag name="CHARTSTRINGSTDPER" val="0.166666666666667 0.266666666666667 0.266666666666667 0.166666666666667 0.133333333333333"/>
  <p:tag name="CHARTSTRINGREVPER" val="0.133333333333333 0.166666666666667 0.266666666666667 0.266666666666667 0.166666666666667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ANSWERSALIAS" val="Very good|smicln|Good|smicln|Acceptable|smicln|Poor|smicln|Very poor"/>
  <p:tag name="COUNTDOWNSECONDS" val="15"/>
  <p:tag name="SLIDEORDER" val="5"/>
  <p:tag name="SLIDEGUID" val="1218C5ABAD5C4CA4AF6ED696919A95DE"/>
  <p:tag name="QUESTIONALIAS" val="Overall, my rating of Lecturer_A_name is…"/>
  <p:tag name="COUNTDOWNHEIGHT" val="80"/>
  <p:tag name="COUNTDOWNWIDTH" val="100"/>
  <p:tag name="TOTALRESPONSES" val="30"/>
  <p:tag name="RESPONSECOUNT" val="30"/>
  <p:tag name="SLICED" val="False"/>
  <p:tag name="RESPONSES" val="3;2;2;1;2;5;2;2;3;5;3;2;1;2;4;4;5;3;4;4;4;3;4;1;3;1;3;2;2;5;"/>
  <p:tag name="CHARTSTRINGSTD" val="4 9 7 6 4"/>
  <p:tag name="CHARTSTRINGREV" val="4 6 7 9 4"/>
  <p:tag name="CHARTSTRINGSTDPER" val="0.133333333333333 0.3 0.233333333333333 0.2 0.133333333333333"/>
  <p:tag name="CHARTSTRINGREVPER" val="0.133333333333333 0.2 0.233333333333333 0.3 0.133333333333333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ANSWERSALIAS" val="Very good|smicln|Good|smicln|Acceptable|smicln|Poor|smicln|Very poor"/>
  <p:tag name="COUNTDOWNSECONDS" val="15"/>
  <p:tag name="QUESTIONALIAS" val="Overall, my rating of Lecturer_A_name is…"/>
  <p:tag name="SLIDEORDER" val="6"/>
  <p:tag name="SLIDEGUID" val="0F39C2FC3FB84F8981635368EDC4074A"/>
  <p:tag name="COUNTDOWNHEIGHT" val="80"/>
  <p:tag name="COUNTDOWNWIDTH" val="100"/>
  <p:tag name="TOTALRESPONSES" val="30"/>
  <p:tag name="RESPONSECOUNT" val="30"/>
  <p:tag name="SLICED" val="False"/>
  <p:tag name="RESPONSES" val="1;1;4;5;4;2;3;5;5;5;5;5;1;3;3;2;1;2;2;1;2;3;1;5;5;1;4;5;5;4;"/>
  <p:tag name="CHARTSTRINGSTD" val="7 5 4 4 10"/>
  <p:tag name="CHARTSTRINGREV" val="10 4 4 5 7"/>
  <p:tag name="CHARTSTRINGSTDPER" val="0.233333333333333 0.166666666666667 0.133333333333333 0.133333333333333 0.333333333333333"/>
  <p:tag name="CHARTSTRINGREVPER" val="0.333333333333333 0.133333333333333 0.133333333333333 0.166666666666667 0.233333333333333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heme/theme1.xml><?xml version="1.0" encoding="utf-8"?>
<a:theme xmlns:a="http://schemas.openxmlformats.org/drawingml/2006/main" name="UoSnew3">
  <a:themeElements>
    <a:clrScheme name="UoSnew3 1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new3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34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34" charset="-128"/>
            <a:cs typeface="Arial" charset="0"/>
          </a:defRPr>
        </a:defPPr>
      </a:lstStyle>
    </a:lnDef>
  </a:objectDefaults>
  <a:extraClrSchemeLst>
    <a:extraClrScheme>
      <a:clrScheme name="UoSnew3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 bluegreen fade</Template>
  <TotalTime>319</TotalTime>
  <Words>698</Words>
  <Application>Microsoft Office PowerPoint</Application>
  <PresentationFormat>On-screen Show (4:3)</PresentationFormat>
  <Paragraphs>277</Paragraphs>
  <Slides>45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UoSnew3</vt:lpstr>
      <vt:lpstr>Microsoft Graph Chart</vt:lpstr>
      <vt:lpstr>Module name &amp; code Evaluation survey</vt:lpstr>
      <vt:lpstr>How to use Zappers</vt:lpstr>
      <vt:lpstr>PowerPoint Presentation</vt:lpstr>
      <vt:lpstr>PowerPoint Presentation</vt:lpstr>
      <vt:lpstr>A question to test your zapper</vt:lpstr>
      <vt:lpstr>Start of evaluation survey</vt:lpstr>
      <vt:lpstr>Module Content</vt:lpstr>
      <vt:lpstr>The prior knowledge assumed was…</vt:lpstr>
      <vt:lpstr>The amount of material covered  in the module was…</vt:lpstr>
      <vt:lpstr>The degree of difficulty  in the module was…</vt:lpstr>
      <vt:lpstr>Was there a coherent progression of the module from beginning to end?</vt:lpstr>
      <vt:lpstr>Was the content inclusive in terms of the language used and examples given?</vt:lpstr>
      <vt:lpstr>Module Organisation</vt:lpstr>
      <vt:lpstr>The quality of the module outline  (the document detailing the module’s aims, content, organisation, assignments, reading, assessments etc.) was…</vt:lpstr>
      <vt:lpstr>The statement of learning outcomes was…</vt:lpstr>
      <vt:lpstr>The module expectations (i.e. what was expected of you) were…</vt:lpstr>
      <vt:lpstr>The organisation of the module activities (lectures, seminars etc.) was…</vt:lpstr>
      <vt:lpstr>Teaching and Learning Support</vt:lpstr>
      <vt:lpstr>The helpfulness of the teaching staff was…</vt:lpstr>
      <vt:lpstr>Staff awareness of my own special needs was…</vt:lpstr>
      <vt:lpstr>The availability and accessibility of module material (e.g. handouts, web pages etc.) was…</vt:lpstr>
      <vt:lpstr>The usefulness of support materials was…</vt:lpstr>
      <vt:lpstr>The feedback on my progression was…</vt:lpstr>
      <vt:lpstr>The clarity of presentation was…</vt:lpstr>
      <vt:lpstr>My interest in the subject as a result of the module has…</vt:lpstr>
      <vt:lpstr>Overall Evaluation</vt:lpstr>
      <vt:lpstr>Overall, my rating of  the module content is…</vt:lpstr>
      <vt:lpstr>Overall, my rating of  the module organisation is…</vt:lpstr>
      <vt:lpstr>Overall, my rating of  the quality of teaching is…</vt:lpstr>
      <vt:lpstr>Overall, my rating of the module is…</vt:lpstr>
      <vt:lpstr>Lecturer Evaluation</vt:lpstr>
      <vt:lpstr>Overall, my rating of  Lecturer_A_name is…</vt:lpstr>
      <vt:lpstr>Overall, my rating of  Lecturer_B_name is…</vt:lpstr>
      <vt:lpstr>Overall, my rating of  Lecturer_C_name is…</vt:lpstr>
      <vt:lpstr>Overall, my rating of  Lecturer_D_name is…</vt:lpstr>
      <vt:lpstr>About You</vt:lpstr>
      <vt:lpstr>Are you male or female?</vt:lpstr>
      <vt:lpstr>How would you describe  your ethnic origin?</vt:lpstr>
      <vt:lpstr>Were you over 21 when you  started your degree?</vt:lpstr>
      <vt:lpstr>Do you have a specific learning difficulty, such as dyslexia?</vt:lpstr>
      <vt:lpstr>Do you have a disability or medical condition which might affect your experience as a student?</vt:lpstr>
      <vt:lpstr>If yes, have you disclosed the disability or medical condition to the University?</vt:lpstr>
      <vt:lpstr>One final question</vt:lpstr>
      <vt:lpstr>Thank you for taking part in this initiative. What do you think about giving your evaluation feedback using zappers?</vt:lpstr>
      <vt:lpstr>Thank You</vt:lpstr>
    </vt:vector>
  </TitlesOfParts>
  <Company>School of Nursing &amp; Midwifery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PQ Evaluation pilot  NQCG3066 10/12/08</dc:title>
  <dc:creator>Acaduser</dc:creator>
  <cp:lastModifiedBy>Adam Warren</cp:lastModifiedBy>
  <cp:revision>34</cp:revision>
  <dcterms:created xsi:type="dcterms:W3CDTF">2008-12-10T11:27:31Z</dcterms:created>
  <dcterms:modified xsi:type="dcterms:W3CDTF">2011-12-02T11:56:55Z</dcterms:modified>
</cp:coreProperties>
</file>