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3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4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notesSlides/notesSlide5.xml" ContentType="application/vnd.openxmlformats-officedocument.presentationml.notesSlid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6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sldIdLst>
    <p:sldId id="328" r:id="rId2"/>
    <p:sldId id="329" r:id="rId3"/>
    <p:sldId id="330" r:id="rId4"/>
    <p:sldId id="331" r:id="rId5"/>
    <p:sldId id="332" r:id="rId6"/>
    <p:sldId id="333" r:id="rId7"/>
    <p:sldId id="336" r:id="rId8"/>
    <p:sldId id="310" r:id="rId9"/>
    <p:sldId id="327" r:id="rId10"/>
    <p:sldId id="285" r:id="rId11"/>
    <p:sldId id="334" r:id="rId12"/>
    <p:sldId id="286" r:id="rId13"/>
    <p:sldId id="309" r:id="rId14"/>
    <p:sldId id="307" r:id="rId15"/>
    <p:sldId id="308" r:id="rId16"/>
    <p:sldId id="337" r:id="rId17"/>
    <p:sldId id="312" r:id="rId18"/>
    <p:sldId id="313" r:id="rId19"/>
    <p:sldId id="315" r:id="rId20"/>
    <p:sldId id="316" r:id="rId21"/>
    <p:sldId id="317" r:id="rId22"/>
    <p:sldId id="318" r:id="rId23"/>
    <p:sldId id="319" r:id="rId24"/>
    <p:sldId id="338" r:id="rId25"/>
    <p:sldId id="320" r:id="rId26"/>
    <p:sldId id="321" r:id="rId27"/>
    <p:sldId id="322" r:id="rId28"/>
    <p:sldId id="339" r:id="rId29"/>
    <p:sldId id="323" r:id="rId30"/>
    <p:sldId id="324" r:id="rId31"/>
    <p:sldId id="325" r:id="rId32"/>
    <p:sldId id="340" r:id="rId33"/>
    <p:sldId id="326" r:id="rId34"/>
    <p:sldId id="335" r:id="rId35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19A8A26-080F-48D4-AFCB-CC07FDE992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2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7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16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24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28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32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19AB-53D1-4D98-888A-77CE6B3FA500}" type="slidenum">
              <a:rPr lang="en-US"/>
              <a:pPr/>
              <a:t>34</a:t>
            </a:fld>
            <a:endParaRPr lang="en-US"/>
          </a:p>
        </p:txBody>
      </p:sp>
      <p:sp>
        <p:nvSpPr>
          <p:cNvPr id="614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6147" name="Rectangle 3"/>
          <p:cNvSpPr txBox="1"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65541" name="Freeform 5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2" name="Freeform 6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6" name="Freeform 10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7" name="Freeform 11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49" name="Freeform 13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0" name="Freeform 14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1" name="Freeform 15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2" name="Freeform 16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3" name="Freeform 17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4" name="Freeform 18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5" name="Freeform 19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6" name="Freeform 20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7" name="Freeform 21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8" name="Freeform 22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59" name="Freeform 23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0" name="Freeform 24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1" name="Freeform 25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2" name="Freeform 26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3" name="Freeform 27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564" name="Freeform 28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A1F15-DCB6-43F1-9736-623746AE27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24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7108F-FDA6-40FC-9999-BA96E4463A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24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DB1DD-6183-4CCF-8464-BFA4EEC294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01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5FB2B-834A-41EC-B46C-E2F2FA9B83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66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E0145-D357-48A1-8F7F-5A4D6B2282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2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4649D-B6E8-4698-80F2-FC24325A83A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22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07EC1-D70C-4D7E-99C9-5C55099900F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18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9158A-BAA7-40E2-82FC-C08A6ABE9AC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73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F0E0-02A8-476D-A201-807F217BA4A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7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5BCD0-01F8-48E6-B39F-EFAA21036D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43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endParaRPr lang="en-GB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endParaRPr lang="en-GB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cs typeface="Arial" charset="0"/>
              </a:defRPr>
            </a:lvl1pPr>
          </a:lstStyle>
          <a:p>
            <a:fld id="{2074960E-8905-4D2F-8224-83BF123EE152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9pPr>
    </p:titleStyle>
    <p:bodyStyle>
      <a:lvl1pPr marL="271463" indent="-271463" algn="l" rtl="0" fontAlgn="base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20.xml"/><Relationship Id="rId7" Type="http://schemas.openxmlformats.org/officeDocument/2006/relationships/oleObject" Target="../embeddings/oleObject4.bin"/><Relationship Id="rId2" Type="http://schemas.openxmlformats.org/officeDocument/2006/relationships/tags" Target="../tags/tag19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24.xml"/><Relationship Id="rId7" Type="http://schemas.openxmlformats.org/officeDocument/2006/relationships/oleObject" Target="../embeddings/oleObject5.bin"/><Relationship Id="rId2" Type="http://schemas.openxmlformats.org/officeDocument/2006/relationships/tags" Target="../tags/tag23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28.xml"/><Relationship Id="rId7" Type="http://schemas.openxmlformats.org/officeDocument/2006/relationships/oleObject" Target="../embeddings/oleObject6.bin"/><Relationship Id="rId2" Type="http://schemas.openxmlformats.org/officeDocument/2006/relationships/tags" Target="../tags/tag27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32.xml"/><Relationship Id="rId7" Type="http://schemas.openxmlformats.org/officeDocument/2006/relationships/oleObject" Target="../embeddings/oleObject7.bin"/><Relationship Id="rId2" Type="http://schemas.openxmlformats.org/officeDocument/2006/relationships/tags" Target="../tags/tag31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36.xml"/><Relationship Id="rId7" Type="http://schemas.openxmlformats.org/officeDocument/2006/relationships/oleObject" Target="../embeddings/oleObject8.bin"/><Relationship Id="rId2" Type="http://schemas.openxmlformats.org/officeDocument/2006/relationships/tags" Target="../tags/tag35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40.xml"/><Relationship Id="rId7" Type="http://schemas.openxmlformats.org/officeDocument/2006/relationships/oleObject" Target="../embeddings/oleObject9.bin"/><Relationship Id="rId2" Type="http://schemas.openxmlformats.org/officeDocument/2006/relationships/tags" Target="../tags/tag39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45.xml"/><Relationship Id="rId7" Type="http://schemas.openxmlformats.org/officeDocument/2006/relationships/oleObject" Target="../embeddings/oleObject10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49.xml"/><Relationship Id="rId7" Type="http://schemas.openxmlformats.org/officeDocument/2006/relationships/oleObject" Target="../embeddings/oleObject11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53.xml"/><Relationship Id="rId7" Type="http://schemas.openxmlformats.org/officeDocument/2006/relationships/oleObject" Target="../embeddings/oleObject12.bin"/><Relationship Id="rId2" Type="http://schemas.openxmlformats.org/officeDocument/2006/relationships/tags" Target="../tags/tag52.xml"/><Relationship Id="rId1" Type="http://schemas.openxmlformats.org/officeDocument/2006/relationships/vmlDrawing" Target="../drawings/vmlDrawing1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57.xml"/><Relationship Id="rId7" Type="http://schemas.openxmlformats.org/officeDocument/2006/relationships/oleObject" Target="../embeddings/oleObject13.bin"/><Relationship Id="rId2" Type="http://schemas.openxmlformats.org/officeDocument/2006/relationships/tags" Target="../tags/tag56.xml"/><Relationship Id="rId1" Type="http://schemas.openxmlformats.org/officeDocument/2006/relationships/vmlDrawing" Target="../drawings/vmlDrawing1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61.xml"/><Relationship Id="rId7" Type="http://schemas.openxmlformats.org/officeDocument/2006/relationships/oleObject" Target="../embeddings/oleObject14.bin"/><Relationship Id="rId2" Type="http://schemas.openxmlformats.org/officeDocument/2006/relationships/tags" Target="../tags/tag60.xml"/><Relationship Id="rId1" Type="http://schemas.openxmlformats.org/officeDocument/2006/relationships/vmlDrawing" Target="../drawings/vmlDrawing1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9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65.xml"/><Relationship Id="rId7" Type="http://schemas.openxmlformats.org/officeDocument/2006/relationships/oleObject" Target="../embeddings/oleObject15.bin"/><Relationship Id="rId2" Type="http://schemas.openxmlformats.org/officeDocument/2006/relationships/tags" Target="../tags/tag64.xml"/><Relationship Id="rId1" Type="http://schemas.openxmlformats.org/officeDocument/2006/relationships/vmlDrawing" Target="../drawings/vmlDrawing1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69.xml"/><Relationship Id="rId7" Type="http://schemas.openxmlformats.org/officeDocument/2006/relationships/oleObject" Target="../embeddings/oleObject16.bin"/><Relationship Id="rId2" Type="http://schemas.openxmlformats.org/officeDocument/2006/relationships/tags" Target="../tags/tag68.xml"/><Relationship Id="rId1" Type="http://schemas.openxmlformats.org/officeDocument/2006/relationships/vmlDrawing" Target="../drawings/vmlDrawing1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74.xml"/><Relationship Id="rId7" Type="http://schemas.openxmlformats.org/officeDocument/2006/relationships/oleObject" Target="../embeddings/oleObject17.bin"/><Relationship Id="rId2" Type="http://schemas.openxmlformats.org/officeDocument/2006/relationships/tags" Target="../tags/tag73.xml"/><Relationship Id="rId1" Type="http://schemas.openxmlformats.org/officeDocument/2006/relationships/vmlDrawing" Target="../drawings/vmlDrawing1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vmlDrawing" Target="../drawings/vmlDrawing1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82.xml"/><Relationship Id="rId7" Type="http://schemas.openxmlformats.org/officeDocument/2006/relationships/oleObject" Target="../embeddings/oleObject19.bin"/><Relationship Id="rId2" Type="http://schemas.openxmlformats.org/officeDocument/2006/relationships/tags" Target="../tags/tag81.xml"/><Relationship Id="rId1" Type="http://schemas.openxmlformats.org/officeDocument/2006/relationships/vmlDrawing" Target="../drawings/vmlDrawing1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9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87.xml"/><Relationship Id="rId7" Type="http://schemas.openxmlformats.org/officeDocument/2006/relationships/oleObject" Target="../embeddings/oleObject20.bin"/><Relationship Id="rId2" Type="http://schemas.openxmlformats.org/officeDocument/2006/relationships/tags" Target="../tags/tag86.xml"/><Relationship Id="rId1" Type="http://schemas.openxmlformats.org/officeDocument/2006/relationships/vmlDrawing" Target="../drawings/vmlDrawing20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91.xml"/><Relationship Id="rId7" Type="http://schemas.openxmlformats.org/officeDocument/2006/relationships/oleObject" Target="../embeddings/oleObject21.bin"/><Relationship Id="rId2" Type="http://schemas.openxmlformats.org/officeDocument/2006/relationships/tags" Target="../tags/tag90.xml"/><Relationship Id="rId1" Type="http://schemas.openxmlformats.org/officeDocument/2006/relationships/vmlDrawing" Target="../drawings/vmlDrawing2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9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95.xml"/><Relationship Id="rId7" Type="http://schemas.openxmlformats.org/officeDocument/2006/relationships/oleObject" Target="../embeddings/oleObject22.bin"/><Relationship Id="rId2" Type="http://schemas.openxmlformats.org/officeDocument/2006/relationships/tags" Target="../tags/tag94.xml"/><Relationship Id="rId1" Type="http://schemas.openxmlformats.org/officeDocument/2006/relationships/vmlDrawing" Target="../drawings/vmlDrawing2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8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100.xml"/><Relationship Id="rId7" Type="http://schemas.openxmlformats.org/officeDocument/2006/relationships/oleObject" Target="../embeddings/oleObject23.bin"/><Relationship Id="rId2" Type="http://schemas.openxmlformats.org/officeDocument/2006/relationships/tags" Target="../tags/tag99.xml"/><Relationship Id="rId1" Type="http://schemas.openxmlformats.org/officeDocument/2006/relationships/vmlDrawing" Target="../drawings/vmlDrawing2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9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2.xml"/><Relationship Id="rId7" Type="http://schemas.openxmlformats.org/officeDocument/2006/relationships/oleObject" Target="../embeddings/oleObject2.bin"/><Relationship Id="rId2" Type="http://schemas.openxmlformats.org/officeDocument/2006/relationships/tags" Target="../tags/tag11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.xml"/><Relationship Id="rId7" Type="http://schemas.openxmlformats.org/officeDocument/2006/relationships/oleObject" Target="../embeddings/oleObject3.bin"/><Relationship Id="rId2" Type="http://schemas.openxmlformats.org/officeDocument/2006/relationships/tags" Target="../tags/tag15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Module name &amp; code</a:t>
            </a:r>
            <a:br>
              <a:rPr lang="en-GB"/>
            </a:br>
            <a:r>
              <a:rPr lang="en-GB">
                <a:solidFill>
                  <a:schemeClr val="tx2"/>
                </a:solidFill>
              </a:rPr>
              <a:t>Evaluation survey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6651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organisation of the module activities </a:t>
            </a:r>
            <a:r>
              <a:rPr lang="en-GB" b="0" dirty="0"/>
              <a:t>(</a:t>
            </a:r>
            <a:r>
              <a:rPr lang="en-GB" b="0" dirty="0" smtClean="0"/>
              <a:t>lectures, seminars </a:t>
            </a:r>
            <a:r>
              <a:rPr lang="en-GB" b="0" dirty="0"/>
              <a:t>etc.) </a:t>
            </a:r>
            <a:r>
              <a:rPr lang="en-GB" dirty="0" smtClean="0"/>
              <a:t>was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56459068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>
                <a:solidFill>
                  <a:srgbClr val="FFC000"/>
                </a:solidFill>
              </a:rPr>
              <a:t>statement of learning outcomes </a:t>
            </a:r>
            <a:r>
              <a:rPr lang="en-GB" dirty="0" smtClean="0"/>
              <a:t>was</a:t>
            </a:r>
            <a:endParaRPr lang="en-GB" dirty="0"/>
          </a:p>
        </p:txBody>
      </p:sp>
      <p:graphicFrame>
        <p:nvGraphicFramePr>
          <p:cNvPr id="6042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8136825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2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681537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Unclear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</a:t>
            </a:r>
            <a:r>
              <a:rPr lang="en-GB" dirty="0" smtClean="0"/>
              <a:t>vague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23031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04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quality of module information</a:t>
            </a:r>
            <a:r>
              <a:rPr lang="en-GB" dirty="0"/>
              <a:t> </a:t>
            </a:r>
            <a:r>
              <a:rPr lang="en-GB" dirty="0" smtClean="0"/>
              <a:t>was</a:t>
            </a:r>
            <a:endParaRPr lang="en-GB" dirty="0"/>
          </a:p>
        </p:txBody>
      </p:sp>
      <p:graphicFrame>
        <p:nvGraphicFramePr>
          <p:cNvPr id="6758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52938924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75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1700808"/>
          </a:xfrm>
        </p:spPr>
        <p:txBody>
          <a:bodyPr/>
          <a:lstStyle/>
          <a:p>
            <a:r>
              <a:rPr lang="en-GB" sz="2800" dirty="0"/>
              <a:t>The </a:t>
            </a:r>
            <a:r>
              <a:rPr lang="en-GB" sz="2800" dirty="0">
                <a:solidFill>
                  <a:srgbClr val="FFC000"/>
                </a:solidFill>
              </a:rPr>
              <a:t>materials provided </a:t>
            </a:r>
            <a:r>
              <a:rPr lang="en-GB" sz="2800" dirty="0"/>
              <a:t>to support your learning </a:t>
            </a:r>
            <a:r>
              <a:rPr lang="en-GB" sz="2800" b="0" dirty="0"/>
              <a:t>(e.g. reading lists, handouts, Blackboard etc.) </a:t>
            </a:r>
            <a:r>
              <a:rPr lang="en-GB" sz="2800" dirty="0" smtClean="0"/>
              <a:t>were</a:t>
            </a:r>
            <a:endParaRPr lang="en-GB" sz="2800" dirty="0"/>
          </a:p>
        </p:txBody>
      </p:sp>
      <p:graphicFrame>
        <p:nvGraphicFramePr>
          <p:cNvPr id="9216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87329084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7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2204864"/>
            <a:ext cx="4537075" cy="3637136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21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computer resources and availability </a:t>
            </a:r>
            <a:r>
              <a:rPr lang="en-GB" dirty="0" smtClean="0"/>
              <a:t>were</a:t>
            </a:r>
            <a:endParaRPr lang="en-GB" dirty="0"/>
          </a:p>
        </p:txBody>
      </p:sp>
      <p:graphicFrame>
        <p:nvGraphicFramePr>
          <p:cNvPr id="8909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8125299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5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890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library resources </a:t>
            </a:r>
            <a:r>
              <a:rPr lang="en-GB" dirty="0" smtClean="0"/>
              <a:t>were</a:t>
            </a:r>
            <a:endParaRPr lang="en-GB" dirty="0"/>
          </a:p>
        </p:txBody>
      </p:sp>
      <p:graphicFrame>
        <p:nvGraphicFramePr>
          <p:cNvPr id="91139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84910303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3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11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Module </a:t>
            </a:r>
            <a:r>
              <a:rPr lang="en-GB" dirty="0" smtClean="0"/>
              <a:t>Delivery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7</a:t>
            </a:r>
            <a:r>
              <a:rPr lang="en-GB" dirty="0" smtClean="0"/>
              <a:t> </a:t>
            </a:r>
            <a:r>
              <a:rPr lang="en-GB" dirty="0" smtClean="0"/>
              <a:t>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47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PQuestion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/>
              <a:t>The module content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C000"/>
                </a:solidFill>
              </a:rPr>
              <a:t>informed </a:t>
            </a:r>
            <a:r>
              <a:rPr lang="en-GB" dirty="0">
                <a:solidFill>
                  <a:srgbClr val="FFC000"/>
                </a:solidFill>
              </a:rPr>
              <a:t>my practice</a:t>
            </a:r>
          </a:p>
        </p:txBody>
      </p:sp>
      <p:graphicFrame>
        <p:nvGraphicFramePr>
          <p:cNvPr id="9523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34386599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3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Disagree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Disagree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52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variety of teaching methods used has </a:t>
            </a:r>
            <a:r>
              <a:rPr lang="en-GB" dirty="0">
                <a:solidFill>
                  <a:srgbClr val="FFC000"/>
                </a:solidFill>
              </a:rPr>
              <a:t>enhanced my learning</a:t>
            </a:r>
          </a:p>
        </p:txBody>
      </p:sp>
      <p:graphicFrame>
        <p:nvGraphicFramePr>
          <p:cNvPr id="96259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34899405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3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Disagree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Disagree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62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support of other students has </a:t>
            </a:r>
            <a:r>
              <a:rPr lang="en-GB" dirty="0">
                <a:solidFill>
                  <a:srgbClr val="FFC000"/>
                </a:solidFill>
              </a:rPr>
              <a:t>enhanced my learning</a:t>
            </a:r>
          </a:p>
        </p:txBody>
      </p:sp>
      <p:graphicFrame>
        <p:nvGraphicFramePr>
          <p:cNvPr id="9830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71230371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1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Disagree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disagree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830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to use </a:t>
            </a:r>
            <a:r>
              <a:rPr lang="en-GB" dirty="0" smtClean="0"/>
              <a:t>Zappers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60-second training </a:t>
            </a:r>
            <a:r>
              <a:rPr lang="en-GB" dirty="0" smtClean="0"/>
              <a:t>course.</a:t>
            </a:r>
          </a:p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You will be using the handsets</a:t>
            </a:r>
            <a:br>
              <a:rPr lang="en-GB" dirty="0" smtClean="0"/>
            </a:br>
            <a:r>
              <a:rPr lang="en-GB" dirty="0" smtClean="0"/>
              <a:t>to give your feedback on the </a:t>
            </a:r>
            <a:br>
              <a:rPr lang="en-GB" dirty="0" smtClean="0"/>
            </a:br>
            <a:r>
              <a:rPr lang="en-GB" dirty="0" smtClean="0"/>
              <a:t>module evaluation questions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44170"/>
            <a:ext cx="1512168" cy="18035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58648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content of the module has </a:t>
            </a:r>
            <a:r>
              <a:rPr lang="en-GB" dirty="0">
                <a:solidFill>
                  <a:srgbClr val="FFC000"/>
                </a:solidFill>
              </a:rPr>
              <a:t>stimulated </a:t>
            </a:r>
            <a:r>
              <a:rPr lang="en-GB" dirty="0" smtClean="0">
                <a:solidFill>
                  <a:srgbClr val="FFC000"/>
                </a:solidFill>
              </a:rPr>
              <a:t>my interest </a:t>
            </a:r>
            <a:r>
              <a:rPr lang="en-GB" dirty="0" smtClean="0"/>
              <a:t>in the subject</a:t>
            </a:r>
            <a:endParaRPr lang="en-GB" dirty="0"/>
          </a:p>
        </p:txBody>
      </p:sp>
      <p:graphicFrame>
        <p:nvGraphicFramePr>
          <p:cNvPr id="9933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57549927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5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Disagree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Disagree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93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learning environment </a:t>
            </a:r>
            <a:r>
              <a:rPr lang="en-GB" dirty="0"/>
              <a:t>was conducive to my learning</a:t>
            </a:r>
          </a:p>
        </p:txBody>
      </p:sp>
      <p:graphicFrame>
        <p:nvGraphicFramePr>
          <p:cNvPr id="10035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40952080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5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Disagree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Strongly disagree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03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academic support </a:t>
            </a:r>
            <a:r>
              <a:rPr lang="en-GB" dirty="0" smtClean="0"/>
              <a:t>provided has </a:t>
            </a:r>
            <a:r>
              <a:rPr lang="en-GB" dirty="0"/>
              <a:t>been</a:t>
            </a:r>
          </a:p>
        </p:txBody>
      </p:sp>
      <p:graphicFrame>
        <p:nvGraphicFramePr>
          <p:cNvPr id="101379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77215616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3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137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group/peer support </a:t>
            </a:r>
            <a:r>
              <a:rPr lang="en-GB" dirty="0"/>
              <a:t>has been</a:t>
            </a:r>
          </a:p>
        </p:txBody>
      </p:sp>
      <p:graphicFrame>
        <p:nvGraphicFramePr>
          <p:cNvPr id="10240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10274548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7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24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Overall Evaluation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3</a:t>
            </a:r>
            <a:r>
              <a:rPr lang="en-GB" dirty="0" smtClean="0"/>
              <a:t> </a:t>
            </a:r>
            <a:r>
              <a:rPr lang="en-GB" dirty="0" smtClean="0"/>
              <a:t>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25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Overall, how would you rate the </a:t>
            </a:r>
            <a:r>
              <a:rPr lang="en-GB" dirty="0">
                <a:solidFill>
                  <a:srgbClr val="FFC000"/>
                </a:solidFill>
              </a:rPr>
              <a:t>learning experience</a:t>
            </a:r>
            <a:r>
              <a:rPr lang="en-GB" dirty="0"/>
              <a:t>?</a:t>
            </a:r>
          </a:p>
        </p:txBody>
      </p:sp>
      <p:graphicFrame>
        <p:nvGraphicFramePr>
          <p:cNvPr id="10342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03425891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1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34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Overall, how would you rate the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C000"/>
                </a:solidFill>
              </a:rPr>
              <a:t>quality </a:t>
            </a:r>
            <a:r>
              <a:rPr lang="en-GB" dirty="0">
                <a:solidFill>
                  <a:srgbClr val="FFC000"/>
                </a:solidFill>
              </a:rPr>
              <a:t>of the teaching</a:t>
            </a:r>
            <a:r>
              <a:rPr lang="en-GB" dirty="0"/>
              <a:t>?</a:t>
            </a:r>
          </a:p>
        </p:txBody>
      </p:sp>
      <p:graphicFrame>
        <p:nvGraphicFramePr>
          <p:cNvPr id="10445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00398487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55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445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Overall, how would you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C000"/>
                </a:solidFill>
              </a:rPr>
              <a:t>rate </a:t>
            </a:r>
            <a:r>
              <a:rPr lang="en-GB" dirty="0">
                <a:solidFill>
                  <a:srgbClr val="FFC000"/>
                </a:solidFill>
              </a:rPr>
              <a:t>this module</a:t>
            </a:r>
            <a:r>
              <a:rPr lang="en-GB" dirty="0"/>
              <a:t>?</a:t>
            </a:r>
          </a:p>
        </p:txBody>
      </p:sp>
      <p:graphicFrame>
        <p:nvGraphicFramePr>
          <p:cNvPr id="10547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85137126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54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Placement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3</a:t>
            </a:r>
            <a:r>
              <a:rPr lang="en-GB" dirty="0" smtClean="0"/>
              <a:t> </a:t>
            </a:r>
            <a:r>
              <a:rPr lang="en-GB" dirty="0" smtClean="0"/>
              <a:t>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25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The </a:t>
            </a:r>
            <a:r>
              <a:rPr lang="en-GB" sz="2800" dirty="0">
                <a:solidFill>
                  <a:srgbClr val="FFC000"/>
                </a:solidFill>
              </a:rPr>
              <a:t>number of days </a:t>
            </a:r>
            <a:r>
              <a:rPr lang="en-GB" sz="2800" dirty="0"/>
              <a:t>I was allocated study time to attend the module study days was</a:t>
            </a:r>
          </a:p>
        </p:txBody>
      </p:sp>
      <p:graphicFrame>
        <p:nvGraphicFramePr>
          <p:cNvPr id="106499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89406452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7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3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13+ days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10-12 days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7-9 days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4-6 days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1-3 days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None 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64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71438"/>
            <a:ext cx="9251950" cy="693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18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availability of resources</a:t>
            </a:r>
            <a:r>
              <a:rPr lang="en-GB" dirty="0"/>
              <a:t> for learning in my place of work </a:t>
            </a:r>
            <a:r>
              <a:rPr lang="en-GB" dirty="0" smtClean="0"/>
              <a:t>was…</a:t>
            </a:r>
            <a:endParaRPr lang="en-GB" dirty="0"/>
          </a:p>
        </p:txBody>
      </p:sp>
      <p:graphicFrame>
        <p:nvGraphicFramePr>
          <p:cNvPr id="107523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9602417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1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7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752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Practice Learning: where applicable, </a:t>
            </a:r>
            <a:r>
              <a:rPr lang="en-GB" sz="2800" dirty="0" smtClean="0">
                <a:solidFill>
                  <a:srgbClr val="FFC000"/>
                </a:solidFill>
              </a:rPr>
              <a:t>support </a:t>
            </a:r>
            <a:r>
              <a:rPr lang="en-GB" sz="2800" dirty="0">
                <a:solidFill>
                  <a:srgbClr val="FFC000"/>
                </a:solidFill>
              </a:rPr>
              <a:t>from my mentor</a:t>
            </a:r>
            <a:r>
              <a:rPr lang="en-GB" sz="2800" dirty="0"/>
              <a:t> in this module was…</a:t>
            </a:r>
          </a:p>
        </p:txBody>
      </p:sp>
      <p:graphicFrame>
        <p:nvGraphicFramePr>
          <p:cNvPr id="10854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95638898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1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Good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Acceptable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Poor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Very poor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854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One final question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850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>
                <a:solidFill>
                  <a:schemeClr val="tx1"/>
                </a:solidFill>
              </a:rPr>
              <a:t>Thank you for taking part in this initiative.</a:t>
            </a:r>
            <a:r>
              <a:rPr lang="en-GB" sz="2800"/>
              <a:t/>
            </a:r>
            <a:br>
              <a:rPr lang="en-GB" sz="2800"/>
            </a:br>
            <a:r>
              <a:rPr lang="en-GB" sz="2800"/>
              <a:t>What do you think about giving your evaluation feedback using zappers?</a:t>
            </a:r>
          </a:p>
        </p:txBody>
      </p:sp>
      <p:graphicFrame>
        <p:nvGraphicFramePr>
          <p:cNvPr id="10957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60682205"/>
              </p:ext>
            </p:extLst>
          </p:nvPr>
        </p:nvGraphicFramePr>
        <p:xfrm>
          <a:off x="4572000" y="17145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9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145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5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968875" cy="406876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GB"/>
              <a:t>I really prefer zappers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Better than a paper form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No strong opinion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Prefer a paper form</a:t>
            </a:r>
          </a:p>
          <a:p>
            <a:pPr marL="609600" indent="-609600">
              <a:buFontTx/>
              <a:buAutoNum type="arabicPeriod"/>
            </a:pPr>
            <a:r>
              <a:rPr lang="en-GB"/>
              <a:t>I really don’t like this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957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 smtClean="0"/>
              <a:t>Please return your zapper handset to the tutor at the end of the lecture.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44170"/>
            <a:ext cx="1512168" cy="18035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22065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87313"/>
            <a:ext cx="9263063" cy="6946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6852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PQuestion"/>
          <p:cNvSpPr>
            <a:spLocks noGrp="1" noChangeArrowheads="1"/>
          </p:cNvSpPr>
          <p:nvPr>
            <p:ph type="title"/>
          </p:nvPr>
        </p:nvSpPr>
        <p:spPr>
          <a:xfrm>
            <a:off x="358775" y="620713"/>
            <a:ext cx="8426450" cy="649287"/>
          </a:xfrm>
        </p:spPr>
        <p:txBody>
          <a:bodyPr/>
          <a:lstStyle/>
          <a:p>
            <a:pPr eaLnBrk="1" hangingPunct="1"/>
            <a:r>
              <a:rPr lang="en-GB" b="1" smtClean="0"/>
              <a:t>A question to test your zapper</a:t>
            </a:r>
          </a:p>
        </p:txBody>
      </p:sp>
      <p:graphicFrame>
        <p:nvGraphicFramePr>
          <p:cNvPr id="183300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46862683"/>
              </p:ext>
            </p:extLst>
          </p:nvPr>
        </p:nvGraphicFramePr>
        <p:xfrm>
          <a:off x="4787900" y="2241550"/>
          <a:ext cx="3997325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68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241550"/>
                        <a:ext cx="3997325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58775" y="1268413"/>
            <a:ext cx="84264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36000" rIns="36000" bIns="36000">
            <a:spAutoFit/>
          </a:bodyPr>
          <a:lstStyle>
            <a:lvl1pPr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GB" sz="2400"/>
              <a:t>What did you drink with your breakfast this morning?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346075" y="5832475"/>
            <a:ext cx="4213225" cy="644525"/>
          </a:xfrm>
          <a:prstGeom prst="roundRect">
            <a:avLst>
              <a:gd name="adj" fmla="val 5551"/>
            </a:avLst>
          </a:prstGeom>
          <a:solidFill>
            <a:schemeClr val="tx1">
              <a:lumMod val="20000"/>
              <a:lumOff val="80000"/>
            </a:schemeClr>
          </a:solidFill>
          <a:ln w="28575" algn="ctr">
            <a:solidFill>
              <a:srgbClr val="008899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>
              <a:defRPr/>
            </a:pPr>
            <a:r>
              <a:rPr lang="en-GB" sz="1800" dirty="0"/>
              <a:t>Remember to check that the light flashes green when you vote!</a:t>
            </a:r>
          </a:p>
        </p:txBody>
      </p:sp>
      <p:sp>
        <p:nvSpPr>
          <p:cNvPr id="16390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58775" y="2060575"/>
            <a:ext cx="4213225" cy="3816350"/>
          </a:xfrm>
        </p:spPr>
        <p:txBody>
          <a:bodyPr/>
          <a:lstStyle/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What’s breakfast?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Coffee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Tea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Fruit Juice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Water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Nothing</a:t>
            </a:r>
          </a:p>
          <a:p>
            <a:pPr marL="457200" indent="-4572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Other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06331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833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Start of evaluation survey</a:t>
            </a:r>
            <a:endParaRPr lang="en-US" sz="480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8775" y="1700213"/>
            <a:ext cx="6805613" cy="4502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Your </a:t>
            </a:r>
            <a:r>
              <a:rPr lang="en-GB" dirty="0"/>
              <a:t>answers are </a:t>
            </a:r>
            <a:r>
              <a:rPr lang="en-GB" dirty="0">
                <a:solidFill>
                  <a:srgbClr val="FFC000"/>
                </a:solidFill>
              </a:rPr>
              <a:t>anonymous</a:t>
            </a:r>
            <a:r>
              <a:rPr lang="en-GB" dirty="0"/>
              <a:t>: we don’t know who has which zapper!</a:t>
            </a:r>
          </a:p>
          <a:p>
            <a:pPr>
              <a:lnSpc>
                <a:spcPct val="90000"/>
              </a:lnSpc>
            </a:pPr>
            <a:r>
              <a:rPr lang="en-GB" dirty="0"/>
              <a:t>It should take about </a:t>
            </a:r>
            <a:r>
              <a:rPr lang="en-GB" dirty="0" smtClean="0"/>
              <a:t>10 </a:t>
            </a:r>
            <a:r>
              <a:rPr lang="en-GB" dirty="0"/>
              <a:t>minutes to complete the survey</a:t>
            </a:r>
          </a:p>
          <a:p>
            <a:pPr>
              <a:lnSpc>
                <a:spcPct val="90000"/>
              </a:lnSpc>
            </a:pPr>
            <a:r>
              <a:rPr lang="en-GB" dirty="0"/>
              <a:t>You won’t see the results </a:t>
            </a:r>
            <a:r>
              <a:rPr lang="en-GB" dirty="0" smtClean="0"/>
              <a:t>on-screen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You have 15 seconds to answer each question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3763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defTabSz="449263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Module Content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284538"/>
            <a:ext cx="8426450" cy="1981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8</a:t>
            </a:r>
            <a:r>
              <a:rPr lang="en-GB" dirty="0" smtClean="0"/>
              <a:t> </a:t>
            </a:r>
            <a:r>
              <a:rPr lang="en-GB" dirty="0" smtClean="0"/>
              <a:t>questions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078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C000"/>
                </a:solidFill>
              </a:rPr>
              <a:t>prior </a:t>
            </a:r>
            <a:r>
              <a:rPr lang="en-GB" dirty="0">
                <a:solidFill>
                  <a:srgbClr val="FFC000"/>
                </a:solidFill>
              </a:rPr>
              <a:t>knowledge </a:t>
            </a:r>
            <a:r>
              <a:rPr lang="en-GB" dirty="0"/>
              <a:t>assumed </a:t>
            </a:r>
            <a:r>
              <a:rPr lang="en-GB" dirty="0" smtClean="0"/>
              <a:t>was</a:t>
            </a:r>
            <a:endParaRPr lang="en-GB" dirty="0"/>
          </a:p>
        </p:txBody>
      </p:sp>
      <p:graphicFrame>
        <p:nvGraphicFramePr>
          <p:cNvPr id="93187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3590884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5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Too 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About </a:t>
            </a:r>
            <a:r>
              <a:rPr lang="en-GB" dirty="0" smtClean="0"/>
              <a:t>right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Low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Too low</a:t>
            </a:r>
            <a:endParaRPr lang="en-GB" dirty="0"/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31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solidFill>
                  <a:srgbClr val="FFC000"/>
                </a:solidFill>
              </a:rPr>
              <a:t>amount of material covered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the module </a:t>
            </a:r>
            <a:r>
              <a:rPr lang="en-GB" dirty="0" smtClean="0"/>
              <a:t>was</a:t>
            </a:r>
            <a:endParaRPr lang="en-GB" dirty="0"/>
          </a:p>
        </p:txBody>
      </p:sp>
      <p:graphicFrame>
        <p:nvGraphicFramePr>
          <p:cNvPr id="11059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25056773"/>
              </p:ext>
            </p:extLst>
          </p:nvPr>
        </p:nvGraphicFramePr>
        <p:xfrm>
          <a:off x="4572000" y="148431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3" name="Chart" r:id="rId7" imgW="4572000" imgH="5143470" progId="MSGraph.Chart.8">
                  <p:embed followColorScheme="full"/>
                </p:oleObj>
              </mc:Choice>
              <mc:Fallback>
                <p:oleObj name="Chart" r:id="rId7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8431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9" name="TPAnswers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95288" y="1773238"/>
            <a:ext cx="4537075" cy="4068762"/>
          </a:xfrm>
        </p:spPr>
        <p:txBody>
          <a:bodyPr>
            <a:noAutofit/>
          </a:bodyPr>
          <a:lstStyle/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T</a:t>
            </a:r>
            <a:r>
              <a:rPr lang="en-GB" dirty="0" smtClean="0"/>
              <a:t>oo </a:t>
            </a:r>
            <a:r>
              <a:rPr lang="en-GB" dirty="0"/>
              <a:t>much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High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About right</a:t>
            </a:r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 smtClean="0"/>
              <a:t>Low</a:t>
            </a:r>
            <a:endParaRPr lang="en-GB" dirty="0"/>
          </a:p>
          <a:p>
            <a:pPr marL="609600" indent="-609600">
              <a:spcBef>
                <a:spcPct val="20000"/>
              </a:spcBef>
              <a:spcAft>
                <a:spcPts val="0"/>
              </a:spcAft>
              <a:buFontTx/>
              <a:buAutoNum type="arabicPeriod"/>
            </a:pPr>
            <a:r>
              <a:rPr lang="en-GB" dirty="0"/>
              <a:t>T</a:t>
            </a:r>
            <a:r>
              <a:rPr lang="en-GB" dirty="0" smtClean="0"/>
              <a:t>oo </a:t>
            </a:r>
            <a:r>
              <a:rPr lang="en-GB" dirty="0"/>
              <a:t>little</a:t>
            </a:r>
          </a:p>
        </p:txBody>
      </p:sp>
      <p:grpSp>
        <p:nvGrpSpPr>
          <p:cNvPr id="5" name="CountdownNew"/>
          <p:cNvGrpSpPr/>
          <p:nvPr>
            <p:custDataLst>
              <p:tags r:id="rId5"/>
            </p:custDataLst>
          </p:nvPr>
        </p:nvGrpSpPr>
        <p:grpSpPr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4" name="CDShape"/>
            <p:cNvPicPr>
              <a:picLocks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8500" y="6032500"/>
              <a:ext cx="1270000" cy="1016000"/>
            </a:xfrm>
            <a:prstGeom prst="rect">
              <a:avLst/>
            </a:prstGeom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2" name="CDText"/>
            <p:cNvSpPr txBox="1"/>
            <p:nvPr/>
          </p:nvSpPr>
          <p:spPr>
            <a:xfrm>
              <a:off x="8356600" y="6032500"/>
              <a:ext cx="1206500" cy="508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r>
                <a:rPr lang="en-GB" b="1" smtClean="0">
                  <a:latin typeface="Tahoma"/>
                </a:rPr>
                <a:t>15</a:t>
              </a:r>
              <a:endParaRPr lang="en-GB" b="1" dirty="0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05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PVERSION" val="11.0"/>
  <p:tag name="DELIMITERS" val="3.1"/>
  <p:tag name="SHOWBARVISIBLE" val="True"/>
  <p:tag name="EXPANDSHOWBAR" val="True"/>
  <p:tag name="USESECONDARYMONITOR" val="True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2830136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0"/>
  <p:tag name="RESETCHARTS" val="True"/>
  <p:tag name="INCLUDENONRESPONDERS" val="False"/>
  <p:tag name="MULTIRESPDIVISOR" val="1"/>
  <p:tag name="PARTLISTDEFAULT" val="0"/>
  <p:tag name="INCLUDEPPT" val="True"/>
  <p:tag name="ALLOWUSERFEEDBACK" val="True"/>
  <p:tag name="CORRECTPOINTVALUE" val="100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MMPROD_NEXTUNIQUEID" val="10009"/>
  <p:tag name="SECTOMILLISECCONVERTED" val="1"/>
  <p:tag name="TASKPANEKEY" val="93027300-350f-4ce4-99d4-60f41644e432"/>
  <p:tag name="POWERPOINTVERSION" val="14.0"/>
  <p:tag name="TPFULLVERSION" val="4.3.2.117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 - &amp;quot;How to use Zappers.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How to vote using your zapper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Is your zapper working?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A question to test your zapper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Start of evaluation survey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The organisation of the module activities (lectures etc.) was…&amp;quot;&quot;/&gt;&lt;property id=&quot;20307&quot; value=&quot;285&quot;/&gt;&lt;/object&gt;&lt;object type=&quot;3&quot; unique_id=&quot;11522&quot;&gt;&lt;property id=&quot;20148&quot; value=&quot;5&quot;/&gt;&lt;property id=&quot;20300&quot; value=&quot;Slide 8 - &amp;quot;The quality of module information was…&amp;quot;&quot;/&gt;&lt;property id=&quot;20307&quot; value=&quot;286&quot;/&gt;&lt;/object&gt;&lt;object type=&quot;3&quot; unique_id=&quot;11523&quot;&gt;&lt;property id=&quot;20148&quot; value=&quot;5&quot;/&gt;&lt;property id=&quot;20300&quot; value=&quot;Slide 9 - &amp;quot;The computer resources and availability were…&amp;quot;&quot;/&gt;&lt;property id=&quot;20307&quot; value=&quot;307&quot;/&gt;&lt;/object&gt;&lt;object type=&quot;3&quot; unique_id=&quot;11524&quot;&gt;&lt;property id=&quot;20148&quot; value=&quot;5&quot;/&gt;&lt;property id=&quot;20300&quot; value=&quot;Slide 10 - &amp;quot;The library resources were…&amp;quot;&quot;/&gt;&lt;property id=&quot;20307&quot; value=&quot;308&quot;/&gt;&lt;/object&gt;&lt;object type=&quot;3&quot; unique_id=&quot;11525&quot;&gt;&lt;property id=&quot;20148&quot; value=&quot;5&quot;/&gt;&lt;property id=&quot;20300&quot; value=&quot;Slide 11 - &amp;quot;The materials provided to support your learning (e.g. reading lists, handouts, Blackboard etc.) were…&amp;quot;&quot;/&gt;&lt;property id=&quot;20307&quot; value=&quot;309&quot;/&gt;&lt;/object&gt;&lt;object type=&quot;3&quot; unique_id=&quot;11526&quot;&gt;&lt;property id=&quot;20148&quot; value=&quot;5&quot;/&gt;&lt;property id=&quot;20300&quot; value=&quot;Slide 12 - &amp;quot;Prior knowledge assumed was…&amp;quot;&quot;/&gt;&lt;property id=&quot;20307&quot; value=&quot;310&quot;/&gt;&lt;/object&gt;&lt;object type=&quot;3&quot; unique_id=&quot;11527&quot;&gt;&lt;property id=&quot;20148&quot; value=&quot;5&quot;/&gt;&lt;property id=&quot;20300&quot; value=&quot;Slide 13 - &amp;quot;The amount of material covered in the module was…&amp;quot;&quot;/&gt;&lt;property id=&quot;20307&quot; value=&quot;327&quot;/&gt;&lt;/object&gt;&lt;object type=&quot;3&quot; unique_id=&quot;11528&quot;&gt;&lt;property id=&quot;20148&quot; value=&quot;5&quot;/&gt;&lt;property id=&quot;20300&quot; value=&quot;Slide 14 - &amp;quot;The module content informed my practice&amp;quot;&quot;/&gt;&lt;property id=&quot;20307&quot; value=&quot;312&quot;/&gt;&lt;/object&gt;&lt;object type=&quot;3&quot; unique_id=&quot;11529&quot;&gt;&lt;property id=&quot;20148&quot; value=&quot;5&quot;/&gt;&lt;property id=&quot;20300&quot; value=&quot;Slide 15 - &amp;quot;The variety of teaching methods used has enhanced my learning&amp;quot;&quot;/&gt;&lt;property id=&quot;20307&quot; value=&quot;313&quot;/&gt;&lt;/object&gt;&lt;object type=&quot;3&quot; unique_id=&quot;11530&quot;&gt;&lt;property id=&quot;20148&quot; value=&quot;5&quot;/&gt;&lt;property id=&quot;20300&quot; value=&quot;Slide 16 - &amp;quot;The learning outcomes were explained&amp;quot;&quot;/&gt;&lt;property id=&quot;20307&quot; value=&quot;314&quot;/&gt;&lt;/object&gt;&lt;object type=&quot;3&quot; unique_id=&quot;11531&quot;&gt;&lt;property id=&quot;20148&quot; value=&quot;5&quot;/&gt;&lt;property id=&quot;20300&quot; value=&quot;Slide 17 - &amp;quot;The support of other students has enhanced my learning&amp;quot;&quot;/&gt;&lt;property id=&quot;20307&quot; value=&quot;315&quot;/&gt;&lt;/object&gt;&lt;object type=&quot;3&quot; unique_id=&quot;11532&quot;&gt;&lt;property id=&quot;20148&quot; value=&quot;5&quot;/&gt;&lt;property id=&quot;20300&quot; value=&quot;Slide 18 - &amp;quot;The content of the module has stimulated learning&amp;quot;&quot;/&gt;&lt;property id=&quot;20307&quot; value=&quot;316&quot;/&gt;&lt;/object&gt;&lt;object type=&quot;3&quot; unique_id=&quot;11533&quot;&gt;&lt;property id=&quot;20148&quot; value=&quot;5&quot;/&gt;&lt;property id=&quot;20300&quot; value=&quot;Slide 19 - &amp;quot;The learning environment was conducive to my learning&amp;quot;&quot;/&gt;&lt;property id=&quot;20307&quot; value=&quot;317&quot;/&gt;&lt;/object&gt;&lt;object type=&quot;3&quot; unique_id=&quot;11534&quot;&gt;&lt;property id=&quot;20148&quot; value=&quot;5&quot;/&gt;&lt;property id=&quot;20300&quot; value=&quot;Slide 20 - &amp;quot;The academic support accessed has been&amp;quot;&quot;/&gt;&lt;property id=&quot;20307&quot; value=&quot;318&quot;/&gt;&lt;/object&gt;&lt;object type=&quot;3&quot; unique_id=&quot;11535&quot;&gt;&lt;property id=&quot;20148&quot; value=&quot;5&quot;/&gt;&lt;property id=&quot;20300&quot; value=&quot;Slide 21 - &amp;quot;The group/peer support has been&amp;quot;&quot;/&gt;&lt;property id=&quot;20307&quot; value=&quot;319&quot;/&gt;&lt;/object&gt;&lt;object type=&quot;3&quot; unique_id=&quot;11536&quot;&gt;&lt;property id=&quot;20148&quot; value=&quot;5&quot;/&gt;&lt;property id=&quot;20300&quot; value=&quot;Slide 22 - &amp;quot;Overall, how would you rate the learning experience?&amp;quot;&quot;/&gt;&lt;property id=&quot;20307&quot; value=&quot;320&quot;/&gt;&lt;/object&gt;&lt;object type=&quot;3&quot; unique_id=&quot;11537&quot;&gt;&lt;property id=&quot;20148&quot; value=&quot;5&quot;/&gt;&lt;property id=&quot;20300&quot; value=&quot;Slide 23 - &amp;quot;Overall, how would you rate the quality of the teaching?&amp;quot;&quot;/&gt;&lt;property id=&quot;20307&quot; value=&quot;321&quot;/&gt;&lt;/object&gt;&lt;object type=&quot;3&quot; unique_id=&quot;11538&quot;&gt;&lt;property id=&quot;20148&quot; value=&quot;5&quot;/&gt;&lt;property id=&quot;20300&quot; value=&quot;Slide 24 - &amp;quot;Overall, how would you rate this module?&amp;quot;&quot;/&gt;&lt;property id=&quot;20307&quot; value=&quot;322&quot;/&gt;&lt;/object&gt;&lt;object type=&quot;3&quot; unique_id=&quot;11539&quot;&gt;&lt;property id=&quot;20148&quot; value=&quot;5&quot;/&gt;&lt;property id=&quot;20300&quot; value=&quot;Slide 25 - &amp;quot;The number of days I was allocated study time to attend the module study days was&amp;quot;&quot;/&gt;&lt;property id=&quot;20307&quot; value=&quot;323&quot;/&gt;&lt;/object&gt;&lt;object type=&quot;3&quot; unique_id=&quot;11540&quot;&gt;&lt;property id=&quot;20148&quot; value=&quot;5&quot;/&gt;&lt;property id=&quot;20300&quot; value=&quot;Slide 26 - &amp;quot;The availability of resources for learning in my place of work were…&amp;quot;&quot;/&gt;&lt;property id=&quot;20307&quot; value=&quot;324&quot;/&gt;&lt;/object&gt;&lt;object type=&quot;3&quot; unique_id=&quot;11541&quot;&gt;&lt;property id=&quot;20148&quot; value=&quot;5&quot;/&gt;&lt;property id=&quot;20300&quot; value=&quot;Slide 27 - &amp;quot;Practice Learning: where applicable, support from my mentor in this module was…&amp;quot;&quot;/&gt;&lt;property id=&quot;20307&quot; value=&quot;325&quot;/&gt;&lt;/object&gt;&lt;object type=&quot;3&quot; unique_id=&quot;11542&quot;&gt;&lt;property id=&quot;20148&quot; value=&quot;5&quot;/&gt;&lt;property id=&quot;20300&quot; value=&quot;Slide 28 - &amp;quot;Thank you for taking part in this initiative.&amp;#x0D;&amp;#x0A;What do you think about giving your evaluation feedback using zapper&quot;/&gt;&lt;property id=&quot;20307&quot; value=&quot;326&quot;/&gt;&lt;/object&gt;&lt;/object&gt;&lt;/object&gt;&lt;/database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111"/>
  <p:tag name="FONTSIZE" val="28"/>
  <p:tag name="BULLETTYPE" val="ppBulletArabicPeriod"/>
  <p:tag name="ANSWERTEXT" val="I really prefer zappers&#10;Better than a paper form&#10;No strong opinion&#10;Prefer a paper form&#10;I really don’t like this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03A0F34244D84FAF809EB84210FE7631"/>
  <p:tag name="REVIEWONLY" val="True"/>
  <p:tag name="TOTALRESPONSES" val="30"/>
  <p:tag name="RESPONSECOUNT" val="30"/>
  <p:tag name="SLICED" val="False"/>
  <p:tag name="RESPONSES" val="2;1;5;4;1;4;4;1;1;2;1;3;5;2;5;4;1;5;2;1;4;3;3;4;3;1;2;2;5;2;"/>
  <p:tag name="CHARTSTRINGSTD" val="8 7 4 6 5"/>
  <p:tag name="CHARTSTRINGREV" val="5 6 4 7 8"/>
  <p:tag name="CHARTSTRINGSTDPER" val="0.266666666666667 0.233333333333333 0.133333333333333 0.2 0.166666666666667"/>
  <p:tag name="CHARTSTRINGREVPER" val="0.166666666666667 0.2 0.133333333333333 0.233333333333333 0.266666666666667"/>
  <p:tag name="RESTORECOUNTDOWNTIMER" val="False"/>
  <p:tag name="QUESTIONALIAS" val="The prior knowledge assumed was…"/>
  <p:tag name="ANSWERSALIAS" val="Too high|smicln|High|smicln|About right|smicln|Low|smicln|Too low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37"/>
  <p:tag name="FONTSIZE" val="28"/>
  <p:tag name="BULLETTYPE" val="ppBulletArabicPeriod"/>
  <p:tag name="ANSWERTEXT" val="Too high&#10;High&#10;About right&#10;Low&#10;Too lo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4"/>
  <p:tag name="SLIDEGUID" val="CDD92259BB6745698E892C0438C39FB6"/>
  <p:tag name="REVIEWONLY" val="True"/>
  <p:tag name="TOTALRESPONSES" val="30"/>
  <p:tag name="RESPONSECOUNT" val="30"/>
  <p:tag name="SLICED" val="False"/>
  <p:tag name="RESPONSES" val="3;1;5;3;4;3;2;2;5;3;5;1;1;3;4;1;2;2;5;5;3;3;1;4;4;1;4;4;2;3;"/>
  <p:tag name="CHARTSTRINGSTD" val="6 5 8 6 5"/>
  <p:tag name="CHARTSTRINGREV" val="5 6 8 5 6"/>
  <p:tag name="CHARTSTRINGSTDPER" val="0.2 0.166666666666667 0.266666666666667 0.2 0.166666666666667"/>
  <p:tag name="CHARTSTRINGREVPER" val="0.166666666666667 0.2 0.266666666666667 0.166666666666667 0.2"/>
  <p:tag name="RESTORECOUNTDOWNTIMER" val="False"/>
  <p:tag name="QUESTIONALIAS" val="The amount of material covered  in the module was…"/>
  <p:tag name="ANSWERSALIAS" val="Too much|smicln|High|smicln|About right|smicln|Low|smicln|Too little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Too much&#10;High&#10;About right&#10;Low&#10;Too littl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CDB6EB032454336AB9C6425C0FD8563"/>
  <p:tag name="SLIDEID" val="0CDB6EB032454336AB9C6425C0FD8563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TOTALRESPONSES" val="30"/>
  <p:tag name="RESPONSECOUNT" val="30"/>
  <p:tag name="SLICED" val="False"/>
  <p:tag name="RESPONSES" val="1;3;5;1;3;3;2;2;2;3;5;4;4;4;5;3;5;5;3;4;1;4;1;5;1;5;3;3;1;3;"/>
  <p:tag name="CHARTSTRINGSTD" val="6 3 9 5 7"/>
  <p:tag name="CHARTSTRINGREV" val="7 5 9 3 6"/>
  <p:tag name="CHARTSTRINGSTDPER" val="0.2 0.1 0.3 0.166666666666667 0.233333333333333"/>
  <p:tag name="CHARTSTRINGREVPER" val="0.233333333333333 0.166666666666667 0.3 0.1 0.2"/>
  <p:tag name="RESTORECOUNTDOWNTIMER" val="False"/>
  <p:tag name="QUESTIONALIAS" val="The organisation of the module activities (lectures, seminars etc.) was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REVIEWONLY" val="True"/>
  <p:tag name="SLIDEORDER" val="2"/>
  <p:tag name="SLIDEGUID" val="844306C87770468CA755BA9016D77A18"/>
  <p:tag name="QUESTIONALIAS" val="The statement of learning outcomes was…"/>
  <p:tag name="ANSWERSALIAS" val="Very clear|smicln|Clear|smicln|Acceptable|smicln|Unclear|smicln|Very vague"/>
  <p:tag name="COUNTDOWNSECONDS" val="15"/>
  <p:tag name="COUNTDOWNHEIGHT" val="80"/>
  <p:tag name="COUNTDOWNWIDTH" val="100"/>
  <p:tag name="TOTALRESPONSES" val="30"/>
  <p:tag name="RESPONSECOUNT" val="30"/>
  <p:tag name="SLICED" val="False"/>
  <p:tag name="RESPONSES" val="5;4;3;5;4;5;2;1;4;5;2;1;2;3;1;4;2;2;5;4;5;1;5;4;3;5;3;4;4;3;"/>
  <p:tag name="CHARTSTRINGSTD" val="4 5 5 8 8"/>
  <p:tag name="CHARTSTRINGREV" val="8 8 5 5 4"/>
  <p:tag name="CHARTSTRINGSTDPER" val="0.133333333333333 0.166666666666667 0.166666666666667 0.266666666666667 0.266666666666667"/>
  <p:tag name="CHARTSTRINGREVPER" val="0.266666666666667 0.266666666666667 0.166666666666667 0.166666666666667 0.133333333333333"/>
  <p:tag name="RESTORECOUNTDOWNTIMER" val="False"/>
  <p:tag name="RESPONSESGATHERED" val="False"/>
  <p:tag name="ANONYMOUSTEMP" val="False"/>
  <p:tag name="VALUES" val="No Value|smicln|No Value|smicln|No Value|smicln|No Value|smicln|No Val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6"/>
  <p:tag name="FONTSIZE" val="28"/>
  <p:tag name="BULLETTYPE" val="ppBulletArabicPeriod"/>
  <p:tag name="ANSWERTEXT" val="Very clear&#10;Clear&#10;Acceptable&#10;Unclear&#10;Very vag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2"/>
  <p:tag name="SLIDEGUID" val="E15A729E63154AFBA114E0789496D321"/>
  <p:tag name="REVIEWONLY" val="True"/>
  <p:tag name="TOTALRESPONSES" val="30"/>
  <p:tag name="RESPONSECOUNT" val="30"/>
  <p:tag name="SLICED" val="False"/>
  <p:tag name="RESPONSES" val="2;1;2;2;4;3;1;4;1;4;4;2;2;2;3;2;4;4;4;5;1;1;5;4;5;4;4;3;3;5;"/>
  <p:tag name="CHARTSTRINGSTD" val="5 7 4 10 4"/>
  <p:tag name="CHARTSTRINGREV" val="4 10 4 7 5"/>
  <p:tag name="CHARTSTRINGSTDPER" val="0.166666666666667 0.233333333333333 0.133333333333333 0.333333333333333 0.133333333333333"/>
  <p:tag name="CHARTSTRINGREVPER" val="0.133333333333333 0.333333333333333 0.133333333333333 0.233333333333333 0.166666666666667"/>
  <p:tag name="RESTORECOUNTDOWNTIMER" val="False"/>
  <p:tag name="QUESTIONALIAS" val="The quality of module information was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DB0E14FD9DF34423BBF6476504FD77B5"/>
  <p:tag name="REVIEWONLY" val="True"/>
  <p:tag name="TOTALRESPONSES" val="30"/>
  <p:tag name="RESPONSECOUNT" val="30"/>
  <p:tag name="SLICED" val="False"/>
  <p:tag name="RESPONSES" val="4;1;2;4;3;2;1;2;4;1;4;1;5;2;2;4;1;5;4;2;2;5;5;5;2;2;3;2;4;4;"/>
  <p:tag name="CHARTSTRINGSTD" val="5 10 2 8 5"/>
  <p:tag name="CHARTSTRINGREV" val="5 8 2 10 5"/>
  <p:tag name="CHARTSTRINGSTDPER" val="0.166666666666667 0.333333333333333 0.0666666666666667 0.266666666666667 0.166666666666667"/>
  <p:tag name="CHARTSTRINGREVPER" val="0.166666666666667 0.266666666666667 0.0666666666666667 0.333333333333333 0.166666666666667"/>
  <p:tag name="RESTORECOUNTDOWNTIMER" val="False"/>
  <p:tag name="QUESTIONALIAS" val="The materials provided to support your learning (e.g. reading lists, handouts, Blackboard etc.) were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F8D28F175AC14315B7CA2B0E839E771F"/>
  <p:tag name="REVIEWONLY" val="True"/>
  <p:tag name="TOTALRESPONSES" val="30"/>
  <p:tag name="RESPONSECOUNT" val="30"/>
  <p:tag name="SLICED" val="False"/>
  <p:tag name="RESPONSES" val="1;5;1;5;1;4;3;1;1;2;4;3;4;1;3;1;5;1;1;1;3;4;3;3;1;2;5;5;2;3;"/>
  <p:tag name="CHARTSTRINGSTD" val="11 3 7 4 5"/>
  <p:tag name="CHARTSTRINGREV" val="5 4 7 3 11"/>
  <p:tag name="CHARTSTRINGSTDPER" val="0.366666666666667 0.1 0.233333333333333 0.133333333333333 0.166666666666667"/>
  <p:tag name="CHARTSTRINGREVPER" val="0.166666666666667 0.133333333333333 0.233333333333333 0.1 0.366666666666667"/>
  <p:tag name="RESTORECOUNTDOWNTIMER" val="False"/>
  <p:tag name="QUESTIONALIAS" val="The computer resources and availability were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51716CC60C46443EBFB6675B802DF6DF"/>
  <p:tag name="REVIEWONLY" val="True"/>
  <p:tag name="TOTALRESPONSES" val="30"/>
  <p:tag name="RESPONSECOUNT" val="30"/>
  <p:tag name="SLICED" val="False"/>
  <p:tag name="RESPONSES" val="3;5;1;2;1;5;5;4;1;2;4;5;2;3;1;5;1;1;3;1;3;5;5;1;3;5;1;5;5;1;"/>
  <p:tag name="CHARTSTRINGSTD" val="10 3 5 2 10"/>
  <p:tag name="CHARTSTRINGREV" val="10 2 5 3 10"/>
  <p:tag name="CHARTSTRINGSTDPER" val="0.333333333333333 0.1 0.166666666666667 0.0666666666666667 0.333333333333333"/>
  <p:tag name="CHARTSTRINGREVPER" val="0.333333333333333 0.0666666666666667 0.166666666666667 0.1 0.333333333333333"/>
  <p:tag name="RESTORECOUNTDOWNTIMER" val="False"/>
  <p:tag name="QUESTIONALIAS" val="The library resources were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LDNUMANSWERS" val="5"/>
  <p:tag name="ANSWERBULLETS" val="3"/>
  <p:tag name="TEXTLENGTH" val="40"/>
  <p:tag name="FONTSIZE" val="28"/>
  <p:tag name="BULLETTYPE" val="ppBulletArabicPeriod"/>
  <p:tag name="ANSWERTEXT" val="Very good&#10;Good&#10;Acceptable&#10;Poor&#10;Very poo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84563EB1ED5F43398F110CFEB5ED7194"/>
  <p:tag name="REVIEWONLY" val="True"/>
  <p:tag name="TOTALRESPONSES" val="30"/>
  <p:tag name="RESPONSECOUNT" val="30"/>
  <p:tag name="SLICED" val="False"/>
  <p:tag name="RESPONSES" val="1;1;1;1;2;2;1;2;2;1;2;1;1;2;2;1;1;1;2;2;2;2;2;1;1;1;1;2;2;1;"/>
  <p:tag name="CHARTSTRINGSTD" val="16 14"/>
  <p:tag name="CHARTSTRINGREV" val="14 16"/>
  <p:tag name="CHARTSTRINGSTDPER" val="0.533333333333333 0.466666666666667"/>
  <p:tag name="CHARTSTRINGREVPER" val="0.466666666666667 0.533333333333333"/>
  <p:tag name="RESTORECOUNTDOWNTIMER" val="False"/>
  <p:tag name="QUESTIONALIAS" val="The module content  informed my practice"/>
  <p:tag name="ANSWERSALIAS" val="Strongly agree|smicln|Agree|smicln|Disagree|smicln|Strongly Disagree"/>
  <p:tag name="COUNTDOWNSECONDS" val="15"/>
  <p:tag name="RESPONSESGATHERED" val="False"/>
  <p:tag name="ANONYMOUSTEMP" val="False"/>
  <p:tag name="VALUES" val="No Value|smicln|No Value|smicln|No Value|smicln|No Val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7"/>
  <p:tag name="FONTSIZE" val="28"/>
  <p:tag name="BULLETTYPE" val="ppBulletArabicPeriod"/>
  <p:tag name="ANSWERTEXT" val="Strongly agree&#10;Agree&#10;Disagree&#10;Strongly Disagre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2DC733EE39284C2CA0938DCC925A2EA1"/>
  <p:tag name="QUESTIONALIAS" val="The variety of teaching methods used has enhanced my learning"/>
  <p:tag name="REVIEWONLY" val="True"/>
  <p:tag name="TOTALRESPONSES" val="30"/>
  <p:tag name="RESPONSECOUNT" val="30"/>
  <p:tag name="SLICED" val="False"/>
  <p:tag name="RESPONSES" val="1;1;1;1;2;2;1;2;2;1;1;2;2;1;1;1;2;2;2;2;1;2;1;1;2;1;2;2;1;2;"/>
  <p:tag name="CHARTSTRINGSTD" val="15 15"/>
  <p:tag name="CHARTSTRINGREV" val="15 15"/>
  <p:tag name="CHARTSTRINGSTDPER" val="0.5 0.5"/>
  <p:tag name="CHARTSTRINGREVPER" val="0.5 0.5"/>
  <p:tag name="RESTORECOUNTDOWNTIMER" val="False"/>
  <p:tag name="ANSWERSALIAS" val="Strongly agree|smicln|Agree|smicln|Disagree|smicln|Strongly Disagree"/>
  <p:tag name="COUNTDOWNSECONDS" val="15"/>
  <p:tag name="RESPONSESGATHERED" val="False"/>
  <p:tag name="ANONYMOUSTEMP" val="False"/>
  <p:tag name="VALUES" val="No Value|smicln|No Value|smicln|No Value|smicln|No Val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7"/>
  <p:tag name="FONTSIZE" val="28"/>
  <p:tag name="BULLETTYPE" val="ppBulletArabicPeriod"/>
  <p:tag name="ANSWERTEXT" val="Strongly agree&#10;Agree&#10;Disagree&#10;Strongly Disagre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47D1F48F83654177AB620A43748B1DC1"/>
  <p:tag name="QUESTIONALIAS" val="The support of other students has enhanced my learning"/>
  <p:tag name="REVIEWONLY" val="True"/>
  <p:tag name="TOTALRESPONSES" val="30"/>
  <p:tag name="RESPONSECOUNT" val="30"/>
  <p:tag name="SLICED" val="False"/>
  <p:tag name="RESPONSES" val="1;2;1;1;2;1;1;1;1;2;1;2;1;1;2;2;2;1;1;1;2;2;2;2;1;1;2;2;2;1;"/>
  <p:tag name="CHARTSTRINGSTD" val="16 14"/>
  <p:tag name="CHARTSTRINGREV" val="14 16"/>
  <p:tag name="CHARTSTRINGSTDPER" val="0.533333333333333 0.466666666666667"/>
  <p:tag name="CHARTSTRINGREVPER" val="0.466666666666667 0.533333333333333"/>
  <p:tag name="RESTORECOUNTDOWNTIMER" val="False"/>
  <p:tag name="ANSWERSALIAS" val="Strongly agree|smicln|Agree|smicln|Disagree|smicln|Strongly disagree"/>
  <p:tag name="COUNTDOWNSECONDS" val="15"/>
  <p:tag name="RESPONSESGATHERED" val="False"/>
  <p:tag name="ANONYMOUSTEMP" val="False"/>
  <p:tag name="VALUES" val="No Value|smicln|No Value|smicln|No Value|smicln|No Val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7"/>
  <p:tag name="FONTSIZE" val="28"/>
  <p:tag name="BULLETTYPE" val="ppBulletArabicPeriod"/>
  <p:tag name="ANSWERTEXT" val="Strongly agree&#10;Agree&#10;Disagree&#10;Strongly disagre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863493F000A346718AA6C4FD0025E849"/>
  <p:tag name="REVIEWONLY" val="True"/>
  <p:tag name="TOTALRESPONSES" val="30"/>
  <p:tag name="RESPONSECOUNT" val="30"/>
  <p:tag name="SLICED" val="False"/>
  <p:tag name="RESPONSES" val="2;2;2;2;1;1;2;2;2;1;1;2;1;1;2;1;1;1;1;2;2;2;1;1;1;1;1;1;1;2;"/>
  <p:tag name="CHARTSTRINGSTD" val="17 13"/>
  <p:tag name="CHARTSTRINGREV" val="13 17"/>
  <p:tag name="CHARTSTRINGSTDPER" val="0.566666666666667 0.433333333333333"/>
  <p:tag name="CHARTSTRINGREVPER" val="0.433333333333333 0.566666666666667"/>
  <p:tag name="RESTORECOUNTDOWNTIMER" val="False"/>
  <p:tag name="QUESTIONALIAS" val="The content of the module has stimulated my interest in the subject"/>
  <p:tag name="ANSWERSALIAS" val="Strongly agree|smicln|Agree|smicln|Disagree|smicln|Strongly Disagree"/>
  <p:tag name="COUNTDOWNSECONDS" val="15"/>
  <p:tag name="RESPONSESGATHERED" val="False"/>
  <p:tag name="ANONYMOUSTEMP" val="False"/>
  <p:tag name="VALUES" val="No Value|smicln|No Value|smicln|No Value|smicln|No Val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7"/>
  <p:tag name="FONTSIZE" val="28"/>
  <p:tag name="BULLETTYPE" val="ppBulletArabicPeriod"/>
  <p:tag name="ANSWERTEXT" val="Strongly agree&#10;Agree&#10;Disagree&#10;Strongly Disagre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6D7DA72961243F0B20B32D0390BE02F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QUESTIONALIAS" val="A question to test your zapper"/>
  <p:tag name="ANSWERSALIAS" val="What’s breakfast?|smicln|Coffee|smicln|Tea|smicln|Fruit Juice|smicln|Water|smicln|Nothing|smicln|Other"/>
  <p:tag name="TOTALRESPONSES" val="30"/>
  <p:tag name="RESPONSECOUNT" val="30"/>
  <p:tag name="SLICED" val="False"/>
  <p:tag name="RESPONSES" val="6;7;1;5;5;6;6;4;1;2;5;1;4;2;4;2;3;3;6;5;7;3;1;5;7;3;4;2;3;4;"/>
  <p:tag name="CHARTSTRINGSTD" val="4 4 5 5 5 4 3"/>
  <p:tag name="CHARTSTRINGREV" val="3 4 5 5 5 4 4"/>
  <p:tag name="CHARTSTRINGSTDPER" val="0.133333333333333 0.133333333333333 0.166666666666667 0.166666666666667 0.166666666666667 0.133333333333333 0.1"/>
  <p:tag name="CHARTSTRINGREVPER" val="0.1 0.133333333333333 0.166666666666667 0.166666666666667 0.166666666666667 0.133333333333333 0.133333333333333"/>
  <p:tag name="SLIDEORDER" val="3"/>
  <p:tag name="SLIDEGUID" val="F8699952986545FD93FF8D676DFB5917"/>
  <p:tag name="RESPONSESGATHERED" val="False"/>
  <p:tag name="ANONYMOUSTEMP" val="False"/>
  <p:tag name="VALUES" val="No Value|smicln|No Value|smicln|No Value|smicln|No Value|smicln|No Value|smicln|No Value|smicln|No Valu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AE221F37EDA646D09D2E51DCE97F2DB7"/>
  <p:tag name="QUESTIONALIAS" val="The learning environment was conducive to my learning"/>
  <p:tag name="REVIEWONLY" val="True"/>
  <p:tag name="TOTALRESPONSES" val="30"/>
  <p:tag name="RESPONSECOUNT" val="30"/>
  <p:tag name="SLICED" val="False"/>
  <p:tag name="RESPONSES" val="1;1;1;1;1;1;1;1;1;1;1;1;2;2;1;1;1;1;2;2;2;1;2;1;2;1;2;2;1;1;"/>
  <p:tag name="CHARTSTRINGSTD" val="21 9"/>
  <p:tag name="CHARTSTRINGREV" val="9 21"/>
  <p:tag name="CHARTSTRINGSTDPER" val="0.7 0.3"/>
  <p:tag name="CHARTSTRINGREVPER" val="0.3 0.7"/>
  <p:tag name="RESTORECOUNTDOWNTIMER" val="False"/>
  <p:tag name="ANSWERSALIAS" val="Strongly agree|smicln|Agree|smicln|Disagree|smicln|Strongly disagree"/>
  <p:tag name="COUNTDOWNSECONDS" val="15"/>
  <p:tag name="RESPONSESGATHERED" val="False"/>
  <p:tag name="ANONYMOUSTEMP" val="False"/>
  <p:tag name="VALUES" val="No Value|smicln|No Value|smicln|No Value|smicln|No Valu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7"/>
  <p:tag name="FONTSIZE" val="28"/>
  <p:tag name="BULLETTYPE" val="ppBulletArabicPeriod"/>
  <p:tag name="ANSWERTEXT" val="Strongly agree&#10;Agree&#10;Disagree&#10;Strongly disagre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6256AF4C7CD147B3878B98D95F97EF26"/>
  <p:tag name="REVIEWONLY" val="True"/>
  <p:tag name="TOTALRESPONSES" val="30"/>
  <p:tag name="RESPONSECOUNT" val="30"/>
  <p:tag name="SLICED" val="False"/>
  <p:tag name="RESPONSES" val="5;5;3;4;2;1;1;3;1;1;4;4;1;1;3;1;4;1;2;4;2;2;3;5;1;1;5;4;1;4;"/>
  <p:tag name="CHARTSTRINGSTD" val="11 4 4 7 4"/>
  <p:tag name="CHARTSTRINGREV" val="4 7 4 4 11"/>
  <p:tag name="CHARTSTRINGSTDPER" val="0.366666666666667 0.133333333333333 0.133333333333333 0.233333333333333 0.133333333333333"/>
  <p:tag name="CHARTSTRINGREVPER" val="0.133333333333333 0.233333333333333 0.133333333333333 0.133333333333333 0.366666666666667"/>
  <p:tag name="RESTORECOUNTDOWNTIMER" val="False"/>
  <p:tag name="QUESTIONALIAS" val="The academic support provided has been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814806149B8C4A2DB5698118C6967744"/>
  <p:tag name="REVIEWONLY" val="True"/>
  <p:tag name="TOTALRESPONSES" val="30"/>
  <p:tag name="RESPONSECOUNT" val="30"/>
  <p:tag name="SLICED" val="False"/>
  <p:tag name="RESPONSES" val="5;1;2;2;1;4;5;3;5;2;4;5;1;5;5;4;5;5;1;3;1;2;1;1;5;4;3;2;5;4;"/>
  <p:tag name="CHARTSTRINGSTD" val="7 5 3 5 10"/>
  <p:tag name="CHARTSTRINGREV" val="10 5 3 5 7"/>
  <p:tag name="CHARTSTRINGSTDPER" val="0.233333333333333 0.166666666666667 0.1 0.166666666666667 0.333333333333333"/>
  <p:tag name="CHARTSTRINGREVPER" val="0.333333333333333 0.166666666666667 0.1 0.166666666666667 0.233333333333333"/>
  <p:tag name="RESTORECOUNTDOWNTIMER" val="False"/>
  <p:tag name="QUESTIONALIAS" val="The group/peer support has been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CCF01FEB437B4169A7E640272F6C5497"/>
  <p:tag name="REVIEWONLY" val="True"/>
  <p:tag name="TOTALRESPONSES" val="30"/>
  <p:tag name="RESPONSECOUNT" val="30"/>
  <p:tag name="SLICED" val="False"/>
  <p:tag name="RESPONSES" val="5;5;3;3;4;2;4;3;2;2;5;5;5;3;1;3;1;4;3;2;1;4;3;3;5;4;2;2;4;4;"/>
  <p:tag name="CHARTSTRINGSTD" val="3 6 8 7 6"/>
  <p:tag name="CHARTSTRINGREV" val="6 7 8 6 3"/>
  <p:tag name="CHARTSTRINGSTDPER" val="0.1 0.2 0.266666666666667 0.233333333333333 0.2"/>
  <p:tag name="CHARTSTRINGREVPER" val="0.2 0.233333333333333 0.266666666666667 0.2 0.1"/>
  <p:tag name="RESTORECOUNTDOWNTIMER" val="False"/>
  <p:tag name="QUESTIONALIAS" val="Overall, how would you rate the learning experience?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E1D1E1368FDE494797BE8ABA6E2A1634"/>
  <p:tag name="REVIEWONLY" val="True"/>
  <p:tag name="TOTALRESPONSES" val="30"/>
  <p:tag name="RESPONSECOUNT" val="30"/>
  <p:tag name="SLICED" val="False"/>
  <p:tag name="RESPONSES" val="5;2;5;4;3;3;5;4;1;1;5;3;4;3;1;2;1;2;5;4;3;2;3;3;3;5;4;4;3;1;"/>
  <p:tag name="CHARTSTRINGSTD" val="5 4 9 6 6"/>
  <p:tag name="CHARTSTRINGREV" val="6 6 9 4 5"/>
  <p:tag name="CHARTSTRINGSTDPER" val="0.166666666666667 0.133333333333333 0.3 0.2 0.2"/>
  <p:tag name="CHARTSTRINGREVPER" val="0.2 0.2 0.3 0.133333333333333 0.166666666666667"/>
  <p:tag name="RESTORECOUNTDOWNTIMER" val="False"/>
  <p:tag name="QUESTIONALIAS" val="Overall, how would you rate the  quality of the teaching?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7"/>
  <p:tag name="TEXTLENGTH" val="60"/>
  <p:tag name="FONTSIZE" val="28"/>
  <p:tag name="BULLETTYPE" val="ppBulletArabicPeriod"/>
  <p:tag name="ANSWERTEXT" val="What’s breakfast?&#10;Coffee&#10;Tea&#10;Fruit Juice&#10;Water&#10;Nothing&#10;Other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5B91B9D03A2E451FA795A52172B605AF"/>
  <p:tag name="REVIEWONLY" val="True"/>
  <p:tag name="TOTALRESPONSES" val="30"/>
  <p:tag name="RESPONSECOUNT" val="30"/>
  <p:tag name="SLICED" val="False"/>
  <p:tag name="RESPONSES" val="2;4;3;4;1;3;2;1;5;2;1;4;3;4;1;4;3;1;5;1;2;5;3;3;4;2;3;3;4;5;"/>
  <p:tag name="CHARTSTRINGSTD" val="6 5 8 7 4"/>
  <p:tag name="CHARTSTRINGREV" val="4 7 8 5 6"/>
  <p:tag name="CHARTSTRINGSTDPER" val="0.2 0.166666666666667 0.266666666666667 0.233333333333333 0.133333333333333"/>
  <p:tag name="CHARTSTRINGREVPER" val="0.133333333333333 0.233333333333333 0.266666666666667 0.166666666666667 0.2"/>
  <p:tag name="RESTORECOUNTDOWNTIMER" val="False"/>
  <p:tag name="QUESTIONALIAS" val="Overall, how would you  rate this module?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E8DFBF6668FE4743A947F053A8F652CB"/>
  <p:tag name="QUESTIONALIAS" val="The number of days I was allocated study time to attend the module study days was"/>
  <p:tag name="REVIEWONLY" val="True"/>
  <p:tag name="TOTALRESPONSES" val="30"/>
  <p:tag name="RESPONSECOUNT" val="30"/>
  <p:tag name="SLICED" val="False"/>
  <p:tag name="RESPONSES" val="4;1;5;3;4;3;1;3;4;3;4;3;3;1;5;2;1;2;2;4;1;5;2;5;5;1;2;2;6;5;"/>
  <p:tag name="CHARTSTRINGSTD" val="6 6 6 5 6 1"/>
  <p:tag name="CHARTSTRINGREV" val="1 6 5 6 6 6"/>
  <p:tag name="CHARTSTRINGSTDPER" val="0.2 0.2 0.2 0.166666666666667 0.2 0.0333333333333333"/>
  <p:tag name="CHARTSTRINGREVPER" val="0.0333333333333333 0.2 0.166666666666667 0.2 0.2 0.2"/>
  <p:tag name="RESTORECOUNTDOWNTIMER" val="False"/>
  <p:tag name="ANSWERSALIAS" val="13+ days|smicln|10-12 days|smicln|7-9 days|smicln|4-6 days|smicln|1-3 days|smicln|None "/>
  <p:tag name="COUNTDOWNSECONDS" val="15"/>
  <p:tag name="RESPONSESGATHERED" val="False"/>
  <p:tag name="ANONYMOUSTEMP" val="False"/>
  <p:tag name="VALUES" val="No Value|smicln|No Value|smicln|No Value|smicln|No Value|smicln|No Value|smicln|No Valu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6"/>
  <p:tag name="TEXTLENGTH" val="52"/>
  <p:tag name="FONTSIZE" val="28"/>
  <p:tag name="BULLETTYPE" val="ppBulletArabicPeriod"/>
  <p:tag name="ANSWERTEXT" val="13+ days&#10;10-12 days&#10;7-9 days&#10;4-6 days&#10;1-3 days&#10;None 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FA8650E84E0F40849E1CA6C91D5ED982"/>
  <p:tag name="REVIEWONLY" val="True"/>
  <p:tag name="TOTALRESPONSES" val="30"/>
  <p:tag name="RESPONSECOUNT" val="30"/>
  <p:tag name="SLICED" val="False"/>
  <p:tag name="RESPONSES" val="4;3;2;2;3;2;3;4;4;1;2;4;2;1;2;4;5;2;1;3;3;5;4;3;3;3;1;5;1;4;"/>
  <p:tag name="CHARTSTRINGSTD" val="5 7 8 7 3"/>
  <p:tag name="CHARTSTRINGREV" val="3 7 8 7 5"/>
  <p:tag name="CHARTSTRINGSTDPER" val="0.166666666666667 0.233333333333333 0.266666666666667 0.233333333333333 0.1"/>
  <p:tag name="CHARTSTRINGREVPER" val="0.1 0.233333333333333 0.266666666666667 0.233333333333333 0.166666666666667"/>
  <p:tag name="RESTORECOUNTDOWNTIMER" val="False"/>
  <p:tag name="ANSWERSALIAS" val="Very good|smicln|Good|smicln|Acceptable|smicln|Poor|smicln|Very poor"/>
  <p:tag name="QUESTIONALIAS" val="The availability of resources for learning in my place of work was…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2F5AFBB8DB284422BBD0F38586E8B683"/>
  <p:tag name="REVIEWONLY" val="True"/>
  <p:tag name="TOTALRESPONSES" val="30"/>
  <p:tag name="RESPONSECOUNT" val="30"/>
  <p:tag name="SLICED" val="False"/>
  <p:tag name="RESPONSES" val="2;4;1;1;4;5;3;3;3;1;2;4;3;3;4;2;1;1;1;1;2;5;5;1;5;5;2;1;4;3;"/>
  <p:tag name="CHARTSTRINGSTD" val="9 5 6 5 5"/>
  <p:tag name="CHARTSTRINGREV" val="5 5 6 5 9"/>
  <p:tag name="CHARTSTRINGSTDPER" val="0.3 0.166666666666667 0.2 0.166666666666667 0.166666666666667"/>
  <p:tag name="CHARTSTRINGREVPER" val="0.166666666666667 0.166666666666667 0.2 0.166666666666667 0.3"/>
  <p:tag name="RESTORECOUNTDOWNTIMER" val="False"/>
  <p:tag name="QUESTIONALIAS" val="Practice Learning: where applicable, support from my mentor in this module was…"/>
  <p:tag name="ANSWERSALIAS" val="Very good|smicln|Good|smicln|Acceptable|smicln|Poor|smicln|Very poor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40"/>
  <p:tag name="FONTSIZE" val="28"/>
  <p:tag name="BULLETTYPE" val="ppBulletArabicPeriod"/>
  <p:tag name="ANSWERTEXT" val="Very good&#10;Good&#10;Acceptable&#10;Poor&#10;Very po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CDB6EB032454336AB9C6425C0FD8563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DELIMITERS" val="3.1"/>
  <p:tag name="VALUEFORMAT" val="0%"/>
  <p:tag name="SLIDEORDER" val="3"/>
  <p:tag name="SLIDEGUID" val="5DF2670379BB43C4B8DAA188948B4575"/>
  <p:tag name="QUESTIONALIAS" val="Thank you for taking part in this initiative. What do you think about giving your evaluation feedback using zappers?"/>
  <p:tag name="ANSWERSALIAS" val="I really prefer zappers|smicln|Better than a paper form|smicln|No strong opinion|smicln|Prefer a paper form|smicln|I really don’t like this"/>
  <p:tag name="TOTALRESPONSES" val="30"/>
  <p:tag name="RESPONSECOUNT" val="30"/>
  <p:tag name="SLICED" val="False"/>
  <p:tag name="RESPONSES" val="4;2;1;1;2;3;4;3;4;1;2;2;3;2;5;4;4;2;3;1;5;5;3;2;4;3;3;5;1;5;"/>
  <p:tag name="CHARTSTRINGSTD" val="5 7 7 6 5"/>
  <p:tag name="CHARTSTRINGREV" val="5 6 7 7 5"/>
  <p:tag name="CHARTSTRINGSTDPER" val="0.166666666666667 0.233333333333333 0.233333333333333 0.2 0.166666666666667"/>
  <p:tag name="CHARTSTRINGREVPER" val="0.166666666666667 0.2 0.233333333333333 0.233333333333333 0.166666666666667"/>
  <p:tag name="RESTORECOUNTDOWNTIMER" val="False"/>
  <p:tag name="COUNTDOWNSECONDS" val="15"/>
  <p:tag name="RESPONSESGATHERED" val="False"/>
  <p:tag name="ANONYMOUSTEMP" val="False"/>
  <p:tag name="VALUES" val="No Value|smicln|No Value|smicln|No Value|smicln|No Value|smicln|No Value"/>
</p:tagLst>
</file>

<file path=ppt/theme/theme1.xml><?xml version="1.0" encoding="utf-8"?>
<a:theme xmlns:a="http://schemas.openxmlformats.org/drawingml/2006/main" name="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 bluegreen fade</Template>
  <TotalTime>151</TotalTime>
  <Words>546</Words>
  <Application>Microsoft Office PowerPoint</Application>
  <PresentationFormat>On-screen Show (4:3)</PresentationFormat>
  <Paragraphs>210</Paragraphs>
  <Slides>34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Lucida Sans</vt:lpstr>
      <vt:lpstr>ＭＳ Ｐゴシック</vt:lpstr>
      <vt:lpstr>Wingdings</vt:lpstr>
      <vt:lpstr>Symbol</vt:lpstr>
      <vt:lpstr>Georgia</vt:lpstr>
      <vt:lpstr>Tahoma</vt:lpstr>
      <vt:lpstr>UoSnew3</vt:lpstr>
      <vt:lpstr>Microsoft Graph Chart</vt:lpstr>
      <vt:lpstr>Module name &amp; code Evaluation survey</vt:lpstr>
      <vt:lpstr>How to use Zappers</vt:lpstr>
      <vt:lpstr>PowerPoint Presentation</vt:lpstr>
      <vt:lpstr>PowerPoint Presentation</vt:lpstr>
      <vt:lpstr>A question to test your zapper</vt:lpstr>
      <vt:lpstr>Start of evaluation survey</vt:lpstr>
      <vt:lpstr>Module Content</vt:lpstr>
      <vt:lpstr>The prior knowledge assumed was</vt:lpstr>
      <vt:lpstr>The amount of material covered  in the module was</vt:lpstr>
      <vt:lpstr>The organisation of the module activities (lectures, seminars etc.) was</vt:lpstr>
      <vt:lpstr>The statement of learning outcomes was</vt:lpstr>
      <vt:lpstr>The quality of module information was</vt:lpstr>
      <vt:lpstr>The materials provided to support your learning (e.g. reading lists, handouts, Blackboard etc.) were</vt:lpstr>
      <vt:lpstr>The computer resources and availability were</vt:lpstr>
      <vt:lpstr>The library resources were</vt:lpstr>
      <vt:lpstr>Module Delivery</vt:lpstr>
      <vt:lpstr>The module content  informed my practice</vt:lpstr>
      <vt:lpstr>The variety of teaching methods used has enhanced my learning</vt:lpstr>
      <vt:lpstr>The support of other students has enhanced my learning</vt:lpstr>
      <vt:lpstr>The content of the module has stimulated my interest in the subject</vt:lpstr>
      <vt:lpstr>The learning environment was conducive to my learning</vt:lpstr>
      <vt:lpstr>The academic support provided has been</vt:lpstr>
      <vt:lpstr>The group/peer support has been</vt:lpstr>
      <vt:lpstr>Overall Evaluation</vt:lpstr>
      <vt:lpstr>Overall, how would you rate the learning experience?</vt:lpstr>
      <vt:lpstr>Overall, how would you rate the  quality of the teaching?</vt:lpstr>
      <vt:lpstr>Overall, how would you  rate this module?</vt:lpstr>
      <vt:lpstr>Placement</vt:lpstr>
      <vt:lpstr>The number of days I was allocated study time to attend the module study days was</vt:lpstr>
      <vt:lpstr>The availability of resources for learning in my place of work was…</vt:lpstr>
      <vt:lpstr>Practice Learning: where applicable, support from my mentor in this module was…</vt:lpstr>
      <vt:lpstr>One final question</vt:lpstr>
      <vt:lpstr>Thank you for taking part in this initiative. What do you think about giving your evaluation feedback using zappers?</vt:lpstr>
      <vt:lpstr>Thank You</vt:lpstr>
    </vt:vector>
  </TitlesOfParts>
  <Company>School of Nursing &amp; Midwifery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PQ Evaluation pilot  NQCG3066 10/12/08</dc:title>
  <dc:creator>Acaduser</dc:creator>
  <cp:lastModifiedBy>Adam Warren</cp:lastModifiedBy>
  <cp:revision>19</cp:revision>
  <dcterms:created xsi:type="dcterms:W3CDTF">2008-12-10T11:27:31Z</dcterms:created>
  <dcterms:modified xsi:type="dcterms:W3CDTF">2011-12-02T12:24:51Z</dcterms:modified>
</cp:coreProperties>
</file>