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0" r:id="rId1"/>
  </p:sldMasterIdLst>
  <p:sldIdLst>
    <p:sldId id="259" r:id="rId2"/>
    <p:sldId id="272" r:id="rId3"/>
    <p:sldId id="257" r:id="rId4"/>
    <p:sldId id="258" r:id="rId5"/>
    <p:sldId id="271" r:id="rId6"/>
    <p:sldId id="261" r:id="rId7"/>
    <p:sldId id="262" r:id="rId8"/>
    <p:sldId id="263" r:id="rId9"/>
    <p:sldId id="277" r:id="rId10"/>
    <p:sldId id="285" r:id="rId11"/>
    <p:sldId id="274" r:id="rId12"/>
    <p:sldId id="273" r:id="rId13"/>
    <p:sldId id="264" r:id="rId14"/>
    <p:sldId id="284" r:id="rId15"/>
    <p:sldId id="283" r:id="rId16"/>
    <p:sldId id="289" r:id="rId17"/>
    <p:sldId id="288" r:id="rId18"/>
    <p:sldId id="267" r:id="rId19"/>
    <p:sldId id="270" r:id="rId20"/>
    <p:sldId id="286" r:id="rId21"/>
    <p:sldId id="290" r:id="rId22"/>
    <p:sldId id="282" r:id="rId23"/>
    <p:sldId id="281" r:id="rId24"/>
    <p:sldId id="280" r:id="rId25"/>
    <p:sldId id="292" r:id="rId26"/>
    <p:sldId id="293" r:id="rId27"/>
    <p:sldId id="287" r:id="rId28"/>
    <p:sldId id="291" r:id="rId29"/>
    <p:sldId id="275" r:id="rId30"/>
    <p:sldId id="294" r:id="rId31"/>
    <p:sldId id="295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45" autoAdjust="0"/>
    <p:restoredTop sz="94692" autoAdjust="0"/>
  </p:normalViewPr>
  <p:slideViewPr>
    <p:cSldViewPr snapToGrid="0" snapToObjects="1">
      <p:cViewPr>
        <p:scale>
          <a:sx n="77" d="100"/>
          <a:sy n="77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17EC3959-82E2-C04A-BBF8-26C5CCE39D2A}" type="datetimeFigureOut">
              <a:rPr lang="en-US" smtClean="0"/>
              <a:t>11/25/11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C8FBA1-548A-904F-B23C-6EBFED5D6D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308725"/>
            <a:ext cx="1908175" cy="180975"/>
          </a:xfrm>
          <a:noFill/>
        </p:spPr>
        <p:txBody>
          <a:bodyPr/>
          <a:lstStyle/>
          <a:p>
            <a:fld id="{43C0629E-BA70-D948-9DA3-8E0B6CFDAA7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Southampton Linked Open Data Architect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>
          <a:xfrm>
            <a:off x="914400" y="890756"/>
            <a:ext cx="7772400" cy="1508760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Christopher </a:t>
            </a:r>
            <a:r>
              <a:rPr lang="en-US" sz="4000" dirty="0" err="1" smtClean="0"/>
              <a:t>Gutteridge</a:t>
            </a:r>
            <a:endParaRPr lang="en-US" sz="4000" dirty="0" smtClean="0"/>
          </a:p>
          <a:p>
            <a:r>
              <a:rPr lang="en-US" sz="4000" dirty="0" smtClean="0"/>
              <a:t>@</a:t>
            </a:r>
            <a:r>
              <a:rPr lang="en-US" sz="4000" dirty="0" err="1" smtClean="0"/>
              <a:t>cgutteridge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5378"/>
            <a:ext cx="7772400" cy="5910182"/>
          </a:xfrm>
        </p:spPr>
        <p:txBody>
          <a:bodyPr>
            <a:normAutofit/>
          </a:bodyPr>
          <a:lstStyle/>
          <a:p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Stations, Bus-Stops, Bus-Routes, Bus Times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err="1" smtClean="0"/>
              <a:t>EPrints</a:t>
            </a:r>
            <a:r>
              <a:rPr lang="en-US" dirty="0" smtClean="0"/>
              <a:t>, Videos, Learning Objects</a:t>
            </a:r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Contact Information, Experts for the Media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Open Days, University History</a:t>
            </a:r>
          </a:p>
          <a:p>
            <a:r>
              <a:rPr lang="en-US" dirty="0" smtClean="0"/>
              <a:t>Jargon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5E214-6BF5-0440-989E-A3D0C48D1F36}" type="slidenum">
              <a:rPr lang="en-GB" smtClean="0"/>
              <a:pPr/>
              <a:t>11</a:t>
            </a:fld>
            <a:endParaRPr lang="en-GB" smtClean="0"/>
          </a:p>
        </p:txBody>
      </p:sp>
      <p:pic>
        <p:nvPicPr>
          <p:cNvPr id="21507" name="Picture 3" descr="lo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325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250E7F-EAF4-9547-AA85-0C18AAC9B748}" type="slidenum">
              <a:rPr lang="en-GB" smtClean="0"/>
              <a:pPr/>
              <a:t>12</a:t>
            </a:fld>
            <a:endParaRPr lang="en-GB" smtClean="0"/>
          </a:p>
        </p:txBody>
      </p:sp>
      <p:pic>
        <p:nvPicPr>
          <p:cNvPr id="20483" name="Picture 2" descr="lod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33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13</a:t>
            </a:fld>
            <a:endParaRPr lang="en-GB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177379" y="2147878"/>
            <a:ext cx="2944841" cy="150201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6464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direct from application</a:t>
            </a:r>
            <a:endParaRPr lang="en-US" dirty="0">
              <a:cs typeface="Arial" charset="0"/>
            </a:endParaRPr>
          </a:p>
        </p:txBody>
      </p:sp>
      <p:sp>
        <p:nvSpPr>
          <p:cNvPr id="29711" name="Magnetic Disk 36"/>
          <p:cNvSpPr>
            <a:spLocks noChangeArrowheads="1"/>
          </p:cNvSpPr>
          <p:nvPr/>
        </p:nvSpPr>
        <p:spPr bwMode="auto">
          <a:xfrm>
            <a:off x="5755948" y="304800"/>
            <a:ext cx="1716492" cy="1056294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124593" y="2881704"/>
            <a:ext cx="1725640" cy="125356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olded Corner 47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RDF Dataset Document on </a:t>
            </a:r>
            <a:r>
              <a:rPr lang="en-US" sz="3200" dirty="0" err="1" smtClean="0"/>
              <a:t>DIsk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14</a:t>
            </a:fld>
            <a:endParaRPr lang="en-GB" smtClean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4399" y="304799"/>
            <a:ext cx="1526749" cy="9143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Google Docs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124200" y="304799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Arial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081935" y="2068930"/>
            <a:ext cx="2961336" cy="167640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6464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direct from application</a:t>
            </a:r>
            <a:endParaRPr lang="en-US" dirty="0">
              <a:cs typeface="Arial" charset="0"/>
            </a:endParaRPr>
          </a:p>
        </p:txBody>
      </p:sp>
      <p:sp>
        <p:nvSpPr>
          <p:cNvPr id="29711" name="Magnetic Disk 36"/>
          <p:cNvSpPr>
            <a:spLocks noChangeArrowheads="1"/>
          </p:cNvSpPr>
          <p:nvPr/>
        </p:nvSpPr>
        <p:spPr bwMode="auto">
          <a:xfrm>
            <a:off x="5755948" y="304800"/>
            <a:ext cx="1716492" cy="1056294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091604" y="2865211"/>
            <a:ext cx="1742136" cy="130304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lded Corner 12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RDF Dataset Document on </a:t>
            </a:r>
            <a:r>
              <a:rPr lang="en-US" sz="3200" dirty="0" err="1" smtClean="0"/>
              <a:t>DIsk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15</a:t>
            </a:fld>
            <a:endParaRPr lang="en-GB" smtClean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4399" y="304799"/>
            <a:ext cx="1526749" cy="9143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Google Docs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124200" y="304799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Arial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3943045" y="2207820"/>
            <a:ext cx="3239117" cy="1676405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703" idx="2"/>
          </p:cNvCxnSpPr>
          <p:nvPr/>
        </p:nvCxnSpPr>
        <p:spPr bwMode="auto">
          <a:xfrm rot="5400000">
            <a:off x="3338650" y="1591755"/>
            <a:ext cx="958206" cy="21309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1508683" y="1508847"/>
            <a:ext cx="912474" cy="42464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6464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direct from application</a:t>
            </a:r>
            <a:endParaRPr lang="en-US" dirty="0">
              <a:cs typeface="Arial" charset="0"/>
            </a:endParaRPr>
          </a:p>
        </p:txBody>
      </p:sp>
      <p:sp>
        <p:nvSpPr>
          <p:cNvPr id="29711" name="Magnetic Disk 36"/>
          <p:cNvSpPr>
            <a:spLocks noChangeArrowheads="1"/>
          </p:cNvSpPr>
          <p:nvPr/>
        </p:nvSpPr>
        <p:spPr bwMode="auto">
          <a:xfrm>
            <a:off x="5755948" y="304800"/>
            <a:ext cx="1716492" cy="1056294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4886737" y="2938124"/>
            <a:ext cx="2019916" cy="1434999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lternate Process 38"/>
          <p:cNvSpPr/>
          <p:nvPr/>
        </p:nvSpPr>
        <p:spPr>
          <a:xfrm>
            <a:off x="1752600" y="2177405"/>
            <a:ext cx="2971800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GRINDER</a:t>
            </a:r>
            <a:endParaRPr lang="en-US" sz="3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2610744" y="3565121"/>
            <a:ext cx="1613916" cy="58700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2441148" y="4665581"/>
            <a:ext cx="3711205" cy="211621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RDF Dataset Document on </a:t>
            </a:r>
            <a:r>
              <a:rPr lang="en-US" sz="3200" dirty="0" err="1" smtClean="0"/>
              <a:t>DIsk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16</a:t>
            </a:fld>
            <a:endParaRPr lang="en-GB" smtClean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4399" y="304799"/>
            <a:ext cx="1526749" cy="9143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Google Docs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3124200" y="304799"/>
            <a:ext cx="16002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a typeface="Arial" charset="0"/>
                <a:cs typeface="Arial" charset="0"/>
              </a:rPr>
              <a:t>Spreadsheet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732379" y="1972246"/>
            <a:ext cx="2214207" cy="1122643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703" idx="2"/>
          </p:cNvCxnSpPr>
          <p:nvPr/>
        </p:nvCxnSpPr>
        <p:spPr bwMode="auto">
          <a:xfrm rot="5400000">
            <a:off x="3338650" y="1591755"/>
            <a:ext cx="958206" cy="21309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1508683" y="1508847"/>
            <a:ext cx="912474" cy="42464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loud 31"/>
          <p:cNvSpPr/>
          <p:nvPr/>
        </p:nvSpPr>
        <p:spPr bwMode="auto">
          <a:xfrm>
            <a:off x="6400800" y="1426464"/>
            <a:ext cx="2667000" cy="12192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direct from application</a:t>
            </a:r>
            <a:endParaRPr lang="en-US" dirty="0">
              <a:cs typeface="Arial" charset="0"/>
            </a:endParaRPr>
          </a:p>
        </p:txBody>
      </p:sp>
      <p:sp>
        <p:nvSpPr>
          <p:cNvPr id="29711" name="Magnetic Disk 36"/>
          <p:cNvSpPr>
            <a:spLocks noChangeArrowheads="1"/>
          </p:cNvSpPr>
          <p:nvPr/>
        </p:nvSpPr>
        <p:spPr bwMode="auto">
          <a:xfrm>
            <a:off x="5755948" y="304800"/>
            <a:ext cx="1716492" cy="1056294"/>
          </a:xfrm>
          <a:prstGeom prst="flowChartMagneticDisk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Database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>
            <a:off x="5687569" y="2714044"/>
            <a:ext cx="995004" cy="858246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lternate Process 38"/>
          <p:cNvSpPr/>
          <p:nvPr/>
        </p:nvSpPr>
        <p:spPr>
          <a:xfrm>
            <a:off x="1752600" y="2177405"/>
            <a:ext cx="2971800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GRINDER</a:t>
            </a:r>
            <a:endParaRPr lang="en-US" sz="36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2950011" y="3225855"/>
            <a:ext cx="589004" cy="24062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2441148" y="5212575"/>
            <a:ext cx="3711205" cy="1569225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RDF Dataset Document on </a:t>
            </a:r>
            <a:r>
              <a:rPr lang="en-US" sz="3200" dirty="0" err="1" smtClean="0"/>
              <a:t>DIsk</a:t>
            </a:r>
            <a:endParaRPr lang="en-US" sz="3200" dirty="0" smtClean="0"/>
          </a:p>
        </p:txBody>
      </p:sp>
      <p:sp>
        <p:nvSpPr>
          <p:cNvPr id="17" name="Alternate Process 16"/>
          <p:cNvSpPr/>
          <p:nvPr/>
        </p:nvSpPr>
        <p:spPr>
          <a:xfrm>
            <a:off x="1212241" y="3640671"/>
            <a:ext cx="5929769" cy="874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+Boilerplate    +Provenance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956178" y="4863754"/>
            <a:ext cx="697642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17</a:t>
            </a:fld>
            <a:endParaRPr lang="en-GB" smtClean="0"/>
          </a:p>
        </p:txBody>
      </p:sp>
      <p:sp>
        <p:nvSpPr>
          <p:cNvPr id="6" name="Cloud 5"/>
          <p:cNvSpPr/>
          <p:nvPr/>
        </p:nvSpPr>
        <p:spPr bwMode="auto">
          <a:xfrm>
            <a:off x="2177241" y="3902075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6200000" flipH="1">
            <a:off x="3822600" y="3320163"/>
            <a:ext cx="1163821" cy="1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/>
          <p:cNvSpPr/>
          <p:nvPr/>
        </p:nvSpPr>
        <p:spPr>
          <a:xfrm>
            <a:off x="2441148" y="998947"/>
            <a:ext cx="3711205" cy="1569225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RDF Dataset Document on </a:t>
            </a:r>
            <a:r>
              <a:rPr lang="en-US" sz="3200" dirty="0" err="1" smtClean="0"/>
              <a:t>DIsk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 bwMode="auto">
          <a:xfrm>
            <a:off x="1828800" y="205740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19</a:t>
            </a:fld>
            <a:endParaRPr lang="en-GB" smtClean="0"/>
          </a:p>
        </p:txBody>
      </p:sp>
      <p:sp>
        <p:nvSpPr>
          <p:cNvPr id="6" name="Cloud 5"/>
          <p:cNvSpPr/>
          <p:nvPr/>
        </p:nvSpPr>
        <p:spPr bwMode="auto">
          <a:xfrm>
            <a:off x="1828800" y="57573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308725"/>
            <a:ext cx="1908175" cy="180975"/>
          </a:xfrm>
          <a:noFill/>
        </p:spPr>
        <p:txBody>
          <a:bodyPr/>
          <a:lstStyle/>
          <a:p>
            <a:fld id="{43C0629E-BA70-D948-9DA3-8E0B6CFDAA7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Southampton Linked Open Data </a:t>
            </a:r>
            <a:r>
              <a:rPr lang="en-US" strike="sngStrike" dirty="0" smtClean="0">
                <a:solidFill>
                  <a:schemeClr val="tx2">
                    <a:lumMod val="50000"/>
                  </a:schemeClr>
                </a:solidFill>
              </a:rPr>
              <a:t>Architect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942140" y="4899161"/>
            <a:ext cx="3485613" cy="88173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Gardener!</a:t>
            </a: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sngStrike" kern="1200" cap="all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>
          <a:xfrm>
            <a:off x="914400" y="890756"/>
            <a:ext cx="7772400" cy="1508760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Christopher Gutteridge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@cgutteridge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106" y="-923747"/>
            <a:ext cx="13143604" cy="821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194" y="-2150255"/>
            <a:ext cx="14413208" cy="900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22</a:t>
            </a:fld>
            <a:endParaRPr lang="en-GB" smtClean="0"/>
          </a:p>
        </p:txBody>
      </p:sp>
      <p:sp>
        <p:nvSpPr>
          <p:cNvPr id="6" name="Cloud 5"/>
          <p:cNvSpPr/>
          <p:nvPr/>
        </p:nvSpPr>
        <p:spPr bwMode="auto">
          <a:xfrm>
            <a:off x="1828800" y="57573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23</a:t>
            </a:fld>
            <a:endParaRPr lang="en-GB" smtClean="0"/>
          </a:p>
        </p:txBody>
      </p:sp>
      <p:sp>
        <p:nvSpPr>
          <p:cNvPr id="6" name="Cloud 5"/>
          <p:cNvSpPr/>
          <p:nvPr/>
        </p:nvSpPr>
        <p:spPr bwMode="auto">
          <a:xfrm>
            <a:off x="1828800" y="57573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 bwMode="auto">
          <a:xfrm>
            <a:off x="342900" y="4495800"/>
            <a:ext cx="2971800" cy="10668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Document</a:t>
            </a:r>
            <a:endParaRPr lang="en-US" dirty="0"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 flipV="1">
            <a:off x="1828800" y="3090330"/>
            <a:ext cx="1409700" cy="132927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DC38D55D-DE73-474C-8154-FE6F3A975DCB}" type="slidenum">
              <a:rPr lang="en-GB" smtClean="0"/>
              <a:pPr algn="ctr"/>
              <a:t>24</a:t>
            </a:fld>
            <a:endParaRPr lang="en-GB" smtClean="0"/>
          </a:p>
        </p:txBody>
      </p:sp>
      <p:sp>
        <p:nvSpPr>
          <p:cNvPr id="6" name="Cloud 5"/>
          <p:cNvSpPr/>
          <p:nvPr/>
        </p:nvSpPr>
        <p:spPr bwMode="auto">
          <a:xfrm>
            <a:off x="1828800" y="575730"/>
            <a:ext cx="4419600" cy="2514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cs typeface="Arial" charset="0"/>
              </a:rPr>
              <a:t>Triple Store</a:t>
            </a:r>
            <a:endParaRPr lang="en-US" sz="4000" dirty="0">
              <a:cs typeface="Arial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5489472" y="4983163"/>
            <a:ext cx="22860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Spreadsheet (CSV)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5065518" y="3305063"/>
            <a:ext cx="1911640" cy="1063732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3619031" y="3848100"/>
            <a:ext cx="1295400" cy="15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 bwMode="auto">
          <a:xfrm>
            <a:off x="342900" y="4495800"/>
            <a:ext cx="2971800" cy="10668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cs typeface="Arial" charset="0"/>
              </a:rPr>
              <a:t>RDF Document</a:t>
            </a:r>
            <a:endParaRPr lang="en-US" dirty="0"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 flipV="1">
            <a:off x="1828800" y="3090330"/>
            <a:ext cx="1409700" cy="132927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7467600" y="3124994"/>
            <a:ext cx="14478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bIns="0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Map (KML)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844513" y="2457820"/>
            <a:ext cx="1546887" cy="66638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3"/>
          <p:cNvSpPr/>
          <p:nvPr/>
        </p:nvSpPr>
        <p:spPr>
          <a:xfrm>
            <a:off x="3542037" y="4496594"/>
            <a:ext cx="1447800" cy="15240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4195" y="-1187675"/>
            <a:ext cx="10688274" cy="80456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3" t="18602" r="40969" b="19488"/>
          <a:stretch>
            <a:fillRect/>
          </a:stretch>
        </p:blipFill>
        <p:spPr>
          <a:xfrm>
            <a:off x="425482" y="0"/>
            <a:ext cx="8695786" cy="577342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4195" y="-1187675"/>
            <a:ext cx="10688274" cy="80456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753" t="18602" r="40969" b="19488"/>
          <a:stretch>
            <a:fillRect/>
          </a:stretch>
        </p:blipFill>
        <p:spPr>
          <a:xfrm>
            <a:off x="425482" y="0"/>
            <a:ext cx="8695786" cy="5773422"/>
          </a:xfrm>
        </p:spPr>
      </p:pic>
      <p:pic>
        <p:nvPicPr>
          <p:cNvPr id="6" name="Picture 5" descr="screen.jpg"/>
          <p:cNvPicPr>
            <a:picLocks noChangeAspect="1"/>
          </p:cNvPicPr>
          <p:nvPr/>
        </p:nvPicPr>
        <p:blipFill>
          <a:blip r:embed="rId3"/>
          <a:srcRect l="554" t="14173" r="47613" b="51378"/>
          <a:stretch>
            <a:fillRect/>
          </a:stretch>
        </p:blipFill>
        <p:spPr>
          <a:xfrm>
            <a:off x="2823240" y="3043425"/>
            <a:ext cx="7594941" cy="31547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3809" y="-1012067"/>
            <a:ext cx="12915419" cy="807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3811" y="1712759"/>
            <a:ext cx="1435000" cy="14350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</a:t>
            </a:r>
          </a:p>
        </p:txBody>
      </p:sp>
      <p:sp>
        <p:nvSpPr>
          <p:cNvPr id="5" name="Oval 4"/>
          <p:cNvSpPr/>
          <p:nvPr/>
        </p:nvSpPr>
        <p:spPr>
          <a:xfrm>
            <a:off x="3340429" y="2023207"/>
            <a:ext cx="914400" cy="9144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</a:t>
            </a:r>
          </a:p>
        </p:txBody>
      </p:sp>
      <p:sp>
        <p:nvSpPr>
          <p:cNvPr id="8" name="Oval 7"/>
          <p:cNvSpPr/>
          <p:nvPr/>
        </p:nvSpPr>
        <p:spPr>
          <a:xfrm>
            <a:off x="6101794" y="424317"/>
            <a:ext cx="1288442" cy="128844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68811" y="5074196"/>
            <a:ext cx="1633618" cy="16336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/ Service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46649" y="2391343"/>
            <a:ext cx="1512832" cy="151283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Output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39962" y="1922909"/>
            <a:ext cx="1485030" cy="148503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7223" y="4072957"/>
            <a:ext cx="2168792" cy="2168792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Organisation</a:t>
            </a:r>
            <a:r>
              <a:rPr lang="en-US" dirty="0" smtClean="0"/>
              <a:t> Unit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5251" y="4072957"/>
            <a:ext cx="1486060" cy="148606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of Service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426029" y="424317"/>
            <a:ext cx="1219200" cy="1219200"/>
          </a:xfrm>
          <a:prstGeom prst="ellips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2468811" y="2430259"/>
            <a:ext cx="871618" cy="5014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  <a:endCxn id="4" idx="5"/>
          </p:cNvCxnSpPr>
          <p:nvPr/>
        </p:nvCxnSpPr>
        <p:spPr>
          <a:xfrm rot="16200000" flipV="1">
            <a:off x="2850268" y="2346001"/>
            <a:ext cx="1452961" cy="263617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13" idx="0"/>
          </p:cNvCxnSpPr>
          <p:nvPr/>
        </p:nvCxnSpPr>
        <p:spPr>
          <a:xfrm rot="5400000">
            <a:off x="917197" y="3238843"/>
            <a:ext cx="925198" cy="74303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0"/>
            <a:endCxn id="14" idx="2"/>
          </p:cNvCxnSpPr>
          <p:nvPr/>
        </p:nvCxnSpPr>
        <p:spPr>
          <a:xfrm rot="5400000" flipH="1" flipV="1">
            <a:off x="1749249" y="1035979"/>
            <a:ext cx="678842" cy="67471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6"/>
            <a:endCxn id="9" idx="1"/>
          </p:cNvCxnSpPr>
          <p:nvPr/>
        </p:nvCxnSpPr>
        <p:spPr>
          <a:xfrm>
            <a:off x="1751311" y="4815987"/>
            <a:ext cx="956738" cy="497447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2" idx="7"/>
          </p:cNvCxnSpPr>
          <p:nvPr/>
        </p:nvCxnSpPr>
        <p:spPr>
          <a:xfrm rot="5400000">
            <a:off x="6544330" y="3566700"/>
            <a:ext cx="707943" cy="93979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4"/>
            <a:endCxn id="12" idx="0"/>
          </p:cNvCxnSpPr>
          <p:nvPr/>
        </p:nvCxnSpPr>
        <p:spPr>
          <a:xfrm rot="5400000">
            <a:off x="5439539" y="3630019"/>
            <a:ext cx="665018" cy="220858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0"/>
            <a:endCxn id="8" idx="5"/>
          </p:cNvCxnSpPr>
          <p:nvPr/>
        </p:nvCxnSpPr>
        <p:spPr>
          <a:xfrm rot="16200000" flipV="1">
            <a:off x="7118671" y="1606948"/>
            <a:ext cx="867272" cy="701517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0"/>
            <a:endCxn id="8" idx="3"/>
          </p:cNvCxnSpPr>
          <p:nvPr/>
        </p:nvCxnSpPr>
        <p:spPr>
          <a:xfrm rot="5400000" flipH="1" flipV="1">
            <a:off x="5887060" y="1519488"/>
            <a:ext cx="398838" cy="408005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  <a:endCxn id="14" idx="6"/>
          </p:cNvCxnSpPr>
          <p:nvPr/>
        </p:nvCxnSpPr>
        <p:spPr>
          <a:xfrm rot="10800000">
            <a:off x="3645230" y="1033918"/>
            <a:ext cx="2456565" cy="34621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(Users, Librarians)</a:t>
            </a:r>
          </a:p>
          <a:p>
            <a:r>
              <a:rPr lang="en-US" dirty="0" smtClean="0"/>
              <a:t>Groups of People (</a:t>
            </a:r>
            <a:r>
              <a:rPr lang="en-US" dirty="0" err="1" smtClean="0"/>
              <a:t>Organisations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Services (with opening hours!) </a:t>
            </a:r>
          </a:p>
          <a:p>
            <a:r>
              <a:rPr lang="en-US" dirty="0" smtClean="0"/>
              <a:t>Places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Individual Resources </a:t>
            </a:r>
            <a:r>
              <a:rPr lang="en-US" dirty="0" smtClean="0"/>
              <a:t>(Books, </a:t>
            </a:r>
            <a:r>
              <a:rPr lang="en-US" dirty="0" smtClean="0"/>
              <a:t>Journals…)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"If HP knew what HP knows, we'd be three times more profitable." </a:t>
            </a:r>
          </a:p>
          <a:p>
            <a:pPr algn="r" eaLnBrk="1" hangingPunct="1">
              <a:buFont typeface="Wingdings" charset="2"/>
              <a:buNone/>
            </a:pPr>
            <a:r>
              <a:rPr lang="en-US" i="1" dirty="0" smtClean="0"/>
              <a:t>Lew Platt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8BD683-8E15-1D4F-B369-C2CE9F23D472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Grinder (publishing RDF)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https://</a:t>
            </a:r>
            <a:r>
              <a:rPr lang="en-US" sz="3200" dirty="0" err="1" smtClean="0"/>
              <a:t>github.com/cgutteridge/</a:t>
            </a:r>
            <a:r>
              <a:rPr lang="en-US" sz="3200" dirty="0" err="1" smtClean="0"/>
              <a:t>Grinder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Required skills: </a:t>
            </a:r>
          </a:p>
          <a:p>
            <a:r>
              <a:rPr lang="en-US" sz="3200" dirty="0" smtClean="0"/>
              <a:t>RDF structure</a:t>
            </a:r>
          </a:p>
          <a:p>
            <a:r>
              <a:rPr lang="en-US" sz="3200" dirty="0" smtClean="0"/>
              <a:t>RDF/XML</a:t>
            </a:r>
          </a:p>
          <a:p>
            <a:r>
              <a:rPr lang="en-US" sz="3200" dirty="0" smtClean="0"/>
              <a:t>XSLT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 (consuming RDF)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http</a:t>
            </a:r>
            <a:r>
              <a:rPr lang="en-US" sz="3200" dirty="0" smtClean="0"/>
              <a:t>://</a:t>
            </a:r>
            <a:r>
              <a:rPr lang="en-US" sz="3200" dirty="0" err="1" smtClean="0"/>
              <a:t>graphite.ecs.soton.ac.uk</a:t>
            </a:r>
            <a:r>
              <a:rPr lang="en-US" sz="3200" dirty="0" smtClean="0"/>
              <a:t>/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Required skills: </a:t>
            </a:r>
          </a:p>
          <a:p>
            <a:r>
              <a:rPr lang="en-US" sz="3200" dirty="0" smtClean="0"/>
              <a:t>RDF structure</a:t>
            </a:r>
          </a:p>
          <a:p>
            <a:r>
              <a:rPr lang="en-US" sz="3200" dirty="0" smtClean="0"/>
              <a:t>PHP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C8627-453A-1944-B3BB-E80675ABBB8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0963" name="Title 2"/>
          <p:cNvSpPr>
            <a:spLocks noGrp="1"/>
          </p:cNvSpPr>
          <p:nvPr>
            <p:ph type="title" idx="4294967295"/>
          </p:nvPr>
        </p:nvSpPr>
        <p:spPr>
          <a:xfrm>
            <a:off x="230920" y="0"/>
            <a:ext cx="8836880" cy="32004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data.southampton.ac.uk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blogs.ecs.soton.ac.uk</a:t>
            </a:r>
            <a:r>
              <a:rPr lang="en-US" dirty="0" smtClean="0">
                <a:solidFill>
                  <a:schemeClr val="tx1"/>
                </a:solidFill>
              </a:rPr>
              <a:t>/data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556" dirty="0" smtClean="0">
                <a:solidFill>
                  <a:schemeClr val="tx1"/>
                </a:solidFill>
              </a:rPr>
              <a:t/>
            </a:r>
            <a:br>
              <a:rPr lang="en-US" sz="3556" dirty="0" smtClean="0">
                <a:solidFill>
                  <a:schemeClr val="tx1"/>
                </a:solidFill>
              </a:rPr>
            </a:br>
            <a:r>
              <a:rPr lang="en-US" sz="3556" dirty="0" smtClean="0">
                <a:solidFill>
                  <a:schemeClr val="tx1"/>
                </a:solidFill>
              </a:rPr>
              <a:t/>
            </a:r>
            <a:br>
              <a:rPr lang="en-US" sz="3556" dirty="0" smtClean="0">
                <a:solidFill>
                  <a:schemeClr val="tx1"/>
                </a:solidFill>
              </a:rPr>
            </a:br>
            <a:r>
              <a:rPr lang="en-US" sz="4889" dirty="0" smtClean="0">
                <a:solidFill>
                  <a:schemeClr val="tx1"/>
                </a:solidFill>
              </a:rPr>
              <a:t/>
            </a:r>
            <a:br>
              <a:rPr lang="en-US" sz="4889" dirty="0" smtClean="0">
                <a:solidFill>
                  <a:schemeClr val="tx1"/>
                </a:solidFill>
              </a:rPr>
            </a:br>
            <a:r>
              <a:rPr lang="en-US" sz="4889" dirty="0" smtClean="0">
                <a:solidFill>
                  <a:schemeClr val="tx1"/>
                </a:solidFill>
              </a:rPr>
              <a:t>                 @</a:t>
            </a:r>
            <a:r>
              <a:rPr lang="en-US" sz="4889" dirty="0" err="1" smtClean="0">
                <a:solidFill>
                  <a:schemeClr val="tx1"/>
                </a:solidFill>
              </a:rPr>
              <a:t>cgutteridge</a:t>
            </a:r>
            <a:r>
              <a:rPr lang="en-US" sz="4889" dirty="0" smtClean="0">
                <a:solidFill>
                  <a:schemeClr val="tx1"/>
                </a:solidFill>
              </a:rPr>
              <a:t/>
            </a:r>
            <a:br>
              <a:rPr lang="en-US" sz="4889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5825" y="6308725"/>
            <a:ext cx="1908175" cy="180975"/>
          </a:xfrm>
          <a:noFill/>
        </p:spPr>
        <p:txBody>
          <a:bodyPr/>
          <a:lstStyle/>
          <a:p>
            <a:fld id="{2448B8EB-BB6D-1D40-8B11-173ACC8B6B3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9" name="Vertical Scroll 8"/>
          <p:cNvSpPr/>
          <p:nvPr/>
        </p:nvSpPr>
        <p:spPr bwMode="auto">
          <a:xfrm>
            <a:off x="0" y="228600"/>
            <a:ext cx="9144000" cy="6324600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1703"/>
          <p:cNvGrpSpPr>
            <a:grpSpLocks/>
          </p:cNvGrpSpPr>
          <p:nvPr/>
        </p:nvGrpSpPr>
        <p:grpSpPr bwMode="auto">
          <a:xfrm>
            <a:off x="5410200" y="5867400"/>
            <a:ext cx="2697163" cy="585788"/>
            <a:chOff x="1610" y="2863"/>
            <a:chExt cx="3221" cy="699"/>
          </a:xfrm>
        </p:grpSpPr>
        <p:sp>
          <p:nvSpPr>
            <p:cNvPr id="20487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4"/>
                <a:gd name="T166" fmla="*/ 0 h 449"/>
                <a:gd name="T167" fmla="*/ 264 w 264"/>
                <a:gd name="T168" fmla="*/ 449 h 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Freeform 1705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1"/>
                <a:gd name="T154" fmla="*/ 0 h 310"/>
                <a:gd name="T155" fmla="*/ 281 w 281"/>
                <a:gd name="T156" fmla="*/ 310 h 3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Freeform 1706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2"/>
                <a:gd name="T130" fmla="*/ 0 h 361"/>
                <a:gd name="T131" fmla="*/ 182 w 182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Freeform 1707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443"/>
                <a:gd name="T101" fmla="*/ 290 w 290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Freeform 1708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5"/>
                <a:gd name="T175" fmla="*/ 0 h 304"/>
                <a:gd name="T176" fmla="*/ 475 w 475"/>
                <a:gd name="T177" fmla="*/ 304 h 3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Freeform 1709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"/>
                <a:gd name="T130" fmla="*/ 0 h 361"/>
                <a:gd name="T131" fmla="*/ 184 w 184"/>
                <a:gd name="T132" fmla="*/ 361 h 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Freeform 1710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310"/>
                <a:gd name="T155" fmla="*/ 284 w 284"/>
                <a:gd name="T156" fmla="*/ 310 h 3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Freeform 1711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"/>
                <a:gd name="T103" fmla="*/ 0 h 304"/>
                <a:gd name="T104" fmla="*/ 284 w 284"/>
                <a:gd name="T105" fmla="*/ 304 h 3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Freeform 1712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3"/>
                <a:gd name="T133" fmla="*/ 0 h 452"/>
                <a:gd name="T134" fmla="*/ 293 w 293"/>
                <a:gd name="T135" fmla="*/ 452 h 4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Freeform 1713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310"/>
                <a:gd name="T128" fmla="*/ 208 w 208"/>
                <a:gd name="T129" fmla="*/ 310 h 3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Freeform 1714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"/>
                <a:gd name="T79" fmla="*/ 0 h 310"/>
                <a:gd name="T80" fmla="*/ 105 w 105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Freeform 1715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0"/>
                <a:gd name="T169" fmla="*/ 0 h 310"/>
                <a:gd name="T170" fmla="*/ 250 w 250"/>
                <a:gd name="T171" fmla="*/ 310 h 3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Freeform 1716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6"/>
                <a:gd name="T154" fmla="*/ 0 h 170"/>
                <a:gd name="T155" fmla="*/ 136 w 136"/>
                <a:gd name="T156" fmla="*/ 170 h 1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Freeform 1717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3"/>
                <a:gd name="T94" fmla="*/ 0 h 173"/>
                <a:gd name="T95" fmla="*/ 153 w 153"/>
                <a:gd name="T96" fmla="*/ 173 h 1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Freeform 1718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7"/>
                <a:gd name="T56" fmla="*/ 37 w 37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Freeform 1719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73"/>
                <a:gd name="T77" fmla="*/ 153 w 153"/>
                <a:gd name="T78" fmla="*/ 173 h 1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Freeform 1720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67"/>
                <a:gd name="T110" fmla="*/ 105 w 105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Freeform 1721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167"/>
                <a:gd name="T113" fmla="*/ 145 w 145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Freeform 1722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73"/>
                <a:gd name="T113" fmla="*/ 102 w 102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Freeform 1723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167"/>
                <a:gd name="T56" fmla="*/ 37 w 37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Freeform 1724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167"/>
                <a:gd name="T77" fmla="*/ 130 w 130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Freeform 1725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67"/>
                <a:gd name="T101" fmla="*/ 142 w 142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73"/>
                <a:gd name="T116" fmla="*/ 156 w 156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0" name="Freeform 1727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"/>
                <a:gd name="T94" fmla="*/ 0 h 167"/>
                <a:gd name="T95" fmla="*/ 100 w 100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6" name="Title 6"/>
          <p:cNvSpPr>
            <a:spLocks noGrp="1"/>
          </p:cNvSpPr>
          <p:nvPr>
            <p:ph type="ctrTitle"/>
          </p:nvPr>
        </p:nvSpPr>
        <p:spPr>
          <a:xfrm>
            <a:off x="990600" y="1371599"/>
            <a:ext cx="7239000" cy="404706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/>
                <a:latin typeface="Arial Black"/>
                <a:ea typeface="Lucida Blackletter" charset="0"/>
                <a:cs typeface="Arial Black"/>
              </a:rPr>
              <a:t>Allow the bearer to publish any non-confidential data in our realm without let or hindrance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Lucida Blackletter" charset="0"/>
                <a:ea typeface="Lucida Blackletter" charset="0"/>
                <a:cs typeface="Lucida Blackletter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Content Placeholder 3" descr="modell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445" r="-60445"/>
          <a:stretch>
            <a:fillRect/>
          </a:stretch>
        </p:blipFill>
        <p:spPr>
          <a:xfrm>
            <a:off x="-722313" y="274638"/>
            <a:ext cx="10588626" cy="6280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 going?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93B05-0FB5-E944-94D3-80E10DE70E73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 going?</a:t>
            </a:r>
          </a:p>
          <a:p>
            <a:r>
              <a:rPr lang="en-US" dirty="0" smtClean="0"/>
              <a:t>How can I get there?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52835-FDE1-154F-B8E0-85DC4440707A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 going?</a:t>
            </a:r>
          </a:p>
          <a:p>
            <a:r>
              <a:rPr lang="en-US" dirty="0" smtClean="0"/>
              <a:t>How can I get there?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do I get coffee on the way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CA9844-15FB-244C-A2F0-8F0E3A521174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5378"/>
            <a:ext cx="7772400" cy="5910182"/>
          </a:xfrm>
        </p:spPr>
        <p:txBody>
          <a:bodyPr>
            <a:normAutofit/>
          </a:bodyPr>
          <a:lstStyle/>
          <a:p>
            <a:r>
              <a:rPr lang="en-US" dirty="0" smtClean="0"/>
              <a:t>Places</a:t>
            </a:r>
          </a:p>
          <a:p>
            <a:pPr lvl="1"/>
            <a:r>
              <a:rPr lang="en-US" dirty="0" smtClean="0"/>
              <a:t> Buildings, Rooms, Campuses, Counties, Disabled Access</a:t>
            </a:r>
          </a:p>
          <a:p>
            <a:r>
              <a:rPr lang="en-US" dirty="0" err="1" smtClean="0"/>
              <a:t>Organisation</a:t>
            </a:r>
            <a:r>
              <a:rPr lang="en-US" dirty="0" smtClean="0"/>
              <a:t> Structure</a:t>
            </a:r>
          </a:p>
          <a:p>
            <a:r>
              <a:rPr lang="en-US" dirty="0" smtClean="0"/>
              <a:t>Products &amp; Services</a:t>
            </a:r>
          </a:p>
          <a:p>
            <a:pPr lvl="1"/>
            <a:r>
              <a:rPr lang="en-US" dirty="0" smtClean="0"/>
              <a:t>Coffee, Sandwiches, Library Services, Recycle Points</a:t>
            </a:r>
          </a:p>
          <a:p>
            <a:r>
              <a:rPr lang="en-US" dirty="0" smtClean="0"/>
              <a:t>Points of Service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offee Shops, Swimming Pools, Libraries, Receptions</a:t>
            </a:r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Courses, Modules, Statistics, Student Satisfaction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3B621B"/>
      </a:accent1>
      <a:accent2>
        <a:srgbClr val="C6EAAD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4622</TotalTime>
  <Words>398</Words>
  <Application>Microsoft Macintosh PowerPoint</Application>
  <PresentationFormat>On-screen Show (4:3)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University of Southampton Linked Open Data Architect</vt:lpstr>
      <vt:lpstr>University of Southampton Linked Open Data Architect</vt:lpstr>
      <vt:lpstr>Slide 3</vt:lpstr>
      <vt:lpstr>Allow the bearer to publish any non-confidential data in our realm without let or hindrance.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Grinder (publishing RDF)</vt:lpstr>
      <vt:lpstr>Graphite (consuming RDF)</vt:lpstr>
      <vt:lpstr> data.southampton.ac.uk  http://blogs.ecs.soton.ac.uk/data/                      @cgutteridge   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User</dc:creator>
  <cp:lastModifiedBy>User</cp:lastModifiedBy>
  <cp:revision>9</cp:revision>
  <dcterms:created xsi:type="dcterms:W3CDTF">2011-11-25T11:31:47Z</dcterms:created>
  <dcterms:modified xsi:type="dcterms:W3CDTF">2011-11-28T16:34:15Z</dcterms:modified>
</cp:coreProperties>
</file>