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90" r:id="rId1"/>
  </p:sldMasterIdLst>
  <p:sldIdLst>
    <p:sldId id="259" r:id="rId2"/>
    <p:sldId id="272" r:id="rId3"/>
    <p:sldId id="257" r:id="rId4"/>
    <p:sldId id="258" r:id="rId5"/>
    <p:sldId id="271" r:id="rId6"/>
    <p:sldId id="261" r:id="rId7"/>
    <p:sldId id="262" r:id="rId8"/>
    <p:sldId id="263" r:id="rId9"/>
    <p:sldId id="277" r:id="rId10"/>
    <p:sldId id="285" r:id="rId11"/>
    <p:sldId id="274" r:id="rId12"/>
    <p:sldId id="273" r:id="rId13"/>
    <p:sldId id="264" r:id="rId14"/>
    <p:sldId id="284" r:id="rId15"/>
    <p:sldId id="283" r:id="rId16"/>
    <p:sldId id="289" r:id="rId17"/>
    <p:sldId id="288" r:id="rId18"/>
    <p:sldId id="267" r:id="rId19"/>
    <p:sldId id="270" r:id="rId20"/>
    <p:sldId id="286" r:id="rId21"/>
    <p:sldId id="290" r:id="rId22"/>
    <p:sldId id="282" r:id="rId23"/>
    <p:sldId id="281" r:id="rId24"/>
    <p:sldId id="280" r:id="rId25"/>
    <p:sldId id="292" r:id="rId26"/>
    <p:sldId id="293" r:id="rId27"/>
    <p:sldId id="287" r:id="rId28"/>
    <p:sldId id="291" r:id="rId29"/>
    <p:sldId id="275" r:id="rId30"/>
    <p:sldId id="294" r:id="rId31"/>
    <p:sldId id="295" r:id="rId32"/>
    <p:sldId id="276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3545" autoAdjust="0"/>
    <p:restoredTop sz="94692" autoAdjust="0"/>
  </p:normalViewPr>
  <p:slideViewPr>
    <p:cSldViewPr snapToGrid="0" snapToObjects="1">
      <p:cViewPr>
        <p:scale>
          <a:sx n="77" d="100"/>
          <a:sy n="77" d="100"/>
        </p:scale>
        <p:origin x="-121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5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C3959-82E2-C04A-BBF8-26C5CCE39D2A}" type="datetimeFigureOut">
              <a:rPr lang="en-US" smtClean="0"/>
              <a:t>11/25/11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8FBA1-548A-904F-B23C-6EBFED5D6DA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GB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C3959-82E2-C04A-BBF8-26C5CCE39D2A}" type="datetimeFigureOut">
              <a:rPr lang="en-US" smtClean="0"/>
              <a:t>11/25/11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8FBA1-548A-904F-B23C-6EBFED5D6D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C3959-82E2-C04A-BBF8-26C5CCE39D2A}" type="datetimeFigureOut">
              <a:rPr lang="en-US" smtClean="0"/>
              <a:t>11/25/11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8FBA1-548A-904F-B23C-6EBFED5D6D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C3959-82E2-C04A-BBF8-26C5CCE39D2A}" type="datetimeFigureOut">
              <a:rPr lang="en-US" smtClean="0"/>
              <a:t>11/25/11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8FBA1-548A-904F-B23C-6EBFED5D6D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C3959-82E2-C04A-BBF8-26C5CCE39D2A}" type="datetimeFigureOut">
              <a:rPr lang="en-US" smtClean="0"/>
              <a:t>11/25/11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8FBA1-548A-904F-B23C-6EBFED5D6DA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C3959-82E2-C04A-BBF8-26C5CCE39D2A}" type="datetimeFigureOut">
              <a:rPr lang="en-US" smtClean="0"/>
              <a:t>11/25/11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8FBA1-548A-904F-B23C-6EBFED5D6D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C3959-82E2-C04A-BBF8-26C5CCE39D2A}" type="datetimeFigureOut">
              <a:rPr lang="en-US" smtClean="0"/>
              <a:t>11/25/11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8FBA1-548A-904F-B23C-6EBFED5D6DA5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C3959-82E2-C04A-BBF8-26C5CCE39D2A}" type="datetimeFigureOut">
              <a:rPr lang="en-US" smtClean="0"/>
              <a:t>11/25/11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8FBA1-548A-904F-B23C-6EBFED5D6D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C3959-82E2-C04A-BBF8-26C5CCE39D2A}" type="datetimeFigureOut">
              <a:rPr lang="en-US" smtClean="0"/>
              <a:t>11/25/11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8FBA1-548A-904F-B23C-6EBFED5D6D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C3959-82E2-C04A-BBF8-26C5CCE39D2A}" type="datetimeFigureOut">
              <a:rPr lang="en-US" smtClean="0"/>
              <a:t>11/25/11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8FBA1-548A-904F-B23C-6EBFED5D6D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GB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fld id="{17EC3959-82E2-C04A-BBF8-26C5CCE39D2A}" type="datetimeFigureOut">
              <a:rPr lang="en-US" smtClean="0"/>
              <a:t>11/25/11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18C8FBA1-548A-904F-B23C-6EBFED5D6D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GB" smtClean="0"/>
              <a:t>Click to edit Master text styles</a:t>
            </a:r>
          </a:p>
          <a:p>
            <a:pPr lvl="1" eaLnBrk="1" latinLnBrk="0" hangingPunct="1"/>
            <a:r>
              <a:rPr kumimoji="0" lang="en-GB" smtClean="0"/>
              <a:t>Second level</a:t>
            </a:r>
          </a:p>
          <a:p>
            <a:pPr lvl="2" eaLnBrk="1" latinLnBrk="0" hangingPunct="1"/>
            <a:r>
              <a:rPr kumimoji="0" lang="en-GB" smtClean="0"/>
              <a:t>Third level</a:t>
            </a:r>
          </a:p>
          <a:p>
            <a:pPr lvl="3" eaLnBrk="1" latinLnBrk="0" hangingPunct="1"/>
            <a:r>
              <a:rPr kumimoji="0" lang="en-GB" smtClean="0"/>
              <a:t>Fourth level</a:t>
            </a:r>
          </a:p>
          <a:p>
            <a:pPr lvl="4" eaLnBrk="1" latinLnBrk="0" hangingPunct="1"/>
            <a:r>
              <a:rPr kumimoji="0" lang="en-GB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</a:lstStyle>
          <a:p>
            <a:fld id="{17EC3959-82E2-C04A-BBF8-26C5CCE39D2A}" type="datetimeFigureOut">
              <a:rPr lang="en-US" smtClean="0"/>
              <a:t>11/25/11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8C8FBA1-548A-904F-B23C-6EBFED5D6DA5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35825" y="6308725"/>
            <a:ext cx="1908175" cy="180975"/>
          </a:xfrm>
          <a:noFill/>
        </p:spPr>
        <p:txBody>
          <a:bodyPr/>
          <a:lstStyle/>
          <a:p>
            <a:fld id="{43C0629E-BA70-D948-9DA3-8E0B6CFDAA7C}" type="slidenum">
              <a:rPr lang="en-GB" smtClean="0"/>
              <a:pPr/>
              <a:t>1</a:t>
            </a:fld>
            <a:endParaRPr lang="en-GB" smtClean="0"/>
          </a:p>
        </p:txBody>
      </p:sp>
      <p:sp>
        <p:nvSpPr>
          <p:cNvPr id="21506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University of Southampton Linked Open Data Architect</a:t>
            </a:r>
          </a:p>
        </p:txBody>
      </p:sp>
      <p:sp>
        <p:nvSpPr>
          <p:cNvPr id="21507" name="Subtitle 7"/>
          <p:cNvSpPr>
            <a:spLocks noGrp="1"/>
          </p:cNvSpPr>
          <p:nvPr>
            <p:ph type="subTitle" idx="1"/>
          </p:nvPr>
        </p:nvSpPr>
        <p:spPr>
          <a:xfrm>
            <a:off x="914400" y="890756"/>
            <a:ext cx="7772400" cy="1508760"/>
          </a:xfrm>
        </p:spPr>
        <p:txBody>
          <a:bodyPr>
            <a:noAutofit/>
          </a:bodyPr>
          <a:lstStyle/>
          <a:p>
            <a:endParaRPr lang="en-US" sz="4000" dirty="0" smtClean="0"/>
          </a:p>
          <a:p>
            <a:r>
              <a:rPr lang="en-US" sz="4000" dirty="0" smtClean="0"/>
              <a:t>Christopher </a:t>
            </a:r>
            <a:r>
              <a:rPr lang="en-US" sz="4000" dirty="0" err="1" smtClean="0"/>
              <a:t>Gutteridge</a:t>
            </a:r>
            <a:endParaRPr lang="en-US" sz="4000" dirty="0" smtClean="0"/>
          </a:p>
          <a:p>
            <a:r>
              <a:rPr lang="en-US" sz="4000" dirty="0" smtClean="0"/>
              <a:t>@</a:t>
            </a:r>
            <a:r>
              <a:rPr lang="en-US" sz="4000" dirty="0" err="1" smtClean="0"/>
              <a:t>cgutteridge</a:t>
            </a:r>
            <a:endParaRPr lang="en-US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445378"/>
            <a:ext cx="7772400" cy="5910182"/>
          </a:xfrm>
        </p:spPr>
        <p:txBody>
          <a:bodyPr>
            <a:normAutofit/>
          </a:bodyPr>
          <a:lstStyle/>
          <a:p>
            <a:r>
              <a:rPr lang="en-US" dirty="0" smtClean="0"/>
              <a:t>Travel</a:t>
            </a:r>
          </a:p>
          <a:p>
            <a:pPr lvl="1"/>
            <a:r>
              <a:rPr lang="en-US" dirty="0" smtClean="0"/>
              <a:t>Stations, Bus-Stops, Bus-Routes, Bus Times</a:t>
            </a:r>
          </a:p>
          <a:p>
            <a:r>
              <a:rPr lang="en-US" dirty="0" smtClean="0"/>
              <a:t>Resources</a:t>
            </a:r>
          </a:p>
          <a:p>
            <a:pPr lvl="1"/>
            <a:r>
              <a:rPr lang="en-US" dirty="0" err="1" smtClean="0"/>
              <a:t>EPrints</a:t>
            </a:r>
            <a:r>
              <a:rPr lang="en-US" dirty="0" smtClean="0"/>
              <a:t>, Videos, Learning Objects</a:t>
            </a:r>
          </a:p>
          <a:p>
            <a:r>
              <a:rPr lang="en-US" dirty="0" smtClean="0"/>
              <a:t>People</a:t>
            </a:r>
          </a:p>
          <a:p>
            <a:pPr lvl="1"/>
            <a:r>
              <a:rPr lang="en-US" dirty="0" smtClean="0"/>
              <a:t>Contact Information, Experts for the Media</a:t>
            </a:r>
          </a:p>
          <a:p>
            <a:r>
              <a:rPr lang="en-US" dirty="0" smtClean="0"/>
              <a:t>Events</a:t>
            </a:r>
          </a:p>
          <a:p>
            <a:pPr lvl="1"/>
            <a:r>
              <a:rPr lang="en-US" dirty="0" smtClean="0"/>
              <a:t>Open Days, University History</a:t>
            </a:r>
          </a:p>
          <a:p>
            <a:r>
              <a:rPr lang="en-US" dirty="0" smtClean="0"/>
              <a:t>Jargon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EB5E214-6BF5-0440-989E-A3D0C48D1F36}" type="slidenum">
              <a:rPr lang="en-GB" smtClean="0"/>
              <a:pPr/>
              <a:t>11</a:t>
            </a:fld>
            <a:endParaRPr lang="en-GB" smtClean="0"/>
          </a:p>
        </p:txBody>
      </p:sp>
      <p:pic>
        <p:nvPicPr>
          <p:cNvPr id="21507" name="Picture 3" descr="lod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41325"/>
            <a:ext cx="9144000" cy="597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7250E7F-EAF4-9547-AA85-0C18AAC9B748}" type="slidenum">
              <a:rPr lang="en-GB" smtClean="0"/>
              <a:pPr/>
              <a:t>12</a:t>
            </a:fld>
            <a:endParaRPr lang="en-GB" smtClean="0"/>
          </a:p>
        </p:txBody>
      </p:sp>
      <p:pic>
        <p:nvPicPr>
          <p:cNvPr id="20483" name="Picture 2" descr="lod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03300"/>
            <a:ext cx="9144000" cy="485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ctr"/>
            <a:fld id="{DC38D55D-DE73-474C-8154-FE6F3A975DCB}" type="slidenum">
              <a:rPr lang="en-GB" smtClean="0"/>
              <a:pPr algn="ctr"/>
              <a:t>13</a:t>
            </a:fld>
            <a:endParaRPr lang="en-GB" smtClean="0"/>
          </a:p>
        </p:txBody>
      </p:sp>
      <p:cxnSp>
        <p:nvCxnSpPr>
          <p:cNvPr id="14" name="Straight Arrow Connector 13"/>
          <p:cNvCxnSpPr/>
          <p:nvPr/>
        </p:nvCxnSpPr>
        <p:spPr bwMode="auto">
          <a:xfrm rot="5400000">
            <a:off x="4177379" y="2147878"/>
            <a:ext cx="2944841" cy="1502013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Cloud 31"/>
          <p:cNvSpPr/>
          <p:nvPr/>
        </p:nvSpPr>
        <p:spPr bwMode="auto">
          <a:xfrm>
            <a:off x="6400800" y="1426464"/>
            <a:ext cx="2667000" cy="1219200"/>
          </a:xfrm>
          <a:prstGeom prst="cloud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dirty="0">
                <a:cs typeface="Arial" charset="0"/>
              </a:rPr>
              <a:t>RDF direct from application</a:t>
            </a:r>
            <a:endParaRPr lang="en-US" dirty="0">
              <a:cs typeface="Arial" charset="0"/>
            </a:endParaRPr>
          </a:p>
        </p:txBody>
      </p:sp>
      <p:sp>
        <p:nvSpPr>
          <p:cNvPr id="29711" name="Magnetic Disk 36"/>
          <p:cNvSpPr>
            <a:spLocks noChangeArrowheads="1"/>
          </p:cNvSpPr>
          <p:nvPr/>
        </p:nvSpPr>
        <p:spPr bwMode="auto">
          <a:xfrm>
            <a:off x="5755948" y="304800"/>
            <a:ext cx="1716492" cy="1056294"/>
          </a:xfrm>
          <a:prstGeom prst="flowChartMagneticDisk">
            <a:avLst/>
          </a:prstGeom>
          <a:solidFill>
            <a:schemeClr val="accent1"/>
          </a:solidFill>
          <a:ln w="12700">
            <a:solidFill>
              <a:schemeClr val="accent2"/>
            </a:solidFill>
            <a:round/>
            <a:headEnd/>
            <a:tailEnd/>
          </a:ln>
        </p:spPr>
        <p:txBody>
          <a:bodyPr bIns="0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ea typeface="Arial" charset="0"/>
                <a:cs typeface="Arial" charset="0"/>
              </a:rPr>
              <a:t>Database</a:t>
            </a:r>
          </a:p>
        </p:txBody>
      </p:sp>
      <p:cxnSp>
        <p:nvCxnSpPr>
          <p:cNvPr id="46" name="Straight Arrow Connector 45"/>
          <p:cNvCxnSpPr/>
          <p:nvPr/>
        </p:nvCxnSpPr>
        <p:spPr bwMode="auto">
          <a:xfrm rot="5400000">
            <a:off x="5124593" y="2881704"/>
            <a:ext cx="1725640" cy="1253563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Folded Corner 47"/>
          <p:cNvSpPr/>
          <p:nvPr/>
        </p:nvSpPr>
        <p:spPr>
          <a:xfrm>
            <a:off x="2441148" y="4665581"/>
            <a:ext cx="3711205" cy="211621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RDF Dataset Document on </a:t>
            </a:r>
            <a:r>
              <a:rPr lang="en-US" sz="3200" dirty="0" err="1" smtClean="0"/>
              <a:t>DIsk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ctr"/>
            <a:fld id="{DC38D55D-DE73-474C-8154-FE6F3A975DCB}" type="slidenum">
              <a:rPr lang="en-GB" smtClean="0"/>
              <a:pPr algn="ctr"/>
              <a:t>14</a:t>
            </a:fld>
            <a:endParaRPr lang="en-GB" smtClean="0"/>
          </a:p>
        </p:txBody>
      </p:sp>
      <p:sp>
        <p:nvSpPr>
          <p:cNvPr id="29702" name="Rectangle 7"/>
          <p:cNvSpPr>
            <a:spLocks noChangeArrowheads="1"/>
          </p:cNvSpPr>
          <p:nvPr/>
        </p:nvSpPr>
        <p:spPr bwMode="auto">
          <a:xfrm>
            <a:off x="914399" y="304799"/>
            <a:ext cx="1526749" cy="914399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2"/>
            </a:solidFill>
            <a:round/>
            <a:headEnd/>
            <a:tailEnd/>
          </a:ln>
        </p:spPr>
        <p:txBody>
          <a:bodyPr bIns="0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ea typeface="Arial" charset="0"/>
                <a:cs typeface="Arial" charset="0"/>
              </a:rPr>
              <a:t>Google Docs</a:t>
            </a:r>
          </a:p>
        </p:txBody>
      </p:sp>
      <p:sp>
        <p:nvSpPr>
          <p:cNvPr id="29703" name="Rectangle 8"/>
          <p:cNvSpPr>
            <a:spLocks noChangeArrowheads="1"/>
          </p:cNvSpPr>
          <p:nvPr/>
        </p:nvSpPr>
        <p:spPr bwMode="auto">
          <a:xfrm>
            <a:off x="3124200" y="304799"/>
            <a:ext cx="1600200" cy="9144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2"/>
            </a:solidFill>
            <a:round/>
            <a:headEnd/>
            <a:tailEnd/>
          </a:ln>
        </p:spPr>
        <p:txBody>
          <a:bodyPr bIns="0" anchor="ctr">
            <a:prstTxWarp prst="textNoShape">
              <a:avLst/>
            </a:prstTxWarp>
          </a:bodyPr>
          <a:lstStyle/>
          <a:p>
            <a:pPr algn="ctr"/>
            <a:r>
              <a:rPr lang="en-US" dirty="0" smtClean="0">
                <a:ea typeface="Arial" charset="0"/>
                <a:cs typeface="Arial" charset="0"/>
              </a:rPr>
              <a:t>Spreadsheet</a:t>
            </a:r>
          </a:p>
        </p:txBody>
      </p:sp>
      <p:cxnSp>
        <p:nvCxnSpPr>
          <p:cNvPr id="14" name="Straight Arrow Connector 13"/>
          <p:cNvCxnSpPr/>
          <p:nvPr/>
        </p:nvCxnSpPr>
        <p:spPr bwMode="auto">
          <a:xfrm rot="5400000">
            <a:off x="4081935" y="2068930"/>
            <a:ext cx="2961336" cy="1676405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Cloud 31"/>
          <p:cNvSpPr/>
          <p:nvPr/>
        </p:nvSpPr>
        <p:spPr bwMode="auto">
          <a:xfrm>
            <a:off x="6400800" y="1426464"/>
            <a:ext cx="2667000" cy="1219200"/>
          </a:xfrm>
          <a:prstGeom prst="cloud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dirty="0">
                <a:cs typeface="Arial" charset="0"/>
              </a:rPr>
              <a:t>RDF direct from application</a:t>
            </a:r>
            <a:endParaRPr lang="en-US" dirty="0">
              <a:cs typeface="Arial" charset="0"/>
            </a:endParaRPr>
          </a:p>
        </p:txBody>
      </p:sp>
      <p:sp>
        <p:nvSpPr>
          <p:cNvPr id="29711" name="Magnetic Disk 36"/>
          <p:cNvSpPr>
            <a:spLocks noChangeArrowheads="1"/>
          </p:cNvSpPr>
          <p:nvPr/>
        </p:nvSpPr>
        <p:spPr bwMode="auto">
          <a:xfrm>
            <a:off x="5755948" y="304800"/>
            <a:ext cx="1716492" cy="1056294"/>
          </a:xfrm>
          <a:prstGeom prst="flowChartMagneticDisk">
            <a:avLst/>
          </a:prstGeom>
          <a:solidFill>
            <a:schemeClr val="accent1"/>
          </a:solidFill>
          <a:ln w="12700">
            <a:solidFill>
              <a:schemeClr val="accent2"/>
            </a:solidFill>
            <a:round/>
            <a:headEnd/>
            <a:tailEnd/>
          </a:ln>
        </p:spPr>
        <p:txBody>
          <a:bodyPr bIns="0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ea typeface="Arial" charset="0"/>
                <a:cs typeface="Arial" charset="0"/>
              </a:rPr>
              <a:t>Database</a:t>
            </a:r>
          </a:p>
        </p:txBody>
      </p:sp>
      <p:cxnSp>
        <p:nvCxnSpPr>
          <p:cNvPr id="46" name="Straight Arrow Connector 45"/>
          <p:cNvCxnSpPr/>
          <p:nvPr/>
        </p:nvCxnSpPr>
        <p:spPr bwMode="auto">
          <a:xfrm rot="5400000">
            <a:off x="5091604" y="2865211"/>
            <a:ext cx="1742136" cy="1303045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Folded Corner 12"/>
          <p:cNvSpPr/>
          <p:nvPr/>
        </p:nvSpPr>
        <p:spPr>
          <a:xfrm>
            <a:off x="2441148" y="4665581"/>
            <a:ext cx="3711205" cy="211621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RDF Dataset Document on </a:t>
            </a:r>
            <a:r>
              <a:rPr lang="en-US" sz="3200" dirty="0" err="1" smtClean="0"/>
              <a:t>DIsk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ctr"/>
            <a:fld id="{DC38D55D-DE73-474C-8154-FE6F3A975DCB}" type="slidenum">
              <a:rPr lang="en-GB" smtClean="0"/>
              <a:pPr algn="ctr"/>
              <a:t>15</a:t>
            </a:fld>
            <a:endParaRPr lang="en-GB" smtClean="0"/>
          </a:p>
        </p:txBody>
      </p:sp>
      <p:sp>
        <p:nvSpPr>
          <p:cNvPr id="29702" name="Rectangle 7"/>
          <p:cNvSpPr>
            <a:spLocks noChangeArrowheads="1"/>
          </p:cNvSpPr>
          <p:nvPr/>
        </p:nvSpPr>
        <p:spPr bwMode="auto">
          <a:xfrm>
            <a:off x="914399" y="304799"/>
            <a:ext cx="1526749" cy="914399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2"/>
            </a:solidFill>
            <a:round/>
            <a:headEnd/>
            <a:tailEnd/>
          </a:ln>
        </p:spPr>
        <p:txBody>
          <a:bodyPr bIns="0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ea typeface="Arial" charset="0"/>
                <a:cs typeface="Arial" charset="0"/>
              </a:rPr>
              <a:t>Google Docs</a:t>
            </a:r>
          </a:p>
        </p:txBody>
      </p:sp>
      <p:sp>
        <p:nvSpPr>
          <p:cNvPr id="29703" name="Rectangle 8"/>
          <p:cNvSpPr>
            <a:spLocks noChangeArrowheads="1"/>
          </p:cNvSpPr>
          <p:nvPr/>
        </p:nvSpPr>
        <p:spPr bwMode="auto">
          <a:xfrm>
            <a:off x="3124200" y="304799"/>
            <a:ext cx="1600200" cy="9144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2"/>
            </a:solidFill>
            <a:round/>
            <a:headEnd/>
            <a:tailEnd/>
          </a:ln>
        </p:spPr>
        <p:txBody>
          <a:bodyPr bIns="0" anchor="ctr">
            <a:prstTxWarp prst="textNoShape">
              <a:avLst/>
            </a:prstTxWarp>
          </a:bodyPr>
          <a:lstStyle/>
          <a:p>
            <a:pPr algn="ctr"/>
            <a:r>
              <a:rPr lang="en-US" dirty="0" smtClean="0">
                <a:ea typeface="Arial" charset="0"/>
                <a:cs typeface="Arial" charset="0"/>
              </a:rPr>
              <a:t>Spreadsheet</a:t>
            </a:r>
          </a:p>
        </p:txBody>
      </p:sp>
      <p:cxnSp>
        <p:nvCxnSpPr>
          <p:cNvPr id="14" name="Straight Arrow Connector 13"/>
          <p:cNvCxnSpPr/>
          <p:nvPr/>
        </p:nvCxnSpPr>
        <p:spPr bwMode="auto">
          <a:xfrm rot="5400000">
            <a:off x="3943045" y="2207820"/>
            <a:ext cx="3239117" cy="1676405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29703" idx="2"/>
          </p:cNvCxnSpPr>
          <p:nvPr/>
        </p:nvCxnSpPr>
        <p:spPr bwMode="auto">
          <a:xfrm rot="5400000">
            <a:off x="3338650" y="1591755"/>
            <a:ext cx="958206" cy="213094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 bwMode="auto">
          <a:xfrm rot="16200000" flipH="1">
            <a:off x="1508683" y="1508847"/>
            <a:ext cx="912474" cy="424641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Cloud 31"/>
          <p:cNvSpPr/>
          <p:nvPr/>
        </p:nvSpPr>
        <p:spPr bwMode="auto">
          <a:xfrm>
            <a:off x="6400800" y="1426464"/>
            <a:ext cx="2667000" cy="1219200"/>
          </a:xfrm>
          <a:prstGeom prst="cloud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dirty="0">
                <a:cs typeface="Arial" charset="0"/>
              </a:rPr>
              <a:t>RDF direct from application</a:t>
            </a:r>
            <a:endParaRPr lang="en-US" dirty="0">
              <a:cs typeface="Arial" charset="0"/>
            </a:endParaRPr>
          </a:p>
        </p:txBody>
      </p:sp>
      <p:sp>
        <p:nvSpPr>
          <p:cNvPr id="29711" name="Magnetic Disk 36"/>
          <p:cNvSpPr>
            <a:spLocks noChangeArrowheads="1"/>
          </p:cNvSpPr>
          <p:nvPr/>
        </p:nvSpPr>
        <p:spPr bwMode="auto">
          <a:xfrm>
            <a:off x="5755948" y="304800"/>
            <a:ext cx="1716492" cy="1056294"/>
          </a:xfrm>
          <a:prstGeom prst="flowChartMagneticDisk">
            <a:avLst/>
          </a:prstGeom>
          <a:solidFill>
            <a:schemeClr val="accent1"/>
          </a:solidFill>
          <a:ln w="12700">
            <a:solidFill>
              <a:schemeClr val="accent2"/>
            </a:solidFill>
            <a:round/>
            <a:headEnd/>
            <a:tailEnd/>
          </a:ln>
        </p:spPr>
        <p:txBody>
          <a:bodyPr bIns="0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ea typeface="Arial" charset="0"/>
                <a:cs typeface="Arial" charset="0"/>
              </a:rPr>
              <a:t>Database</a:t>
            </a:r>
          </a:p>
        </p:txBody>
      </p:sp>
      <p:cxnSp>
        <p:nvCxnSpPr>
          <p:cNvPr id="46" name="Straight Arrow Connector 45"/>
          <p:cNvCxnSpPr/>
          <p:nvPr/>
        </p:nvCxnSpPr>
        <p:spPr bwMode="auto">
          <a:xfrm rot="5400000">
            <a:off x="4886737" y="2938124"/>
            <a:ext cx="2019916" cy="1434999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Alternate Process 38"/>
          <p:cNvSpPr/>
          <p:nvPr/>
        </p:nvSpPr>
        <p:spPr>
          <a:xfrm>
            <a:off x="1752600" y="2177405"/>
            <a:ext cx="2971800" cy="874261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GRINDER</a:t>
            </a:r>
            <a:endParaRPr lang="en-US" sz="3600" dirty="0"/>
          </a:p>
        </p:txBody>
      </p:sp>
      <p:cxnSp>
        <p:nvCxnSpPr>
          <p:cNvPr id="44" name="Straight Arrow Connector 43"/>
          <p:cNvCxnSpPr/>
          <p:nvPr/>
        </p:nvCxnSpPr>
        <p:spPr bwMode="auto">
          <a:xfrm rot="16200000" flipH="1">
            <a:off x="2610744" y="3565121"/>
            <a:ext cx="1613916" cy="587007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Folded Corner 15"/>
          <p:cNvSpPr/>
          <p:nvPr/>
        </p:nvSpPr>
        <p:spPr>
          <a:xfrm>
            <a:off x="2441148" y="4665581"/>
            <a:ext cx="3711205" cy="211621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RDF Dataset Document on </a:t>
            </a:r>
            <a:r>
              <a:rPr lang="en-US" sz="3200" dirty="0" err="1" smtClean="0"/>
              <a:t>DIsk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ctr"/>
            <a:fld id="{DC38D55D-DE73-474C-8154-FE6F3A975DCB}" type="slidenum">
              <a:rPr lang="en-GB" smtClean="0"/>
              <a:pPr algn="ctr"/>
              <a:t>16</a:t>
            </a:fld>
            <a:endParaRPr lang="en-GB" smtClean="0"/>
          </a:p>
        </p:txBody>
      </p:sp>
      <p:sp>
        <p:nvSpPr>
          <p:cNvPr id="29702" name="Rectangle 7"/>
          <p:cNvSpPr>
            <a:spLocks noChangeArrowheads="1"/>
          </p:cNvSpPr>
          <p:nvPr/>
        </p:nvSpPr>
        <p:spPr bwMode="auto">
          <a:xfrm>
            <a:off x="914399" y="304799"/>
            <a:ext cx="1526749" cy="914399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2"/>
            </a:solidFill>
            <a:round/>
            <a:headEnd/>
            <a:tailEnd/>
          </a:ln>
        </p:spPr>
        <p:txBody>
          <a:bodyPr bIns="0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ea typeface="Arial" charset="0"/>
                <a:cs typeface="Arial" charset="0"/>
              </a:rPr>
              <a:t>Google Docs</a:t>
            </a:r>
          </a:p>
        </p:txBody>
      </p:sp>
      <p:sp>
        <p:nvSpPr>
          <p:cNvPr id="29703" name="Rectangle 8"/>
          <p:cNvSpPr>
            <a:spLocks noChangeArrowheads="1"/>
          </p:cNvSpPr>
          <p:nvPr/>
        </p:nvSpPr>
        <p:spPr bwMode="auto">
          <a:xfrm>
            <a:off x="3124200" y="304799"/>
            <a:ext cx="1600200" cy="9144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2"/>
            </a:solidFill>
            <a:round/>
            <a:headEnd/>
            <a:tailEnd/>
          </a:ln>
        </p:spPr>
        <p:txBody>
          <a:bodyPr bIns="0" anchor="ctr">
            <a:prstTxWarp prst="textNoShape">
              <a:avLst/>
            </a:prstTxWarp>
          </a:bodyPr>
          <a:lstStyle/>
          <a:p>
            <a:pPr algn="ctr"/>
            <a:r>
              <a:rPr lang="en-US" dirty="0" smtClean="0">
                <a:ea typeface="Arial" charset="0"/>
                <a:cs typeface="Arial" charset="0"/>
              </a:rPr>
              <a:t>Spreadsheet</a:t>
            </a:r>
          </a:p>
        </p:txBody>
      </p:sp>
      <p:cxnSp>
        <p:nvCxnSpPr>
          <p:cNvPr id="14" name="Straight Arrow Connector 13"/>
          <p:cNvCxnSpPr/>
          <p:nvPr/>
        </p:nvCxnSpPr>
        <p:spPr bwMode="auto">
          <a:xfrm rot="5400000">
            <a:off x="4732379" y="1972246"/>
            <a:ext cx="2214207" cy="1122643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29703" idx="2"/>
          </p:cNvCxnSpPr>
          <p:nvPr/>
        </p:nvCxnSpPr>
        <p:spPr bwMode="auto">
          <a:xfrm rot="5400000">
            <a:off x="3338650" y="1591755"/>
            <a:ext cx="958206" cy="213094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 bwMode="auto">
          <a:xfrm rot="16200000" flipH="1">
            <a:off x="1508683" y="1508847"/>
            <a:ext cx="912474" cy="424641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Cloud 31"/>
          <p:cNvSpPr/>
          <p:nvPr/>
        </p:nvSpPr>
        <p:spPr bwMode="auto">
          <a:xfrm>
            <a:off x="6400800" y="1426464"/>
            <a:ext cx="2667000" cy="1219200"/>
          </a:xfrm>
          <a:prstGeom prst="cloud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dirty="0">
                <a:cs typeface="Arial" charset="0"/>
              </a:rPr>
              <a:t>RDF direct from application</a:t>
            </a:r>
            <a:endParaRPr lang="en-US" dirty="0">
              <a:cs typeface="Arial" charset="0"/>
            </a:endParaRPr>
          </a:p>
        </p:txBody>
      </p:sp>
      <p:sp>
        <p:nvSpPr>
          <p:cNvPr id="29711" name="Magnetic Disk 36"/>
          <p:cNvSpPr>
            <a:spLocks noChangeArrowheads="1"/>
          </p:cNvSpPr>
          <p:nvPr/>
        </p:nvSpPr>
        <p:spPr bwMode="auto">
          <a:xfrm>
            <a:off x="5755948" y="304800"/>
            <a:ext cx="1716492" cy="1056294"/>
          </a:xfrm>
          <a:prstGeom prst="flowChartMagneticDisk">
            <a:avLst/>
          </a:prstGeom>
          <a:solidFill>
            <a:schemeClr val="accent1"/>
          </a:solidFill>
          <a:ln w="12700">
            <a:solidFill>
              <a:schemeClr val="accent2"/>
            </a:solidFill>
            <a:round/>
            <a:headEnd/>
            <a:tailEnd/>
          </a:ln>
        </p:spPr>
        <p:txBody>
          <a:bodyPr bIns="0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ea typeface="Arial" charset="0"/>
                <a:cs typeface="Arial" charset="0"/>
              </a:rPr>
              <a:t>Database</a:t>
            </a:r>
          </a:p>
        </p:txBody>
      </p:sp>
      <p:cxnSp>
        <p:nvCxnSpPr>
          <p:cNvPr id="46" name="Straight Arrow Connector 45"/>
          <p:cNvCxnSpPr/>
          <p:nvPr/>
        </p:nvCxnSpPr>
        <p:spPr bwMode="auto">
          <a:xfrm rot="5400000">
            <a:off x="5687569" y="2714044"/>
            <a:ext cx="995004" cy="858246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Alternate Process 38"/>
          <p:cNvSpPr/>
          <p:nvPr/>
        </p:nvSpPr>
        <p:spPr>
          <a:xfrm>
            <a:off x="1752600" y="2177405"/>
            <a:ext cx="2971800" cy="874261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GRINDER</a:t>
            </a:r>
            <a:endParaRPr lang="en-US" sz="3600" dirty="0"/>
          </a:p>
        </p:txBody>
      </p:sp>
      <p:cxnSp>
        <p:nvCxnSpPr>
          <p:cNvPr id="44" name="Straight Arrow Connector 43"/>
          <p:cNvCxnSpPr/>
          <p:nvPr/>
        </p:nvCxnSpPr>
        <p:spPr bwMode="auto">
          <a:xfrm rot="16200000" flipH="1">
            <a:off x="2950011" y="3225855"/>
            <a:ext cx="589004" cy="240627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Folded Corner 15"/>
          <p:cNvSpPr/>
          <p:nvPr/>
        </p:nvSpPr>
        <p:spPr>
          <a:xfrm>
            <a:off x="2441148" y="5212575"/>
            <a:ext cx="3711205" cy="156922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RDF Dataset Document on </a:t>
            </a:r>
            <a:r>
              <a:rPr lang="en-US" sz="3200" dirty="0" err="1" smtClean="0"/>
              <a:t>DIsk</a:t>
            </a:r>
            <a:endParaRPr lang="en-US" sz="3200" dirty="0" smtClean="0"/>
          </a:p>
        </p:txBody>
      </p:sp>
      <p:sp>
        <p:nvSpPr>
          <p:cNvPr id="17" name="Alternate Process 16"/>
          <p:cNvSpPr/>
          <p:nvPr/>
        </p:nvSpPr>
        <p:spPr>
          <a:xfrm>
            <a:off x="1212241" y="3640671"/>
            <a:ext cx="5929769" cy="874261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+Boilerplate    +Provenance</a:t>
            </a:r>
            <a:endParaRPr lang="en-US" sz="3600" dirty="0"/>
          </a:p>
        </p:txBody>
      </p:sp>
      <p:cxnSp>
        <p:nvCxnSpPr>
          <p:cNvPr id="18" name="Straight Arrow Connector 17"/>
          <p:cNvCxnSpPr/>
          <p:nvPr/>
        </p:nvCxnSpPr>
        <p:spPr bwMode="auto">
          <a:xfrm rot="5400000">
            <a:off x="3956178" y="4863754"/>
            <a:ext cx="697642" cy="1588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ctr"/>
            <a:fld id="{DC38D55D-DE73-474C-8154-FE6F3A975DCB}" type="slidenum">
              <a:rPr lang="en-GB" smtClean="0"/>
              <a:pPr algn="ctr"/>
              <a:t>17</a:t>
            </a:fld>
            <a:endParaRPr lang="en-GB" smtClean="0"/>
          </a:p>
        </p:txBody>
      </p:sp>
      <p:sp>
        <p:nvSpPr>
          <p:cNvPr id="6" name="Cloud 5"/>
          <p:cNvSpPr/>
          <p:nvPr/>
        </p:nvSpPr>
        <p:spPr bwMode="auto">
          <a:xfrm>
            <a:off x="2177241" y="3902075"/>
            <a:ext cx="4419600" cy="2514600"/>
          </a:xfrm>
          <a:prstGeom prst="cloud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sz="4000" dirty="0">
                <a:cs typeface="Arial" charset="0"/>
              </a:rPr>
              <a:t>Triple Store</a:t>
            </a:r>
            <a:endParaRPr lang="en-US" sz="4000" dirty="0">
              <a:cs typeface="Arial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 bwMode="auto">
          <a:xfrm rot="16200000" flipH="1">
            <a:off x="3822600" y="3320163"/>
            <a:ext cx="1163821" cy="1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Folded Corner 17"/>
          <p:cNvSpPr/>
          <p:nvPr/>
        </p:nvSpPr>
        <p:spPr>
          <a:xfrm>
            <a:off x="2441148" y="998947"/>
            <a:ext cx="3711205" cy="156922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RDF Dataset Document on </a:t>
            </a:r>
            <a:r>
              <a:rPr lang="en-US" sz="3200" dirty="0" err="1" smtClean="0"/>
              <a:t>DIsk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/>
          </a:p>
        </p:txBody>
      </p:sp>
      <p:sp>
        <p:nvSpPr>
          <p:cNvPr id="6" name="Cloud 5"/>
          <p:cNvSpPr/>
          <p:nvPr/>
        </p:nvSpPr>
        <p:spPr bwMode="auto">
          <a:xfrm>
            <a:off x="1828800" y="2057400"/>
            <a:ext cx="4419600" cy="2514600"/>
          </a:xfrm>
          <a:prstGeom prst="cloud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sz="4000" dirty="0">
                <a:cs typeface="Arial" charset="0"/>
              </a:rPr>
              <a:t>Triple Store</a:t>
            </a:r>
            <a:endParaRPr lang="en-US" sz="4000" dirty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ctr"/>
            <a:fld id="{DC38D55D-DE73-474C-8154-FE6F3A975DCB}" type="slidenum">
              <a:rPr lang="en-GB" smtClean="0"/>
              <a:pPr algn="ctr"/>
              <a:t>19</a:t>
            </a:fld>
            <a:endParaRPr lang="en-GB" smtClean="0"/>
          </a:p>
        </p:txBody>
      </p:sp>
      <p:sp>
        <p:nvSpPr>
          <p:cNvPr id="6" name="Cloud 5"/>
          <p:cNvSpPr/>
          <p:nvPr/>
        </p:nvSpPr>
        <p:spPr bwMode="auto">
          <a:xfrm>
            <a:off x="1828800" y="575730"/>
            <a:ext cx="4419600" cy="2514600"/>
          </a:xfrm>
          <a:prstGeom prst="cloud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sz="4000" dirty="0">
                <a:cs typeface="Arial" charset="0"/>
              </a:rPr>
              <a:t>Triple Store</a:t>
            </a:r>
            <a:endParaRPr lang="en-US" sz="4000" dirty="0">
              <a:cs typeface="Arial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 bwMode="auto">
          <a:xfrm rot="5400000">
            <a:off x="3619031" y="3848100"/>
            <a:ext cx="1295400" cy="1588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Folded Corner 13"/>
          <p:cNvSpPr/>
          <p:nvPr/>
        </p:nvSpPr>
        <p:spPr>
          <a:xfrm>
            <a:off x="3542037" y="4496594"/>
            <a:ext cx="1447800" cy="1524000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Web Page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35825" y="6308725"/>
            <a:ext cx="1908175" cy="180975"/>
          </a:xfrm>
          <a:noFill/>
        </p:spPr>
        <p:txBody>
          <a:bodyPr/>
          <a:lstStyle/>
          <a:p>
            <a:fld id="{43C0629E-BA70-D948-9DA3-8E0B6CFDAA7C}" type="slidenum">
              <a:rPr lang="en-GB" smtClean="0"/>
              <a:pPr/>
              <a:t>2</a:t>
            </a:fld>
            <a:endParaRPr lang="en-GB" smtClean="0"/>
          </a:p>
        </p:txBody>
      </p:sp>
      <p:sp>
        <p:nvSpPr>
          <p:cNvPr id="21506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University of Southampton Linked Open Data </a:t>
            </a:r>
            <a:r>
              <a:rPr lang="en-US" strike="sngStrike" dirty="0" smtClean="0">
                <a:solidFill>
                  <a:schemeClr val="tx2">
                    <a:lumMod val="50000"/>
                  </a:schemeClr>
                </a:solidFill>
              </a:rPr>
              <a:t>Architect</a:t>
            </a:r>
          </a:p>
        </p:txBody>
      </p:sp>
      <p:sp>
        <p:nvSpPr>
          <p:cNvPr id="21507" name="Subtitle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6" name="Title 6"/>
          <p:cNvSpPr txBox="1">
            <a:spLocks/>
          </p:cNvSpPr>
          <p:nvPr/>
        </p:nvSpPr>
        <p:spPr>
          <a:xfrm>
            <a:off x="5942140" y="4899161"/>
            <a:ext cx="3485613" cy="881730"/>
          </a:xfrm>
          <a:prstGeom prst="rect">
            <a:avLst/>
          </a:prstGeom>
          <a:scene3d>
            <a:camera prst="orthographicFront">
              <a:rot lat="0" lon="0" rev="600000"/>
            </a:camera>
            <a:lightRig rig="threePt" dir="t"/>
          </a:scene3d>
        </p:spPr>
        <p:txBody>
          <a:bodyPr vert="horz" anchor="t">
            <a:noAutofit/>
          </a:bodyPr>
          <a:lstStyle/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Gardener!</a:t>
            </a:r>
          </a:p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all" spc="0" normalizeH="0" baseline="0" noProof="0" dirty="0" smtClean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sngStrike" kern="1200" cap="all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Subtitle 7"/>
          <p:cNvSpPr txBox="1">
            <a:spLocks/>
          </p:cNvSpPr>
          <p:nvPr/>
        </p:nvSpPr>
        <p:spPr>
          <a:xfrm>
            <a:off x="914400" y="890756"/>
            <a:ext cx="7772400" cy="1508760"/>
          </a:xfrm>
          <a:prstGeom prst="rect">
            <a:avLst/>
          </a:prstGeom>
        </p:spPr>
        <p:txBody>
          <a:bodyPr vert="horz" lIns="100584" tIns="4572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None/>
              <a:tabLst/>
              <a:defRPr/>
            </a:pPr>
            <a:endParaRPr kumimoji="0" lang="en-US" sz="4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Christopher Gutteridge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@cgutteridge</a:t>
            </a: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106" y="-923747"/>
            <a:ext cx="13143604" cy="82147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09194" y="-2150255"/>
            <a:ext cx="14413208" cy="90082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ctr"/>
            <a:fld id="{DC38D55D-DE73-474C-8154-FE6F3A975DCB}" type="slidenum">
              <a:rPr lang="en-GB" smtClean="0"/>
              <a:pPr algn="ctr"/>
              <a:t>22</a:t>
            </a:fld>
            <a:endParaRPr lang="en-GB" smtClean="0"/>
          </a:p>
        </p:txBody>
      </p:sp>
      <p:sp>
        <p:nvSpPr>
          <p:cNvPr id="6" name="Cloud 5"/>
          <p:cNvSpPr/>
          <p:nvPr/>
        </p:nvSpPr>
        <p:spPr bwMode="auto">
          <a:xfrm>
            <a:off x="1828800" y="575730"/>
            <a:ext cx="4419600" cy="2514600"/>
          </a:xfrm>
          <a:prstGeom prst="cloud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sz="4000" dirty="0">
                <a:cs typeface="Arial" charset="0"/>
              </a:rPr>
              <a:t>Triple Store</a:t>
            </a:r>
            <a:endParaRPr lang="en-US" sz="4000" dirty="0">
              <a:cs typeface="Arial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 bwMode="auto">
          <a:xfrm rot="5400000">
            <a:off x="3619031" y="3848100"/>
            <a:ext cx="1295400" cy="1588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Folded Corner 13"/>
          <p:cNvSpPr/>
          <p:nvPr/>
        </p:nvSpPr>
        <p:spPr>
          <a:xfrm>
            <a:off x="3542037" y="4496594"/>
            <a:ext cx="1447800" cy="1524000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Web Page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ctr"/>
            <a:fld id="{DC38D55D-DE73-474C-8154-FE6F3A975DCB}" type="slidenum">
              <a:rPr lang="en-GB" smtClean="0"/>
              <a:pPr algn="ctr"/>
              <a:t>23</a:t>
            </a:fld>
            <a:endParaRPr lang="en-GB" smtClean="0"/>
          </a:p>
        </p:txBody>
      </p:sp>
      <p:sp>
        <p:nvSpPr>
          <p:cNvPr id="6" name="Cloud 5"/>
          <p:cNvSpPr/>
          <p:nvPr/>
        </p:nvSpPr>
        <p:spPr bwMode="auto">
          <a:xfrm>
            <a:off x="1828800" y="575730"/>
            <a:ext cx="4419600" cy="2514600"/>
          </a:xfrm>
          <a:prstGeom prst="cloud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sz="4000" dirty="0">
                <a:cs typeface="Arial" charset="0"/>
              </a:rPr>
              <a:t>Triple Store</a:t>
            </a:r>
            <a:endParaRPr lang="en-US" sz="4000" dirty="0">
              <a:cs typeface="Arial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 bwMode="auto">
          <a:xfrm rot="5400000">
            <a:off x="3619031" y="3848100"/>
            <a:ext cx="1295400" cy="1588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Cloud 40"/>
          <p:cNvSpPr/>
          <p:nvPr/>
        </p:nvSpPr>
        <p:spPr bwMode="auto">
          <a:xfrm>
            <a:off x="342900" y="4495800"/>
            <a:ext cx="2971800" cy="1066800"/>
          </a:xfrm>
          <a:prstGeom prst="cloud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dirty="0">
                <a:cs typeface="Arial" charset="0"/>
              </a:rPr>
              <a:t>RDF Document</a:t>
            </a:r>
            <a:endParaRPr lang="en-US" dirty="0">
              <a:cs typeface="Arial" charset="0"/>
            </a:endParaRPr>
          </a:p>
        </p:txBody>
      </p:sp>
      <p:cxnSp>
        <p:nvCxnSpPr>
          <p:cNvPr id="46" name="Straight Arrow Connector 45"/>
          <p:cNvCxnSpPr/>
          <p:nvPr/>
        </p:nvCxnSpPr>
        <p:spPr bwMode="auto">
          <a:xfrm rot="10800000" flipV="1">
            <a:off x="1828800" y="3090330"/>
            <a:ext cx="1409700" cy="1329270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Folded Corner 13"/>
          <p:cNvSpPr/>
          <p:nvPr/>
        </p:nvSpPr>
        <p:spPr>
          <a:xfrm>
            <a:off x="3542037" y="4496594"/>
            <a:ext cx="1447800" cy="1524000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Web Page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ctr"/>
            <a:fld id="{DC38D55D-DE73-474C-8154-FE6F3A975DCB}" type="slidenum">
              <a:rPr lang="en-GB" smtClean="0"/>
              <a:pPr algn="ctr"/>
              <a:t>24</a:t>
            </a:fld>
            <a:endParaRPr lang="en-GB" smtClean="0"/>
          </a:p>
        </p:txBody>
      </p:sp>
      <p:sp>
        <p:nvSpPr>
          <p:cNvPr id="6" name="Cloud 5"/>
          <p:cNvSpPr/>
          <p:nvPr/>
        </p:nvSpPr>
        <p:spPr bwMode="auto">
          <a:xfrm>
            <a:off x="1828800" y="575730"/>
            <a:ext cx="4419600" cy="2514600"/>
          </a:xfrm>
          <a:prstGeom prst="cloud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sz="4000" dirty="0">
                <a:cs typeface="Arial" charset="0"/>
              </a:rPr>
              <a:t>Triple Store</a:t>
            </a:r>
            <a:endParaRPr lang="en-US" sz="4000" dirty="0">
              <a:cs typeface="Arial" charset="0"/>
            </a:endParaRPr>
          </a:p>
        </p:txBody>
      </p:sp>
      <p:sp>
        <p:nvSpPr>
          <p:cNvPr id="29704" name="Rectangle 11"/>
          <p:cNvSpPr>
            <a:spLocks noChangeArrowheads="1"/>
          </p:cNvSpPr>
          <p:nvPr/>
        </p:nvSpPr>
        <p:spPr bwMode="auto">
          <a:xfrm>
            <a:off x="5489472" y="4983163"/>
            <a:ext cx="2286000" cy="762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2"/>
            </a:solidFill>
            <a:round/>
            <a:headEnd/>
            <a:tailEnd/>
          </a:ln>
        </p:spPr>
        <p:txBody>
          <a:bodyPr bIns="0"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ea typeface="Arial" charset="0"/>
                <a:cs typeface="Arial" charset="0"/>
              </a:rPr>
              <a:t>Spreadsheet (CSV)</a:t>
            </a:r>
          </a:p>
        </p:txBody>
      </p:sp>
      <p:cxnSp>
        <p:nvCxnSpPr>
          <p:cNvPr id="17" name="Straight Arrow Connector 16"/>
          <p:cNvCxnSpPr/>
          <p:nvPr/>
        </p:nvCxnSpPr>
        <p:spPr bwMode="auto">
          <a:xfrm rot="16200000" flipH="1">
            <a:off x="5065518" y="3305063"/>
            <a:ext cx="1911640" cy="1063732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 bwMode="auto">
          <a:xfrm rot="5400000">
            <a:off x="3619031" y="3848100"/>
            <a:ext cx="1295400" cy="1588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Cloud 40"/>
          <p:cNvSpPr/>
          <p:nvPr/>
        </p:nvSpPr>
        <p:spPr bwMode="auto">
          <a:xfrm>
            <a:off x="342900" y="4495800"/>
            <a:ext cx="2971800" cy="1066800"/>
          </a:xfrm>
          <a:prstGeom prst="cloud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dirty="0">
                <a:cs typeface="Arial" charset="0"/>
              </a:rPr>
              <a:t>RDF Document</a:t>
            </a:r>
            <a:endParaRPr lang="en-US" dirty="0">
              <a:cs typeface="Arial" charset="0"/>
            </a:endParaRPr>
          </a:p>
        </p:txBody>
      </p:sp>
      <p:cxnSp>
        <p:nvCxnSpPr>
          <p:cNvPr id="46" name="Straight Arrow Connector 45"/>
          <p:cNvCxnSpPr/>
          <p:nvPr/>
        </p:nvCxnSpPr>
        <p:spPr bwMode="auto">
          <a:xfrm rot="10800000" flipV="1">
            <a:off x="1828800" y="3090330"/>
            <a:ext cx="1409700" cy="1329270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47"/>
          <p:cNvSpPr>
            <a:spLocks noChangeArrowheads="1"/>
          </p:cNvSpPr>
          <p:nvPr/>
        </p:nvSpPr>
        <p:spPr bwMode="auto">
          <a:xfrm>
            <a:off x="7467600" y="3124994"/>
            <a:ext cx="1447800" cy="1371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2"/>
            </a:solidFill>
            <a:round/>
            <a:headEnd/>
            <a:tailEnd/>
          </a:ln>
        </p:spPr>
        <p:txBody>
          <a:bodyPr bIns="0"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ea typeface="Arial" charset="0"/>
                <a:cs typeface="Arial" charset="0"/>
              </a:rPr>
              <a:t>Map (KML)</a:t>
            </a:r>
          </a:p>
        </p:txBody>
      </p:sp>
      <p:cxnSp>
        <p:nvCxnSpPr>
          <p:cNvPr id="29" name="Straight Arrow Connector 28"/>
          <p:cNvCxnSpPr/>
          <p:nvPr/>
        </p:nvCxnSpPr>
        <p:spPr bwMode="auto">
          <a:xfrm>
            <a:off x="5844513" y="2457820"/>
            <a:ext cx="1546887" cy="666380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Folded Corner 13"/>
          <p:cNvSpPr/>
          <p:nvPr/>
        </p:nvSpPr>
        <p:spPr>
          <a:xfrm>
            <a:off x="3542037" y="4496594"/>
            <a:ext cx="1447800" cy="1524000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Web Page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874195" y="-1187675"/>
            <a:ext cx="10688274" cy="80456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creen.jpg"/>
          <p:cNvPicPr>
            <a:picLocks noGrp="1" noChangeAspect="1"/>
          </p:cNvPicPr>
          <p:nvPr>
            <p:ph idx="1"/>
          </p:nvPr>
        </p:nvPicPr>
        <p:blipFill>
          <a:blip r:embed="rId2"/>
          <a:srcRect l="753" t="18602" r="40969" b="19488"/>
          <a:stretch>
            <a:fillRect/>
          </a:stretch>
        </p:blipFill>
        <p:spPr>
          <a:xfrm>
            <a:off x="425482" y="0"/>
            <a:ext cx="8695786" cy="5773422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874195" y="-1187675"/>
            <a:ext cx="10688274" cy="80456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creen.jpg"/>
          <p:cNvPicPr>
            <a:picLocks noGrp="1" noChangeAspect="1"/>
          </p:cNvPicPr>
          <p:nvPr>
            <p:ph idx="1"/>
          </p:nvPr>
        </p:nvPicPr>
        <p:blipFill>
          <a:blip r:embed="rId2"/>
          <a:srcRect l="753" t="18602" r="40969" b="19488"/>
          <a:stretch>
            <a:fillRect/>
          </a:stretch>
        </p:blipFill>
        <p:spPr>
          <a:xfrm>
            <a:off x="425482" y="0"/>
            <a:ext cx="8695786" cy="5773422"/>
          </a:xfrm>
        </p:spPr>
      </p:pic>
      <p:pic>
        <p:nvPicPr>
          <p:cNvPr id="6" name="Picture 5" descr="screen.jpg"/>
          <p:cNvPicPr>
            <a:picLocks noChangeAspect="1"/>
          </p:cNvPicPr>
          <p:nvPr/>
        </p:nvPicPr>
        <p:blipFill>
          <a:blip r:embed="rId3"/>
          <a:srcRect l="554" t="14173" r="47613" b="51378"/>
          <a:stretch>
            <a:fillRect/>
          </a:stretch>
        </p:blipFill>
        <p:spPr>
          <a:xfrm>
            <a:off x="2823240" y="3043425"/>
            <a:ext cx="7594941" cy="3154756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73809" y="-1012067"/>
            <a:ext cx="12915419" cy="80721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033811" y="1712759"/>
            <a:ext cx="1435000" cy="1435000"/>
          </a:xfrm>
          <a:prstGeom prst="ellipse">
            <a:avLst/>
          </a:prstGeom>
          <a:ln>
            <a:tailEnd type="stealth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Building</a:t>
            </a:r>
          </a:p>
        </p:txBody>
      </p:sp>
      <p:sp>
        <p:nvSpPr>
          <p:cNvPr id="5" name="Oval 4"/>
          <p:cNvSpPr/>
          <p:nvPr/>
        </p:nvSpPr>
        <p:spPr>
          <a:xfrm>
            <a:off x="3340429" y="2023207"/>
            <a:ext cx="914400" cy="914400"/>
          </a:xfrm>
          <a:prstGeom prst="ellipse">
            <a:avLst/>
          </a:prstGeom>
          <a:ln>
            <a:tailEnd type="stealth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Site</a:t>
            </a:r>
          </a:p>
        </p:txBody>
      </p:sp>
      <p:sp>
        <p:nvSpPr>
          <p:cNvPr id="8" name="Oval 7"/>
          <p:cNvSpPr/>
          <p:nvPr/>
        </p:nvSpPr>
        <p:spPr>
          <a:xfrm>
            <a:off x="6101794" y="424317"/>
            <a:ext cx="1288442" cy="1288442"/>
          </a:xfrm>
          <a:prstGeom prst="ellipse">
            <a:avLst/>
          </a:prstGeom>
          <a:ln>
            <a:tailEnd type="stealth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Person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468811" y="5074196"/>
            <a:ext cx="1633618" cy="163361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Product / Service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7146649" y="2391343"/>
            <a:ext cx="1512832" cy="1512832"/>
          </a:xfrm>
          <a:prstGeom prst="ellipse">
            <a:avLst/>
          </a:prstGeom>
          <a:ln>
            <a:tailEnd type="stealth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Research Output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5139962" y="1922909"/>
            <a:ext cx="1485030" cy="1485030"/>
          </a:xfrm>
          <a:prstGeom prst="ellipse">
            <a:avLst/>
          </a:prstGeom>
          <a:ln>
            <a:tailEnd type="stealth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Learning Object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4577223" y="4072957"/>
            <a:ext cx="2168792" cy="2168792"/>
          </a:xfrm>
          <a:prstGeom prst="ellipse">
            <a:avLst/>
          </a:prstGeom>
          <a:ln>
            <a:tailEnd type="stealth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Organisation</a:t>
            </a:r>
            <a:r>
              <a:rPr lang="en-US" dirty="0" smtClean="0"/>
              <a:t> Unit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265251" y="4072957"/>
            <a:ext cx="1486060" cy="1486060"/>
          </a:xfrm>
          <a:prstGeom prst="ellipse">
            <a:avLst/>
          </a:prstGeom>
          <a:ln>
            <a:tailEnd type="stealth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Point of Service</a:t>
            </a: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2426029" y="424317"/>
            <a:ext cx="1219200" cy="1219200"/>
          </a:xfrm>
          <a:prstGeom prst="ellipse">
            <a:avLst/>
          </a:prstGeom>
          <a:ln>
            <a:tailEnd type="stealth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Room</a:t>
            </a:r>
            <a:endParaRPr lang="en-US" dirty="0"/>
          </a:p>
        </p:txBody>
      </p:sp>
      <p:cxnSp>
        <p:nvCxnSpPr>
          <p:cNvPr id="16" name="Straight Arrow Connector 15"/>
          <p:cNvCxnSpPr>
            <a:stCxn id="4" idx="6"/>
            <a:endCxn id="5" idx="2"/>
          </p:cNvCxnSpPr>
          <p:nvPr/>
        </p:nvCxnSpPr>
        <p:spPr>
          <a:xfrm>
            <a:off x="2468811" y="2430259"/>
            <a:ext cx="871618" cy="50148"/>
          </a:xfrm>
          <a:prstGeom prst="straightConnector1">
            <a:avLst/>
          </a:prstGeom>
          <a:ln w="539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2" idx="1"/>
            <a:endCxn id="4" idx="5"/>
          </p:cNvCxnSpPr>
          <p:nvPr/>
        </p:nvCxnSpPr>
        <p:spPr>
          <a:xfrm rot="16200000" flipV="1">
            <a:off x="2850268" y="2346001"/>
            <a:ext cx="1452961" cy="2636175"/>
          </a:xfrm>
          <a:prstGeom prst="straightConnector1">
            <a:avLst/>
          </a:prstGeom>
          <a:ln w="539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4" idx="4"/>
            <a:endCxn id="13" idx="0"/>
          </p:cNvCxnSpPr>
          <p:nvPr/>
        </p:nvCxnSpPr>
        <p:spPr>
          <a:xfrm rot="5400000">
            <a:off x="917197" y="3238843"/>
            <a:ext cx="925198" cy="743030"/>
          </a:xfrm>
          <a:prstGeom prst="straightConnector1">
            <a:avLst/>
          </a:prstGeom>
          <a:ln w="539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4" idx="0"/>
            <a:endCxn id="14" idx="2"/>
          </p:cNvCxnSpPr>
          <p:nvPr/>
        </p:nvCxnSpPr>
        <p:spPr>
          <a:xfrm rot="5400000" flipH="1" flipV="1">
            <a:off x="1749249" y="1035979"/>
            <a:ext cx="678842" cy="674718"/>
          </a:xfrm>
          <a:prstGeom prst="straightConnector1">
            <a:avLst/>
          </a:prstGeom>
          <a:ln w="539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3" idx="6"/>
            <a:endCxn id="9" idx="1"/>
          </p:cNvCxnSpPr>
          <p:nvPr/>
        </p:nvCxnSpPr>
        <p:spPr>
          <a:xfrm>
            <a:off x="1751311" y="4815987"/>
            <a:ext cx="956738" cy="497447"/>
          </a:xfrm>
          <a:prstGeom prst="straightConnector1">
            <a:avLst/>
          </a:prstGeom>
          <a:ln w="539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10" idx="3"/>
            <a:endCxn id="12" idx="7"/>
          </p:cNvCxnSpPr>
          <p:nvPr/>
        </p:nvCxnSpPr>
        <p:spPr>
          <a:xfrm rot="5400000">
            <a:off x="6544330" y="3566700"/>
            <a:ext cx="707943" cy="939795"/>
          </a:xfrm>
          <a:prstGeom prst="straightConnector1">
            <a:avLst/>
          </a:prstGeom>
          <a:ln w="539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11" idx="4"/>
            <a:endCxn id="12" idx="0"/>
          </p:cNvCxnSpPr>
          <p:nvPr/>
        </p:nvCxnSpPr>
        <p:spPr>
          <a:xfrm rot="5400000">
            <a:off x="5439539" y="3630019"/>
            <a:ext cx="665018" cy="220858"/>
          </a:xfrm>
          <a:prstGeom prst="straightConnector1">
            <a:avLst/>
          </a:prstGeom>
          <a:ln w="539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stCxn id="10" idx="0"/>
            <a:endCxn id="8" idx="5"/>
          </p:cNvCxnSpPr>
          <p:nvPr/>
        </p:nvCxnSpPr>
        <p:spPr>
          <a:xfrm rot="16200000" flipV="1">
            <a:off x="7118671" y="1606948"/>
            <a:ext cx="867272" cy="701517"/>
          </a:xfrm>
          <a:prstGeom prst="straightConnector1">
            <a:avLst/>
          </a:prstGeom>
          <a:ln w="539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11" idx="0"/>
            <a:endCxn id="8" idx="3"/>
          </p:cNvCxnSpPr>
          <p:nvPr/>
        </p:nvCxnSpPr>
        <p:spPr>
          <a:xfrm rot="5400000" flipH="1" flipV="1">
            <a:off x="5887060" y="1519488"/>
            <a:ext cx="398838" cy="408005"/>
          </a:xfrm>
          <a:prstGeom prst="straightConnector1">
            <a:avLst/>
          </a:prstGeom>
          <a:ln w="539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stCxn id="8" idx="2"/>
            <a:endCxn id="14" idx="6"/>
          </p:cNvCxnSpPr>
          <p:nvPr/>
        </p:nvCxnSpPr>
        <p:spPr>
          <a:xfrm rot="10800000">
            <a:off x="3645230" y="1033918"/>
            <a:ext cx="2456565" cy="34621"/>
          </a:xfrm>
          <a:prstGeom prst="straightConnector1">
            <a:avLst/>
          </a:prstGeom>
          <a:ln w="539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People (Users, Librarians)</a:t>
            </a:r>
          </a:p>
          <a:p>
            <a:r>
              <a:rPr lang="en-US" dirty="0" smtClean="0"/>
              <a:t>Groups of People (</a:t>
            </a:r>
            <a:r>
              <a:rPr lang="en-US" dirty="0" err="1" smtClean="0"/>
              <a:t>Organisations</a:t>
            </a:r>
            <a:r>
              <a:rPr lang="en-US" dirty="0" smtClean="0"/>
              <a:t>)</a:t>
            </a:r>
          </a:p>
          <a:p>
            <a:r>
              <a:rPr lang="en-US" dirty="0" smtClean="0"/>
              <a:t>Services (with opening hours!) </a:t>
            </a:r>
          </a:p>
          <a:p>
            <a:r>
              <a:rPr lang="en-US" dirty="0" smtClean="0"/>
              <a:t>Places</a:t>
            </a:r>
          </a:p>
          <a:p>
            <a:r>
              <a:rPr lang="en-US" dirty="0" smtClean="0"/>
              <a:t>Collections</a:t>
            </a:r>
          </a:p>
          <a:p>
            <a:r>
              <a:rPr lang="en-US" dirty="0" smtClean="0"/>
              <a:t>Individual Resources </a:t>
            </a:r>
            <a:r>
              <a:rPr lang="en-US" dirty="0" smtClean="0"/>
              <a:t>(Books, </a:t>
            </a:r>
            <a:r>
              <a:rPr lang="en-US" dirty="0" smtClean="0"/>
              <a:t>Journals…)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charset="2"/>
              <a:buNone/>
            </a:pPr>
            <a:r>
              <a:rPr lang="en-US" dirty="0" smtClean="0"/>
              <a:t>"If HP knew what HP knows, we'd be three times more profitable." </a:t>
            </a:r>
          </a:p>
          <a:p>
            <a:pPr algn="r" eaLnBrk="1" hangingPunct="1">
              <a:buFont typeface="Wingdings" charset="2"/>
              <a:buNone/>
            </a:pPr>
            <a:r>
              <a:rPr lang="en-US" i="1" dirty="0" smtClean="0"/>
              <a:t>Lew Platt</a:t>
            </a:r>
            <a:endParaRPr lang="en-US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18BD683-8E15-1D4F-B369-C2CE9F23D472}" type="slidenum">
              <a:rPr lang="en-GB" smtClean="0"/>
              <a:pPr/>
              <a:t>3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Grinder (publishing RDF)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3200" dirty="0" smtClean="0"/>
              <a:t>https://</a:t>
            </a:r>
            <a:r>
              <a:rPr lang="en-US" sz="3200" dirty="0" err="1" smtClean="0"/>
              <a:t>github.com/cgutteridge/</a:t>
            </a:r>
            <a:r>
              <a:rPr lang="en-US" sz="3200" dirty="0" err="1" smtClean="0"/>
              <a:t>Grinder</a:t>
            </a:r>
            <a:endParaRPr lang="en-US" sz="3200" dirty="0" smtClean="0"/>
          </a:p>
          <a:p>
            <a:pPr>
              <a:buNone/>
            </a:pPr>
            <a:endParaRPr lang="en-US" sz="3200" dirty="0" smtClean="0"/>
          </a:p>
          <a:p>
            <a:pPr>
              <a:buNone/>
            </a:pPr>
            <a:r>
              <a:rPr lang="en-US" sz="3200" dirty="0" smtClean="0"/>
              <a:t>Required skills: </a:t>
            </a:r>
          </a:p>
          <a:p>
            <a:r>
              <a:rPr lang="en-US" sz="3200" dirty="0" smtClean="0"/>
              <a:t>RDF structure</a:t>
            </a:r>
          </a:p>
          <a:p>
            <a:r>
              <a:rPr lang="en-US" sz="3200" dirty="0" smtClean="0"/>
              <a:t>RDF/XML</a:t>
            </a:r>
          </a:p>
          <a:p>
            <a:r>
              <a:rPr lang="en-US" sz="3200" dirty="0" smtClean="0"/>
              <a:t>XSLT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Graphite (consuming RDF)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3200" dirty="0" smtClean="0"/>
              <a:t>http</a:t>
            </a:r>
            <a:r>
              <a:rPr lang="en-US" sz="3200" dirty="0" smtClean="0"/>
              <a:t>://</a:t>
            </a:r>
            <a:r>
              <a:rPr lang="en-US" sz="3200" dirty="0" err="1" smtClean="0"/>
              <a:t>graphite.ecs.soton.ac.uk</a:t>
            </a:r>
            <a:r>
              <a:rPr lang="en-US" sz="3200" dirty="0" smtClean="0"/>
              <a:t>/</a:t>
            </a:r>
          </a:p>
          <a:p>
            <a:pPr>
              <a:buNone/>
            </a:pPr>
            <a:endParaRPr lang="en-US" sz="3200" dirty="0" smtClean="0"/>
          </a:p>
          <a:p>
            <a:pPr>
              <a:buNone/>
            </a:pPr>
            <a:r>
              <a:rPr lang="en-US" sz="3200" dirty="0" smtClean="0"/>
              <a:t>Required skills: </a:t>
            </a:r>
          </a:p>
          <a:p>
            <a:r>
              <a:rPr lang="en-US" sz="3200" dirty="0" smtClean="0"/>
              <a:t>RDF structure</a:t>
            </a:r>
          </a:p>
          <a:p>
            <a:r>
              <a:rPr lang="en-US" sz="3200" dirty="0" smtClean="0"/>
              <a:t>PHP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E1C8627-453A-1944-B3BB-E80675ABBB88}" type="slidenum">
              <a:rPr lang="en-GB" smtClean="0"/>
              <a:pPr/>
              <a:t>32</a:t>
            </a:fld>
            <a:endParaRPr lang="en-GB" smtClean="0"/>
          </a:p>
        </p:txBody>
      </p:sp>
      <p:sp>
        <p:nvSpPr>
          <p:cNvPr id="40963" name="Title 2"/>
          <p:cNvSpPr>
            <a:spLocks noGrp="1"/>
          </p:cNvSpPr>
          <p:nvPr>
            <p:ph type="title" idx="4294967295"/>
          </p:nvPr>
        </p:nvSpPr>
        <p:spPr>
          <a:xfrm>
            <a:off x="230920" y="0"/>
            <a:ext cx="8836880" cy="3200400"/>
          </a:xfrm>
        </p:spPr>
        <p:txBody>
          <a:bodyPr>
            <a:normAutofit fontScale="90000"/>
          </a:bodyPr>
          <a:lstStyle/>
          <a:p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 err="1" smtClean="0"/>
              <a:t>data.southampton.ac.uk</a:t>
            </a: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dirty="0" smtClean="0">
                <a:solidFill>
                  <a:schemeClr val="tx1"/>
                </a:solidFill>
              </a:rPr>
              <a:t>http://</a:t>
            </a:r>
            <a:r>
              <a:rPr lang="en-US" dirty="0" err="1" smtClean="0">
                <a:solidFill>
                  <a:schemeClr val="tx1"/>
                </a:solidFill>
              </a:rPr>
              <a:t>blogs.ecs.soton.ac.uk</a:t>
            </a:r>
            <a:r>
              <a:rPr lang="en-US" dirty="0" smtClean="0">
                <a:solidFill>
                  <a:schemeClr val="tx1"/>
                </a:solidFill>
              </a:rPr>
              <a:t>/data</a:t>
            </a:r>
            <a:r>
              <a:rPr lang="en-US" dirty="0" smtClean="0">
                <a:solidFill>
                  <a:schemeClr val="tx1"/>
                </a:solidFill>
              </a:rPr>
              <a:t>/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sz="3556" dirty="0" smtClean="0">
                <a:solidFill>
                  <a:schemeClr val="tx1"/>
                </a:solidFill>
              </a:rPr>
              <a:t/>
            </a:r>
            <a:br>
              <a:rPr lang="en-US" sz="3556" dirty="0" smtClean="0">
                <a:solidFill>
                  <a:schemeClr val="tx1"/>
                </a:solidFill>
              </a:rPr>
            </a:br>
            <a:r>
              <a:rPr lang="en-US" sz="3556" dirty="0" smtClean="0">
                <a:solidFill>
                  <a:schemeClr val="tx1"/>
                </a:solidFill>
              </a:rPr>
              <a:t/>
            </a:r>
            <a:br>
              <a:rPr lang="en-US" sz="3556" dirty="0" smtClean="0">
                <a:solidFill>
                  <a:schemeClr val="tx1"/>
                </a:solidFill>
              </a:rPr>
            </a:br>
            <a:r>
              <a:rPr lang="en-US" sz="4889" dirty="0" smtClean="0">
                <a:solidFill>
                  <a:schemeClr val="tx1"/>
                </a:solidFill>
              </a:rPr>
              <a:t/>
            </a:r>
            <a:br>
              <a:rPr lang="en-US" sz="4889" dirty="0" smtClean="0">
                <a:solidFill>
                  <a:schemeClr val="tx1"/>
                </a:solidFill>
              </a:rPr>
            </a:br>
            <a:r>
              <a:rPr lang="en-US" sz="4889" dirty="0" smtClean="0">
                <a:solidFill>
                  <a:schemeClr val="tx1"/>
                </a:solidFill>
              </a:rPr>
              <a:t>                 @</a:t>
            </a:r>
            <a:r>
              <a:rPr lang="en-US" sz="4889" dirty="0" err="1" smtClean="0">
                <a:solidFill>
                  <a:schemeClr val="tx1"/>
                </a:solidFill>
              </a:rPr>
              <a:t>cgutteridge</a:t>
            </a:r>
            <a:r>
              <a:rPr lang="en-US" sz="4889" dirty="0" smtClean="0">
                <a:solidFill>
                  <a:schemeClr val="tx1"/>
                </a:solidFill>
              </a:rPr>
              <a:t/>
            </a:r>
            <a:br>
              <a:rPr lang="en-US" sz="4889" dirty="0" smtClean="0">
                <a:solidFill>
                  <a:schemeClr val="tx1"/>
                </a:solidFill>
              </a:rPr>
            </a:br>
            <a:r>
              <a:rPr lang="en-US" sz="4800" dirty="0" smtClean="0">
                <a:solidFill>
                  <a:schemeClr val="tx1"/>
                </a:solidFill>
              </a:rPr>
              <a:t/>
            </a:r>
            <a:br>
              <a:rPr lang="en-US" sz="4800" dirty="0" smtClean="0">
                <a:solidFill>
                  <a:schemeClr val="tx1"/>
                </a:solidFill>
              </a:rPr>
            </a:br>
            <a:r>
              <a:rPr lang="en-US" sz="4800" dirty="0" smtClean="0">
                <a:solidFill>
                  <a:schemeClr val="tx1"/>
                </a:solidFill>
              </a:rPr>
              <a:t/>
            </a:r>
            <a:br>
              <a:rPr lang="en-US" sz="4800" dirty="0" smtClean="0">
                <a:solidFill>
                  <a:schemeClr val="tx1"/>
                </a:solidFill>
              </a:rPr>
            </a:br>
            <a:endParaRPr lang="en-US" sz="5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35825" y="6308725"/>
            <a:ext cx="1908175" cy="180975"/>
          </a:xfrm>
          <a:noFill/>
        </p:spPr>
        <p:txBody>
          <a:bodyPr/>
          <a:lstStyle/>
          <a:p>
            <a:fld id="{2448B8EB-BB6D-1D40-8B11-173ACC8B6B36}" type="slidenum">
              <a:rPr lang="en-GB" smtClean="0"/>
              <a:pPr/>
              <a:t>4</a:t>
            </a:fld>
            <a:endParaRPr lang="en-GB" smtClean="0"/>
          </a:p>
        </p:txBody>
      </p:sp>
      <p:sp>
        <p:nvSpPr>
          <p:cNvPr id="9" name="Vertical Scroll 8"/>
          <p:cNvSpPr/>
          <p:nvPr/>
        </p:nvSpPr>
        <p:spPr bwMode="auto">
          <a:xfrm>
            <a:off x="0" y="228600"/>
            <a:ext cx="9144000" cy="6324600"/>
          </a:xfrm>
          <a:prstGeom prst="verticalScroll">
            <a:avLst/>
          </a:prstGeom>
          <a:solidFill>
            <a:schemeClr val="accent2">
              <a:lumMod val="75000"/>
            </a:schemeClr>
          </a:solidFill>
          <a:ln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bIns="0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2" name="Group 1703"/>
          <p:cNvGrpSpPr>
            <a:grpSpLocks/>
          </p:cNvGrpSpPr>
          <p:nvPr/>
        </p:nvGrpSpPr>
        <p:grpSpPr bwMode="auto">
          <a:xfrm>
            <a:off x="5410200" y="5867400"/>
            <a:ext cx="2697163" cy="585788"/>
            <a:chOff x="1610" y="2863"/>
            <a:chExt cx="3221" cy="699"/>
          </a:xfrm>
        </p:grpSpPr>
        <p:sp>
          <p:nvSpPr>
            <p:cNvPr id="20487" name="Freeform 1704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64"/>
                <a:gd name="T166" fmla="*/ 0 h 449"/>
                <a:gd name="T167" fmla="*/ 264 w 264"/>
                <a:gd name="T168" fmla="*/ 449 h 449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8" name="Freeform 1705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56 h 310"/>
                <a:gd name="T16" fmla="*/ 281 w 281"/>
                <a:gd name="T17" fmla="*/ 174 h 310"/>
                <a:gd name="T18" fmla="*/ 272 w 281"/>
                <a:gd name="T19" fmla="*/ 210 h 310"/>
                <a:gd name="T20" fmla="*/ 264 w 281"/>
                <a:gd name="T21" fmla="*/ 230 h 310"/>
                <a:gd name="T22" fmla="*/ 241 w 281"/>
                <a:gd name="T23" fmla="*/ 262 h 310"/>
                <a:gd name="T24" fmla="*/ 213 w 281"/>
                <a:gd name="T25" fmla="*/ 290 h 310"/>
                <a:gd name="T26" fmla="*/ 196 w 281"/>
                <a:gd name="T27" fmla="*/ 299 h 310"/>
                <a:gd name="T28" fmla="*/ 159 w 281"/>
                <a:gd name="T29" fmla="*/ 310 h 310"/>
                <a:gd name="T30" fmla="*/ 139 w 281"/>
                <a:gd name="T31" fmla="*/ 310 h 310"/>
                <a:gd name="T32" fmla="*/ 93 w 281"/>
                <a:gd name="T33" fmla="*/ 304 h 310"/>
                <a:gd name="T34" fmla="*/ 65 w 281"/>
                <a:gd name="T35" fmla="*/ 293 h 310"/>
                <a:gd name="T36" fmla="*/ 45 w 281"/>
                <a:gd name="T37" fmla="*/ 273 h 310"/>
                <a:gd name="T38" fmla="*/ 34 w 281"/>
                <a:gd name="T39" fmla="*/ 264 h 310"/>
                <a:gd name="T40" fmla="*/ 8 w 281"/>
                <a:gd name="T41" fmla="*/ 213 h 310"/>
                <a:gd name="T42" fmla="*/ 0 w 281"/>
                <a:gd name="T43" fmla="*/ 156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59 h 310"/>
                <a:gd name="T72" fmla="*/ 65 w 281"/>
                <a:gd name="T73" fmla="*/ 210 h 310"/>
                <a:gd name="T74" fmla="*/ 82 w 281"/>
                <a:gd name="T75" fmla="*/ 250 h 310"/>
                <a:gd name="T76" fmla="*/ 96 w 281"/>
                <a:gd name="T77" fmla="*/ 267 h 310"/>
                <a:gd name="T78" fmla="*/ 128 w 281"/>
                <a:gd name="T79" fmla="*/ 284 h 310"/>
                <a:gd name="T80" fmla="*/ 145 w 281"/>
                <a:gd name="T81" fmla="*/ 284 h 310"/>
                <a:gd name="T82" fmla="*/ 179 w 281"/>
                <a:gd name="T83" fmla="*/ 273 h 310"/>
                <a:gd name="T84" fmla="*/ 204 w 281"/>
                <a:gd name="T85" fmla="*/ 245 h 310"/>
                <a:gd name="T86" fmla="*/ 213 w 281"/>
                <a:gd name="T87" fmla="*/ 225 h 310"/>
                <a:gd name="T88" fmla="*/ 224 w 281"/>
                <a:gd name="T89" fmla="*/ 179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81"/>
                <a:gd name="T154" fmla="*/ 0 h 310"/>
                <a:gd name="T155" fmla="*/ 281 w 281"/>
                <a:gd name="T156" fmla="*/ 310 h 31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9" name="Freeform 1706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67 h 361"/>
                <a:gd name="T12" fmla="*/ 83 w 182"/>
                <a:gd name="T13" fmla="*/ 267 h 361"/>
                <a:gd name="T14" fmla="*/ 83 w 182"/>
                <a:gd name="T15" fmla="*/ 284 h 361"/>
                <a:gd name="T16" fmla="*/ 86 w 182"/>
                <a:gd name="T17" fmla="*/ 296 h 361"/>
                <a:gd name="T18" fmla="*/ 91 w 182"/>
                <a:gd name="T19" fmla="*/ 307 h 361"/>
                <a:gd name="T20" fmla="*/ 97 w 182"/>
                <a:gd name="T21" fmla="*/ 318 h 361"/>
                <a:gd name="T22" fmla="*/ 105 w 182"/>
                <a:gd name="T23" fmla="*/ 324 h 361"/>
                <a:gd name="T24" fmla="*/ 117 w 182"/>
                <a:gd name="T25" fmla="*/ 330 h 361"/>
                <a:gd name="T26" fmla="*/ 128 w 182"/>
                <a:gd name="T27" fmla="*/ 333 h 361"/>
                <a:gd name="T28" fmla="*/ 142 w 182"/>
                <a:gd name="T29" fmla="*/ 335 h 361"/>
                <a:gd name="T30" fmla="*/ 142 w 182"/>
                <a:gd name="T31" fmla="*/ 335 h 361"/>
                <a:gd name="T32" fmla="*/ 157 w 182"/>
                <a:gd name="T33" fmla="*/ 333 h 361"/>
                <a:gd name="T34" fmla="*/ 165 w 182"/>
                <a:gd name="T35" fmla="*/ 330 h 361"/>
                <a:gd name="T36" fmla="*/ 165 w 182"/>
                <a:gd name="T37" fmla="*/ 330 h 361"/>
                <a:gd name="T38" fmla="*/ 182 w 182"/>
                <a:gd name="T39" fmla="*/ 318 h 361"/>
                <a:gd name="T40" fmla="*/ 182 w 182"/>
                <a:gd name="T41" fmla="*/ 318 h 361"/>
                <a:gd name="T42" fmla="*/ 182 w 182"/>
                <a:gd name="T43" fmla="*/ 324 h 361"/>
                <a:gd name="T44" fmla="*/ 179 w 182"/>
                <a:gd name="T45" fmla="*/ 333 h 361"/>
                <a:gd name="T46" fmla="*/ 162 w 182"/>
                <a:gd name="T47" fmla="*/ 347 h 361"/>
                <a:gd name="T48" fmla="*/ 162 w 182"/>
                <a:gd name="T49" fmla="*/ 347 h 361"/>
                <a:gd name="T50" fmla="*/ 154 w 182"/>
                <a:gd name="T51" fmla="*/ 352 h 361"/>
                <a:gd name="T52" fmla="*/ 142 w 182"/>
                <a:gd name="T53" fmla="*/ 358 h 361"/>
                <a:gd name="T54" fmla="*/ 131 w 182"/>
                <a:gd name="T55" fmla="*/ 361 h 361"/>
                <a:gd name="T56" fmla="*/ 117 w 182"/>
                <a:gd name="T57" fmla="*/ 361 h 361"/>
                <a:gd name="T58" fmla="*/ 117 w 182"/>
                <a:gd name="T59" fmla="*/ 361 h 361"/>
                <a:gd name="T60" fmla="*/ 100 w 182"/>
                <a:gd name="T61" fmla="*/ 361 h 361"/>
                <a:gd name="T62" fmla="*/ 83 w 182"/>
                <a:gd name="T63" fmla="*/ 355 h 361"/>
                <a:gd name="T64" fmla="*/ 66 w 182"/>
                <a:gd name="T65" fmla="*/ 347 h 361"/>
                <a:gd name="T66" fmla="*/ 54 w 182"/>
                <a:gd name="T67" fmla="*/ 335 h 361"/>
                <a:gd name="T68" fmla="*/ 54 w 182"/>
                <a:gd name="T69" fmla="*/ 335 h 361"/>
                <a:gd name="T70" fmla="*/ 43 w 182"/>
                <a:gd name="T71" fmla="*/ 324 h 361"/>
                <a:gd name="T72" fmla="*/ 34 w 182"/>
                <a:gd name="T73" fmla="*/ 307 h 361"/>
                <a:gd name="T74" fmla="*/ 29 w 182"/>
                <a:gd name="T75" fmla="*/ 290 h 361"/>
                <a:gd name="T76" fmla="*/ 29 w 182"/>
                <a:gd name="T77" fmla="*/ 267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82"/>
                <a:gd name="T130" fmla="*/ 0 h 361"/>
                <a:gd name="T131" fmla="*/ 182 w 182"/>
                <a:gd name="T132" fmla="*/ 361 h 36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90" name="Freeform 1707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90"/>
                <a:gd name="T100" fmla="*/ 0 h 443"/>
                <a:gd name="T101" fmla="*/ 290 w 290"/>
                <a:gd name="T102" fmla="*/ 443 h 44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91" name="Freeform 1708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64 w 475"/>
                <a:gd name="T1" fmla="*/ 0 h 304"/>
                <a:gd name="T2" fmla="*/ 398 w 475"/>
                <a:gd name="T3" fmla="*/ 6 h 304"/>
                <a:gd name="T4" fmla="*/ 429 w 475"/>
                <a:gd name="T5" fmla="*/ 23 h 304"/>
                <a:gd name="T6" fmla="*/ 444 w 475"/>
                <a:gd name="T7" fmla="*/ 37 h 304"/>
                <a:gd name="T8" fmla="*/ 458 w 475"/>
                <a:gd name="T9" fmla="*/ 68 h 304"/>
                <a:gd name="T10" fmla="*/ 458 w 475"/>
                <a:gd name="T11" fmla="*/ 282 h 304"/>
                <a:gd name="T12" fmla="*/ 461 w 475"/>
                <a:gd name="T13" fmla="*/ 287 h 304"/>
                <a:gd name="T14" fmla="*/ 463 w 475"/>
                <a:gd name="T15" fmla="*/ 293 h 304"/>
                <a:gd name="T16" fmla="*/ 387 w 475"/>
                <a:gd name="T17" fmla="*/ 304 h 304"/>
                <a:gd name="T18" fmla="*/ 392 w 475"/>
                <a:gd name="T19" fmla="*/ 299 h 304"/>
                <a:gd name="T20" fmla="*/ 404 w 475"/>
                <a:gd name="T21" fmla="*/ 287 h 304"/>
                <a:gd name="T22" fmla="*/ 404 w 475"/>
                <a:gd name="T23" fmla="*/ 108 h 304"/>
                <a:gd name="T24" fmla="*/ 404 w 475"/>
                <a:gd name="T25" fmla="*/ 91 h 304"/>
                <a:gd name="T26" fmla="*/ 395 w 475"/>
                <a:gd name="T27" fmla="*/ 66 h 304"/>
                <a:gd name="T28" fmla="*/ 387 w 475"/>
                <a:gd name="T29" fmla="*/ 57 h 304"/>
                <a:gd name="T30" fmla="*/ 367 w 475"/>
                <a:gd name="T31" fmla="*/ 43 h 304"/>
                <a:gd name="T32" fmla="*/ 336 w 475"/>
                <a:gd name="T33" fmla="*/ 37 h 304"/>
                <a:gd name="T34" fmla="*/ 316 w 475"/>
                <a:gd name="T35" fmla="*/ 40 h 304"/>
                <a:gd name="T36" fmla="*/ 282 w 475"/>
                <a:gd name="T37" fmla="*/ 60 h 304"/>
                <a:gd name="T38" fmla="*/ 267 w 475"/>
                <a:gd name="T39" fmla="*/ 77 h 304"/>
                <a:gd name="T40" fmla="*/ 267 w 475"/>
                <a:gd name="T41" fmla="*/ 282 h 304"/>
                <a:gd name="T42" fmla="*/ 270 w 475"/>
                <a:gd name="T43" fmla="*/ 287 h 304"/>
                <a:gd name="T44" fmla="*/ 273 w 475"/>
                <a:gd name="T45" fmla="*/ 293 h 304"/>
                <a:gd name="T46" fmla="*/ 194 w 475"/>
                <a:gd name="T47" fmla="*/ 304 h 304"/>
                <a:gd name="T48" fmla="*/ 202 w 475"/>
                <a:gd name="T49" fmla="*/ 299 h 304"/>
                <a:gd name="T50" fmla="*/ 211 w 475"/>
                <a:gd name="T51" fmla="*/ 287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2 h 304"/>
                <a:gd name="T70" fmla="*/ 83 w 475"/>
                <a:gd name="T71" fmla="*/ 293 h 304"/>
                <a:gd name="T72" fmla="*/ 97 w 475"/>
                <a:gd name="T73" fmla="*/ 304 h 304"/>
                <a:gd name="T74" fmla="*/ 6 w 475"/>
                <a:gd name="T75" fmla="*/ 304 h 304"/>
                <a:gd name="T76" fmla="*/ 20 w 475"/>
                <a:gd name="T77" fmla="*/ 293 h 304"/>
                <a:gd name="T78" fmla="*/ 23 w 475"/>
                <a:gd name="T79" fmla="*/ 282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9 w 475"/>
                <a:gd name="T103" fmla="*/ 23 h 304"/>
                <a:gd name="T104" fmla="*/ 256 w 475"/>
                <a:gd name="T105" fmla="*/ 43 h 304"/>
                <a:gd name="T106" fmla="*/ 262 w 475"/>
                <a:gd name="T107" fmla="*/ 57 h 304"/>
                <a:gd name="T108" fmla="*/ 307 w 475"/>
                <a:gd name="T109" fmla="*/ 17 h 304"/>
                <a:gd name="T110" fmla="*/ 321 w 475"/>
                <a:gd name="T111" fmla="*/ 9 h 304"/>
                <a:gd name="T112" fmla="*/ 350 w 475"/>
                <a:gd name="T113" fmla="*/ 0 h 304"/>
                <a:gd name="T114" fmla="*/ 364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475"/>
                <a:gd name="T175" fmla="*/ 0 h 304"/>
                <a:gd name="T176" fmla="*/ 475 w 475"/>
                <a:gd name="T177" fmla="*/ 304 h 30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92" name="Freeform 1709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67 h 361"/>
                <a:gd name="T12" fmla="*/ 82 w 184"/>
                <a:gd name="T13" fmla="*/ 267 h 361"/>
                <a:gd name="T14" fmla="*/ 85 w 184"/>
                <a:gd name="T15" fmla="*/ 284 h 361"/>
                <a:gd name="T16" fmla="*/ 88 w 184"/>
                <a:gd name="T17" fmla="*/ 296 h 361"/>
                <a:gd name="T18" fmla="*/ 91 w 184"/>
                <a:gd name="T19" fmla="*/ 307 h 361"/>
                <a:gd name="T20" fmla="*/ 99 w 184"/>
                <a:gd name="T21" fmla="*/ 318 h 361"/>
                <a:gd name="T22" fmla="*/ 105 w 184"/>
                <a:gd name="T23" fmla="*/ 324 h 361"/>
                <a:gd name="T24" fmla="*/ 116 w 184"/>
                <a:gd name="T25" fmla="*/ 330 h 361"/>
                <a:gd name="T26" fmla="*/ 128 w 184"/>
                <a:gd name="T27" fmla="*/ 333 h 361"/>
                <a:gd name="T28" fmla="*/ 142 w 184"/>
                <a:gd name="T29" fmla="*/ 335 h 361"/>
                <a:gd name="T30" fmla="*/ 142 w 184"/>
                <a:gd name="T31" fmla="*/ 335 h 361"/>
                <a:gd name="T32" fmla="*/ 156 w 184"/>
                <a:gd name="T33" fmla="*/ 333 h 361"/>
                <a:gd name="T34" fmla="*/ 165 w 184"/>
                <a:gd name="T35" fmla="*/ 330 h 361"/>
                <a:gd name="T36" fmla="*/ 165 w 184"/>
                <a:gd name="T37" fmla="*/ 330 h 361"/>
                <a:gd name="T38" fmla="*/ 184 w 184"/>
                <a:gd name="T39" fmla="*/ 318 h 361"/>
                <a:gd name="T40" fmla="*/ 184 w 184"/>
                <a:gd name="T41" fmla="*/ 318 h 361"/>
                <a:gd name="T42" fmla="*/ 182 w 184"/>
                <a:gd name="T43" fmla="*/ 324 h 361"/>
                <a:gd name="T44" fmla="*/ 179 w 184"/>
                <a:gd name="T45" fmla="*/ 333 h 361"/>
                <a:gd name="T46" fmla="*/ 162 w 184"/>
                <a:gd name="T47" fmla="*/ 347 h 361"/>
                <a:gd name="T48" fmla="*/ 162 w 184"/>
                <a:gd name="T49" fmla="*/ 347 h 361"/>
                <a:gd name="T50" fmla="*/ 153 w 184"/>
                <a:gd name="T51" fmla="*/ 352 h 361"/>
                <a:gd name="T52" fmla="*/ 142 w 184"/>
                <a:gd name="T53" fmla="*/ 358 h 361"/>
                <a:gd name="T54" fmla="*/ 130 w 184"/>
                <a:gd name="T55" fmla="*/ 361 h 361"/>
                <a:gd name="T56" fmla="*/ 119 w 184"/>
                <a:gd name="T57" fmla="*/ 361 h 361"/>
                <a:gd name="T58" fmla="*/ 119 w 184"/>
                <a:gd name="T59" fmla="*/ 361 h 361"/>
                <a:gd name="T60" fmla="*/ 99 w 184"/>
                <a:gd name="T61" fmla="*/ 361 h 361"/>
                <a:gd name="T62" fmla="*/ 82 w 184"/>
                <a:gd name="T63" fmla="*/ 355 h 361"/>
                <a:gd name="T64" fmla="*/ 65 w 184"/>
                <a:gd name="T65" fmla="*/ 347 h 361"/>
                <a:gd name="T66" fmla="*/ 54 w 184"/>
                <a:gd name="T67" fmla="*/ 335 h 361"/>
                <a:gd name="T68" fmla="*/ 54 w 184"/>
                <a:gd name="T69" fmla="*/ 335 h 361"/>
                <a:gd name="T70" fmla="*/ 42 w 184"/>
                <a:gd name="T71" fmla="*/ 324 h 361"/>
                <a:gd name="T72" fmla="*/ 34 w 184"/>
                <a:gd name="T73" fmla="*/ 307 h 361"/>
                <a:gd name="T74" fmla="*/ 31 w 184"/>
                <a:gd name="T75" fmla="*/ 290 h 361"/>
                <a:gd name="T76" fmla="*/ 28 w 184"/>
                <a:gd name="T77" fmla="*/ 267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84"/>
                <a:gd name="T130" fmla="*/ 0 h 361"/>
                <a:gd name="T131" fmla="*/ 184 w 184"/>
                <a:gd name="T132" fmla="*/ 361 h 36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93" name="Freeform 1710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44 w 284"/>
                <a:gd name="T1" fmla="*/ 0 h 310"/>
                <a:gd name="T2" fmla="*/ 184 w 284"/>
                <a:gd name="T3" fmla="*/ 6 h 310"/>
                <a:gd name="T4" fmla="*/ 221 w 284"/>
                <a:gd name="T5" fmla="*/ 23 h 310"/>
                <a:gd name="T6" fmla="*/ 235 w 284"/>
                <a:gd name="T7" fmla="*/ 34 h 310"/>
                <a:gd name="T8" fmla="*/ 261 w 284"/>
                <a:gd name="T9" fmla="*/ 63 h 310"/>
                <a:gd name="T10" fmla="*/ 269 w 284"/>
                <a:gd name="T11" fmla="*/ 80 h 310"/>
                <a:gd name="T12" fmla="*/ 281 w 284"/>
                <a:gd name="T13" fmla="*/ 117 h 310"/>
                <a:gd name="T14" fmla="*/ 284 w 284"/>
                <a:gd name="T15" fmla="*/ 156 h 310"/>
                <a:gd name="T16" fmla="*/ 284 w 284"/>
                <a:gd name="T17" fmla="*/ 174 h 310"/>
                <a:gd name="T18" fmla="*/ 272 w 284"/>
                <a:gd name="T19" fmla="*/ 210 h 310"/>
                <a:gd name="T20" fmla="*/ 267 w 284"/>
                <a:gd name="T21" fmla="*/ 230 h 310"/>
                <a:gd name="T22" fmla="*/ 244 w 284"/>
                <a:gd name="T23" fmla="*/ 262 h 310"/>
                <a:gd name="T24" fmla="*/ 215 w 284"/>
                <a:gd name="T25" fmla="*/ 290 h 310"/>
                <a:gd name="T26" fmla="*/ 198 w 284"/>
                <a:gd name="T27" fmla="*/ 299 h 310"/>
                <a:gd name="T28" fmla="*/ 161 w 284"/>
                <a:gd name="T29" fmla="*/ 310 h 310"/>
                <a:gd name="T30" fmla="*/ 142 w 284"/>
                <a:gd name="T31" fmla="*/ 310 h 310"/>
                <a:gd name="T32" fmla="*/ 93 w 284"/>
                <a:gd name="T33" fmla="*/ 304 h 310"/>
                <a:gd name="T34" fmla="*/ 68 w 284"/>
                <a:gd name="T35" fmla="*/ 293 h 310"/>
                <a:gd name="T36" fmla="*/ 45 w 284"/>
                <a:gd name="T37" fmla="*/ 273 h 310"/>
                <a:gd name="T38" fmla="*/ 36 w 284"/>
                <a:gd name="T39" fmla="*/ 264 h 310"/>
                <a:gd name="T40" fmla="*/ 11 w 284"/>
                <a:gd name="T41" fmla="*/ 213 h 310"/>
                <a:gd name="T42" fmla="*/ 0 w 284"/>
                <a:gd name="T43" fmla="*/ 156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85 w 284"/>
                <a:gd name="T55" fmla="*/ 12 h 310"/>
                <a:gd name="T56" fmla="*/ 122 w 284"/>
                <a:gd name="T57" fmla="*/ 0 h 310"/>
                <a:gd name="T58" fmla="*/ 144 w 284"/>
                <a:gd name="T59" fmla="*/ 0 h 310"/>
                <a:gd name="T60" fmla="*/ 139 w 284"/>
                <a:gd name="T61" fmla="*/ 23 h 310"/>
                <a:gd name="T62" fmla="*/ 102 w 284"/>
                <a:gd name="T63" fmla="*/ 34 h 310"/>
                <a:gd name="T64" fmla="*/ 76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59 h 310"/>
                <a:gd name="T72" fmla="*/ 68 w 284"/>
                <a:gd name="T73" fmla="*/ 210 h 310"/>
                <a:gd name="T74" fmla="*/ 85 w 284"/>
                <a:gd name="T75" fmla="*/ 250 h 310"/>
                <a:gd name="T76" fmla="*/ 96 w 284"/>
                <a:gd name="T77" fmla="*/ 267 h 310"/>
                <a:gd name="T78" fmla="*/ 127 w 284"/>
                <a:gd name="T79" fmla="*/ 284 h 310"/>
                <a:gd name="T80" fmla="*/ 147 w 284"/>
                <a:gd name="T81" fmla="*/ 284 h 310"/>
                <a:gd name="T82" fmla="*/ 181 w 284"/>
                <a:gd name="T83" fmla="*/ 273 h 310"/>
                <a:gd name="T84" fmla="*/ 207 w 284"/>
                <a:gd name="T85" fmla="*/ 245 h 310"/>
                <a:gd name="T86" fmla="*/ 215 w 284"/>
                <a:gd name="T87" fmla="*/ 225 h 310"/>
                <a:gd name="T88" fmla="*/ 224 w 284"/>
                <a:gd name="T89" fmla="*/ 179 h 310"/>
                <a:gd name="T90" fmla="*/ 224 w 284"/>
                <a:gd name="T91" fmla="*/ 151 h 310"/>
                <a:gd name="T92" fmla="*/ 213 w 284"/>
                <a:gd name="T93" fmla="*/ 85 h 310"/>
                <a:gd name="T94" fmla="*/ 201 w 284"/>
                <a:gd name="T95" fmla="*/ 60 h 310"/>
                <a:gd name="T96" fmla="*/ 184 w 284"/>
                <a:gd name="T97" fmla="*/ 40 h 310"/>
                <a:gd name="T98" fmla="*/ 164 w 284"/>
                <a:gd name="T99" fmla="*/ 29 h 310"/>
                <a:gd name="T100" fmla="*/ 139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84"/>
                <a:gd name="T154" fmla="*/ 0 h 310"/>
                <a:gd name="T155" fmla="*/ 284 w 284"/>
                <a:gd name="T156" fmla="*/ 310 h 31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94" name="Freeform 1711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2 h 304"/>
                <a:gd name="T14" fmla="*/ 270 w 284"/>
                <a:gd name="T15" fmla="*/ 293 h 304"/>
                <a:gd name="T16" fmla="*/ 284 w 284"/>
                <a:gd name="T17" fmla="*/ 304 h 304"/>
                <a:gd name="T18" fmla="*/ 196 w 284"/>
                <a:gd name="T19" fmla="*/ 304 h 304"/>
                <a:gd name="T20" fmla="*/ 207 w 284"/>
                <a:gd name="T21" fmla="*/ 293 h 304"/>
                <a:gd name="T22" fmla="*/ 213 w 284"/>
                <a:gd name="T23" fmla="*/ 282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2 h 304"/>
                <a:gd name="T42" fmla="*/ 82 w 284"/>
                <a:gd name="T43" fmla="*/ 293 h 304"/>
                <a:gd name="T44" fmla="*/ 97 w 284"/>
                <a:gd name="T45" fmla="*/ 304 h 304"/>
                <a:gd name="T46" fmla="*/ 6 w 284"/>
                <a:gd name="T47" fmla="*/ 304 h 304"/>
                <a:gd name="T48" fmla="*/ 17 w 284"/>
                <a:gd name="T49" fmla="*/ 293 h 304"/>
                <a:gd name="T50" fmla="*/ 23 w 284"/>
                <a:gd name="T51" fmla="*/ 282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84"/>
                <a:gd name="T103" fmla="*/ 0 h 304"/>
                <a:gd name="T104" fmla="*/ 284 w 284"/>
                <a:gd name="T105" fmla="*/ 304 h 30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95" name="Freeform 1712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81 w 293"/>
                <a:gd name="T1" fmla="*/ 85 h 452"/>
                <a:gd name="T2" fmla="*/ 250 w 293"/>
                <a:gd name="T3" fmla="*/ 37 h 452"/>
                <a:gd name="T4" fmla="*/ 230 w 293"/>
                <a:gd name="T5" fmla="*/ 20 h 452"/>
                <a:gd name="T6" fmla="*/ 210 w 293"/>
                <a:gd name="T7" fmla="*/ 9 h 452"/>
                <a:gd name="T8" fmla="*/ 165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26 h 452"/>
                <a:gd name="T24" fmla="*/ 20 w 293"/>
                <a:gd name="T25" fmla="*/ 435 h 452"/>
                <a:gd name="T26" fmla="*/ 11 w 293"/>
                <a:gd name="T27" fmla="*/ 449 h 452"/>
                <a:gd name="T28" fmla="*/ 94 w 293"/>
                <a:gd name="T29" fmla="*/ 452 h 452"/>
                <a:gd name="T30" fmla="*/ 88 w 293"/>
                <a:gd name="T31" fmla="*/ 449 h 452"/>
                <a:gd name="T32" fmla="*/ 80 w 293"/>
                <a:gd name="T33" fmla="*/ 435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9 w 293"/>
                <a:gd name="T43" fmla="*/ 37 h 452"/>
                <a:gd name="T44" fmla="*/ 190 w 293"/>
                <a:gd name="T45" fmla="*/ 51 h 452"/>
                <a:gd name="T46" fmla="*/ 205 w 293"/>
                <a:gd name="T47" fmla="*/ 63 h 452"/>
                <a:gd name="T48" fmla="*/ 224 w 293"/>
                <a:gd name="T49" fmla="*/ 100 h 452"/>
                <a:gd name="T50" fmla="*/ 230 w 293"/>
                <a:gd name="T51" fmla="*/ 156 h 452"/>
                <a:gd name="T52" fmla="*/ 230 w 293"/>
                <a:gd name="T53" fmla="*/ 185 h 452"/>
                <a:gd name="T54" fmla="*/ 216 w 293"/>
                <a:gd name="T55" fmla="*/ 233 h 452"/>
                <a:gd name="T56" fmla="*/ 205 w 293"/>
                <a:gd name="T57" fmla="*/ 250 h 452"/>
                <a:gd name="T58" fmla="*/ 176 w 293"/>
                <a:gd name="T59" fmla="*/ 276 h 452"/>
                <a:gd name="T60" fmla="*/ 136 w 293"/>
                <a:gd name="T61" fmla="*/ 284 h 452"/>
                <a:gd name="T62" fmla="*/ 122 w 293"/>
                <a:gd name="T63" fmla="*/ 284 h 452"/>
                <a:gd name="T64" fmla="*/ 99 w 293"/>
                <a:gd name="T65" fmla="*/ 276 h 452"/>
                <a:gd name="T66" fmla="*/ 102 w 293"/>
                <a:gd name="T67" fmla="*/ 304 h 452"/>
                <a:gd name="T68" fmla="*/ 122 w 293"/>
                <a:gd name="T69" fmla="*/ 310 h 452"/>
                <a:gd name="T70" fmla="*/ 145 w 293"/>
                <a:gd name="T71" fmla="*/ 310 h 452"/>
                <a:gd name="T72" fmla="*/ 190 w 293"/>
                <a:gd name="T73" fmla="*/ 304 h 452"/>
                <a:gd name="T74" fmla="*/ 219 w 293"/>
                <a:gd name="T75" fmla="*/ 290 h 452"/>
                <a:gd name="T76" fmla="*/ 241 w 293"/>
                <a:gd name="T77" fmla="*/ 273 h 452"/>
                <a:gd name="T78" fmla="*/ 253 w 293"/>
                <a:gd name="T79" fmla="*/ 262 h 452"/>
                <a:gd name="T80" fmla="*/ 281 w 293"/>
                <a:gd name="T81" fmla="*/ 210 h 452"/>
                <a:gd name="T82" fmla="*/ 293 w 293"/>
                <a:gd name="T83" fmla="*/ 154 h 452"/>
                <a:gd name="T84" fmla="*/ 290 w 293"/>
                <a:gd name="T85" fmla="*/ 117 h 452"/>
                <a:gd name="T86" fmla="*/ 281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93"/>
                <a:gd name="T133" fmla="*/ 0 h 452"/>
                <a:gd name="T134" fmla="*/ 293 w 293"/>
                <a:gd name="T135" fmla="*/ 452 h 45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96" name="Freeform 1713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2 w 208"/>
                <a:gd name="T1" fmla="*/ 264 h 310"/>
                <a:gd name="T2" fmla="*/ 182 w 208"/>
                <a:gd name="T3" fmla="*/ 264 h 310"/>
                <a:gd name="T4" fmla="*/ 165 w 208"/>
                <a:gd name="T5" fmla="*/ 270 h 310"/>
                <a:gd name="T6" fmla="*/ 145 w 208"/>
                <a:gd name="T7" fmla="*/ 273 h 310"/>
                <a:gd name="T8" fmla="*/ 145 w 208"/>
                <a:gd name="T9" fmla="*/ 273 h 310"/>
                <a:gd name="T10" fmla="*/ 131 w 208"/>
                <a:gd name="T11" fmla="*/ 273 h 310"/>
                <a:gd name="T12" fmla="*/ 120 w 208"/>
                <a:gd name="T13" fmla="*/ 267 h 310"/>
                <a:gd name="T14" fmla="*/ 108 w 208"/>
                <a:gd name="T15" fmla="*/ 262 h 310"/>
                <a:gd name="T16" fmla="*/ 100 w 208"/>
                <a:gd name="T17" fmla="*/ 250 h 310"/>
                <a:gd name="T18" fmla="*/ 100 w 208"/>
                <a:gd name="T19" fmla="*/ 250 h 310"/>
                <a:gd name="T20" fmla="*/ 91 w 208"/>
                <a:gd name="T21" fmla="*/ 239 h 310"/>
                <a:gd name="T22" fmla="*/ 83 w 208"/>
                <a:gd name="T23" fmla="*/ 225 h 310"/>
                <a:gd name="T24" fmla="*/ 80 w 208"/>
                <a:gd name="T25" fmla="*/ 208 h 310"/>
                <a:gd name="T26" fmla="*/ 80 w 208"/>
                <a:gd name="T27" fmla="*/ 191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1 h 310"/>
                <a:gd name="T44" fmla="*/ 23 w 208"/>
                <a:gd name="T45" fmla="*/ 191 h 310"/>
                <a:gd name="T46" fmla="*/ 26 w 208"/>
                <a:gd name="T47" fmla="*/ 219 h 310"/>
                <a:gd name="T48" fmla="*/ 32 w 208"/>
                <a:gd name="T49" fmla="*/ 245 h 310"/>
                <a:gd name="T50" fmla="*/ 40 w 208"/>
                <a:gd name="T51" fmla="*/ 264 h 310"/>
                <a:gd name="T52" fmla="*/ 54 w 208"/>
                <a:gd name="T53" fmla="*/ 282 h 310"/>
                <a:gd name="T54" fmla="*/ 54 w 208"/>
                <a:gd name="T55" fmla="*/ 282 h 310"/>
                <a:gd name="T56" fmla="*/ 71 w 208"/>
                <a:gd name="T57" fmla="*/ 296 h 310"/>
                <a:gd name="T58" fmla="*/ 85 w 208"/>
                <a:gd name="T59" fmla="*/ 304 h 310"/>
                <a:gd name="T60" fmla="*/ 103 w 208"/>
                <a:gd name="T61" fmla="*/ 310 h 310"/>
                <a:gd name="T62" fmla="*/ 122 w 208"/>
                <a:gd name="T63" fmla="*/ 310 h 310"/>
                <a:gd name="T64" fmla="*/ 122 w 208"/>
                <a:gd name="T65" fmla="*/ 310 h 310"/>
                <a:gd name="T66" fmla="*/ 142 w 208"/>
                <a:gd name="T67" fmla="*/ 310 h 310"/>
                <a:gd name="T68" fmla="*/ 162 w 208"/>
                <a:gd name="T69" fmla="*/ 304 h 310"/>
                <a:gd name="T70" fmla="*/ 179 w 208"/>
                <a:gd name="T71" fmla="*/ 296 h 310"/>
                <a:gd name="T72" fmla="*/ 196 w 208"/>
                <a:gd name="T73" fmla="*/ 282 h 310"/>
                <a:gd name="T74" fmla="*/ 208 w 208"/>
                <a:gd name="T75" fmla="*/ 245 h 310"/>
                <a:gd name="T76" fmla="*/ 208 w 208"/>
                <a:gd name="T77" fmla="*/ 245 h 310"/>
                <a:gd name="T78" fmla="*/ 196 w 208"/>
                <a:gd name="T79" fmla="*/ 256 h 310"/>
                <a:gd name="T80" fmla="*/ 182 w 208"/>
                <a:gd name="T81" fmla="*/ 264 h 310"/>
                <a:gd name="T82" fmla="*/ 182 w 208"/>
                <a:gd name="T83" fmla="*/ 264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08"/>
                <a:gd name="T127" fmla="*/ 0 h 310"/>
                <a:gd name="T128" fmla="*/ 208 w 208"/>
                <a:gd name="T129" fmla="*/ 310 h 31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97" name="Freeform 1714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9 w 105"/>
                <a:gd name="T1" fmla="*/ 253 h 310"/>
                <a:gd name="T2" fmla="*/ 79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39 h 310"/>
                <a:gd name="T20" fmla="*/ 25 w 105"/>
                <a:gd name="T21" fmla="*/ 264 h 310"/>
                <a:gd name="T22" fmla="*/ 25 w 105"/>
                <a:gd name="T23" fmla="*/ 264 h 310"/>
                <a:gd name="T24" fmla="*/ 25 w 105"/>
                <a:gd name="T25" fmla="*/ 264 h 310"/>
                <a:gd name="T26" fmla="*/ 25 w 105"/>
                <a:gd name="T27" fmla="*/ 264 h 310"/>
                <a:gd name="T28" fmla="*/ 25 w 105"/>
                <a:gd name="T29" fmla="*/ 282 h 310"/>
                <a:gd name="T30" fmla="*/ 31 w 105"/>
                <a:gd name="T31" fmla="*/ 293 h 310"/>
                <a:gd name="T32" fmla="*/ 31 w 105"/>
                <a:gd name="T33" fmla="*/ 293 h 310"/>
                <a:gd name="T34" fmla="*/ 37 w 105"/>
                <a:gd name="T35" fmla="*/ 301 h 310"/>
                <a:gd name="T36" fmla="*/ 48 w 105"/>
                <a:gd name="T37" fmla="*/ 310 h 310"/>
                <a:gd name="T38" fmla="*/ 105 w 105"/>
                <a:gd name="T39" fmla="*/ 290 h 310"/>
                <a:gd name="T40" fmla="*/ 105 w 105"/>
                <a:gd name="T41" fmla="*/ 290 h 310"/>
                <a:gd name="T42" fmla="*/ 93 w 105"/>
                <a:gd name="T43" fmla="*/ 287 h 310"/>
                <a:gd name="T44" fmla="*/ 85 w 105"/>
                <a:gd name="T45" fmla="*/ 279 h 310"/>
                <a:gd name="T46" fmla="*/ 79 w 105"/>
                <a:gd name="T47" fmla="*/ 267 h 310"/>
                <a:gd name="T48" fmla="*/ 79 w 105"/>
                <a:gd name="T49" fmla="*/ 253 h 310"/>
                <a:gd name="T50" fmla="*/ 79 w 105"/>
                <a:gd name="T51" fmla="*/ 253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05"/>
                <a:gd name="T79" fmla="*/ 0 h 310"/>
                <a:gd name="T80" fmla="*/ 105 w 105"/>
                <a:gd name="T81" fmla="*/ 310 h 31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98" name="Freeform 1715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79 h 310"/>
                <a:gd name="T2" fmla="*/ 230 w 250"/>
                <a:gd name="T3" fmla="*/ 259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59 h 310"/>
                <a:gd name="T52" fmla="*/ 23 w 250"/>
                <a:gd name="T53" fmla="*/ 174 h 310"/>
                <a:gd name="T54" fmla="*/ 3 w 250"/>
                <a:gd name="T55" fmla="*/ 210 h 310"/>
                <a:gd name="T56" fmla="*/ 0 w 250"/>
                <a:gd name="T57" fmla="*/ 233 h 310"/>
                <a:gd name="T58" fmla="*/ 6 w 250"/>
                <a:gd name="T59" fmla="*/ 259 h 310"/>
                <a:gd name="T60" fmla="*/ 20 w 250"/>
                <a:gd name="T61" fmla="*/ 284 h 310"/>
                <a:gd name="T62" fmla="*/ 32 w 250"/>
                <a:gd name="T63" fmla="*/ 296 h 310"/>
                <a:gd name="T64" fmla="*/ 60 w 250"/>
                <a:gd name="T65" fmla="*/ 310 h 310"/>
                <a:gd name="T66" fmla="*/ 77 w 250"/>
                <a:gd name="T67" fmla="*/ 310 h 310"/>
                <a:gd name="T68" fmla="*/ 120 w 250"/>
                <a:gd name="T69" fmla="*/ 304 h 310"/>
                <a:gd name="T70" fmla="*/ 159 w 250"/>
                <a:gd name="T71" fmla="*/ 279 h 310"/>
                <a:gd name="T72" fmla="*/ 171 w 250"/>
                <a:gd name="T73" fmla="*/ 247 h 310"/>
                <a:gd name="T74" fmla="*/ 139 w 250"/>
                <a:gd name="T75" fmla="*/ 267 h 310"/>
                <a:gd name="T76" fmla="*/ 103 w 250"/>
                <a:gd name="T77" fmla="*/ 273 h 310"/>
                <a:gd name="T78" fmla="*/ 94 w 250"/>
                <a:gd name="T79" fmla="*/ 273 h 310"/>
                <a:gd name="T80" fmla="*/ 74 w 250"/>
                <a:gd name="T81" fmla="*/ 267 h 310"/>
                <a:gd name="T82" fmla="*/ 68 w 250"/>
                <a:gd name="T83" fmla="*/ 259 h 310"/>
                <a:gd name="T84" fmla="*/ 57 w 250"/>
                <a:gd name="T85" fmla="*/ 242 h 310"/>
                <a:gd name="T86" fmla="*/ 54 w 250"/>
                <a:gd name="T87" fmla="*/ 222 h 310"/>
                <a:gd name="T88" fmla="*/ 54 w 250"/>
                <a:gd name="T89" fmla="*/ 210 h 310"/>
                <a:gd name="T90" fmla="*/ 63 w 250"/>
                <a:gd name="T91" fmla="*/ 193 h 310"/>
                <a:gd name="T92" fmla="*/ 68 w 250"/>
                <a:gd name="T93" fmla="*/ 185 h 310"/>
                <a:gd name="T94" fmla="*/ 108 w 250"/>
                <a:gd name="T95" fmla="*/ 162 h 310"/>
                <a:gd name="T96" fmla="*/ 154 w 250"/>
                <a:gd name="T97" fmla="*/ 148 h 310"/>
                <a:gd name="T98" fmla="*/ 176 w 250"/>
                <a:gd name="T99" fmla="*/ 242 h 310"/>
                <a:gd name="T100" fmla="*/ 176 w 250"/>
                <a:gd name="T101" fmla="*/ 262 h 310"/>
                <a:gd name="T102" fmla="*/ 179 w 250"/>
                <a:gd name="T103" fmla="*/ 282 h 310"/>
                <a:gd name="T104" fmla="*/ 182 w 250"/>
                <a:gd name="T105" fmla="*/ 293 h 310"/>
                <a:gd name="T106" fmla="*/ 199 w 250"/>
                <a:gd name="T107" fmla="*/ 310 h 310"/>
                <a:gd name="T108" fmla="*/ 250 w 250"/>
                <a:gd name="T109" fmla="*/ 290 h 310"/>
                <a:gd name="T110" fmla="*/ 233 w 250"/>
                <a:gd name="T111" fmla="*/ 279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50"/>
                <a:gd name="T169" fmla="*/ 0 h 310"/>
                <a:gd name="T170" fmla="*/ 250 w 250"/>
                <a:gd name="T171" fmla="*/ 310 h 31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99" name="Freeform 1716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6 h 170"/>
                <a:gd name="T4" fmla="*/ 31 w 136"/>
                <a:gd name="T5" fmla="*/ 116 h 170"/>
                <a:gd name="T6" fmla="*/ 34 w 136"/>
                <a:gd name="T7" fmla="*/ 131 h 170"/>
                <a:gd name="T8" fmla="*/ 40 w 136"/>
                <a:gd name="T9" fmla="*/ 142 h 170"/>
                <a:gd name="T10" fmla="*/ 46 w 136"/>
                <a:gd name="T11" fmla="*/ 150 h 170"/>
                <a:gd name="T12" fmla="*/ 51 w 136"/>
                <a:gd name="T13" fmla="*/ 153 h 170"/>
                <a:gd name="T14" fmla="*/ 63 w 136"/>
                <a:gd name="T15" fmla="*/ 156 h 170"/>
                <a:gd name="T16" fmla="*/ 74 w 136"/>
                <a:gd name="T17" fmla="*/ 159 h 170"/>
                <a:gd name="T18" fmla="*/ 74 w 136"/>
                <a:gd name="T19" fmla="*/ 159 h 170"/>
                <a:gd name="T20" fmla="*/ 85 w 136"/>
                <a:gd name="T21" fmla="*/ 159 h 170"/>
                <a:gd name="T22" fmla="*/ 94 w 136"/>
                <a:gd name="T23" fmla="*/ 156 h 170"/>
                <a:gd name="T24" fmla="*/ 102 w 136"/>
                <a:gd name="T25" fmla="*/ 150 h 170"/>
                <a:gd name="T26" fmla="*/ 108 w 136"/>
                <a:gd name="T27" fmla="*/ 145 h 170"/>
                <a:gd name="T28" fmla="*/ 111 w 136"/>
                <a:gd name="T29" fmla="*/ 139 h 170"/>
                <a:gd name="T30" fmla="*/ 114 w 136"/>
                <a:gd name="T31" fmla="*/ 131 h 170"/>
                <a:gd name="T32" fmla="*/ 117 w 136"/>
                <a:gd name="T33" fmla="*/ 116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14 h 170"/>
                <a:gd name="T52" fmla="*/ 128 w 136"/>
                <a:gd name="T53" fmla="*/ 114 h 170"/>
                <a:gd name="T54" fmla="*/ 128 w 136"/>
                <a:gd name="T55" fmla="*/ 128 h 170"/>
                <a:gd name="T56" fmla="*/ 125 w 136"/>
                <a:gd name="T57" fmla="*/ 139 h 170"/>
                <a:gd name="T58" fmla="*/ 119 w 136"/>
                <a:gd name="T59" fmla="*/ 150 h 170"/>
                <a:gd name="T60" fmla="*/ 111 w 136"/>
                <a:gd name="T61" fmla="*/ 156 h 170"/>
                <a:gd name="T62" fmla="*/ 102 w 136"/>
                <a:gd name="T63" fmla="*/ 162 h 170"/>
                <a:gd name="T64" fmla="*/ 94 w 136"/>
                <a:gd name="T65" fmla="*/ 167 h 170"/>
                <a:gd name="T66" fmla="*/ 71 w 136"/>
                <a:gd name="T67" fmla="*/ 170 h 170"/>
                <a:gd name="T68" fmla="*/ 71 w 136"/>
                <a:gd name="T69" fmla="*/ 170 h 170"/>
                <a:gd name="T70" fmla="*/ 51 w 136"/>
                <a:gd name="T71" fmla="*/ 167 h 170"/>
                <a:gd name="T72" fmla="*/ 40 w 136"/>
                <a:gd name="T73" fmla="*/ 165 h 170"/>
                <a:gd name="T74" fmla="*/ 31 w 136"/>
                <a:gd name="T75" fmla="*/ 159 h 170"/>
                <a:gd name="T76" fmla="*/ 20 w 136"/>
                <a:gd name="T77" fmla="*/ 150 h 170"/>
                <a:gd name="T78" fmla="*/ 14 w 136"/>
                <a:gd name="T79" fmla="*/ 142 h 170"/>
                <a:gd name="T80" fmla="*/ 9 w 136"/>
                <a:gd name="T81" fmla="*/ 128 h 170"/>
                <a:gd name="T82" fmla="*/ 9 w 136"/>
                <a:gd name="T83" fmla="*/ 114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36"/>
                <a:gd name="T154" fmla="*/ 0 h 170"/>
                <a:gd name="T155" fmla="*/ 136 w 136"/>
                <a:gd name="T156" fmla="*/ 170 h 17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00" name="Freeform 1717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33 w 153"/>
                <a:gd name="T1" fmla="*/ 11 h 173"/>
                <a:gd name="T2" fmla="*/ 133 w 153"/>
                <a:gd name="T3" fmla="*/ 11 h 173"/>
                <a:gd name="T4" fmla="*/ 133 w 153"/>
                <a:gd name="T5" fmla="*/ 3 h 173"/>
                <a:gd name="T6" fmla="*/ 127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7 w 153"/>
                <a:gd name="T13" fmla="*/ 3 h 173"/>
                <a:gd name="T14" fmla="*/ 147 w 153"/>
                <a:gd name="T15" fmla="*/ 11 h 173"/>
                <a:gd name="T16" fmla="*/ 147 w 153"/>
                <a:gd name="T17" fmla="*/ 173 h 173"/>
                <a:gd name="T18" fmla="*/ 147 w 153"/>
                <a:gd name="T19" fmla="*/ 173 h 173"/>
                <a:gd name="T20" fmla="*/ 88 w 153"/>
                <a:gd name="T21" fmla="*/ 99 h 173"/>
                <a:gd name="T22" fmla="*/ 28 w 153"/>
                <a:gd name="T23" fmla="*/ 25 h 173"/>
                <a:gd name="T24" fmla="*/ 28 w 153"/>
                <a:gd name="T25" fmla="*/ 156 h 173"/>
                <a:gd name="T26" fmla="*/ 28 w 153"/>
                <a:gd name="T27" fmla="*/ 156 h 173"/>
                <a:gd name="T28" fmla="*/ 31 w 153"/>
                <a:gd name="T29" fmla="*/ 165 h 173"/>
                <a:gd name="T30" fmla="*/ 34 w 153"/>
                <a:gd name="T31" fmla="*/ 167 h 173"/>
                <a:gd name="T32" fmla="*/ 8 w 153"/>
                <a:gd name="T33" fmla="*/ 167 h 173"/>
                <a:gd name="T34" fmla="*/ 8 w 153"/>
                <a:gd name="T35" fmla="*/ 167 h 173"/>
                <a:gd name="T36" fmla="*/ 14 w 153"/>
                <a:gd name="T37" fmla="*/ 165 h 173"/>
                <a:gd name="T38" fmla="*/ 14 w 153"/>
                <a:gd name="T39" fmla="*/ 156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33 w 153"/>
                <a:gd name="T57" fmla="*/ 119 h 173"/>
                <a:gd name="T58" fmla="*/ 133 w 153"/>
                <a:gd name="T59" fmla="*/ 11 h 173"/>
                <a:gd name="T60" fmla="*/ 133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53"/>
                <a:gd name="T94" fmla="*/ 0 h 173"/>
                <a:gd name="T95" fmla="*/ 153 w 153"/>
                <a:gd name="T96" fmla="*/ 173 h 17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01" name="Freeform 1718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1 w 37"/>
                <a:gd name="T5" fmla="*/ 3 h 167"/>
                <a:gd name="T6" fmla="*/ 28 w 37"/>
                <a:gd name="T7" fmla="*/ 11 h 167"/>
                <a:gd name="T8" fmla="*/ 28 w 37"/>
                <a:gd name="T9" fmla="*/ 156 h 167"/>
                <a:gd name="T10" fmla="*/ 28 w 37"/>
                <a:gd name="T11" fmla="*/ 156 h 167"/>
                <a:gd name="T12" fmla="*/ 31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7"/>
                <a:gd name="T55" fmla="*/ 0 h 167"/>
                <a:gd name="T56" fmla="*/ 37 w 37"/>
                <a:gd name="T57" fmla="*/ 167 h 16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02" name="Freeform 1719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31 w 153"/>
                <a:gd name="T1" fmla="*/ 11 h 173"/>
                <a:gd name="T2" fmla="*/ 131 w 153"/>
                <a:gd name="T3" fmla="*/ 11 h 173"/>
                <a:gd name="T4" fmla="*/ 131 w 153"/>
                <a:gd name="T5" fmla="*/ 3 h 173"/>
                <a:gd name="T6" fmla="*/ 125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8 w 153"/>
                <a:gd name="T13" fmla="*/ 6 h 173"/>
                <a:gd name="T14" fmla="*/ 142 w 153"/>
                <a:gd name="T15" fmla="*/ 11 h 173"/>
                <a:gd name="T16" fmla="*/ 142 w 153"/>
                <a:gd name="T17" fmla="*/ 11 h 173"/>
                <a:gd name="T18" fmla="*/ 82 w 153"/>
                <a:gd name="T19" fmla="*/ 173 h 173"/>
                <a:gd name="T20" fmla="*/ 82 w 153"/>
                <a:gd name="T21" fmla="*/ 173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85 w 153"/>
                <a:gd name="T43" fmla="*/ 128 h 173"/>
                <a:gd name="T44" fmla="*/ 85 w 153"/>
                <a:gd name="T45" fmla="*/ 128 h 173"/>
                <a:gd name="T46" fmla="*/ 131 w 153"/>
                <a:gd name="T47" fmla="*/ 11 h 173"/>
                <a:gd name="T48" fmla="*/ 131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53"/>
                <a:gd name="T76" fmla="*/ 0 h 173"/>
                <a:gd name="T77" fmla="*/ 153 w 153"/>
                <a:gd name="T78" fmla="*/ 173 h 17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03" name="Freeform 1720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94 w 105"/>
                <a:gd name="T1" fmla="*/ 23 h 167"/>
                <a:gd name="T2" fmla="*/ 94 w 105"/>
                <a:gd name="T3" fmla="*/ 23 h 167"/>
                <a:gd name="T4" fmla="*/ 85 w 105"/>
                <a:gd name="T5" fmla="*/ 14 h 167"/>
                <a:gd name="T6" fmla="*/ 74 w 105"/>
                <a:gd name="T7" fmla="*/ 11 h 167"/>
                <a:gd name="T8" fmla="*/ 74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71 w 105"/>
                <a:gd name="T15" fmla="*/ 68 h 167"/>
                <a:gd name="T16" fmla="*/ 71 w 105"/>
                <a:gd name="T17" fmla="*/ 68 h 167"/>
                <a:gd name="T18" fmla="*/ 76 w 105"/>
                <a:gd name="T19" fmla="*/ 65 h 167"/>
                <a:gd name="T20" fmla="*/ 79 w 105"/>
                <a:gd name="T21" fmla="*/ 62 h 167"/>
                <a:gd name="T22" fmla="*/ 79 w 105"/>
                <a:gd name="T23" fmla="*/ 88 h 167"/>
                <a:gd name="T24" fmla="*/ 79 w 105"/>
                <a:gd name="T25" fmla="*/ 88 h 167"/>
                <a:gd name="T26" fmla="*/ 76 w 105"/>
                <a:gd name="T27" fmla="*/ 82 h 167"/>
                <a:gd name="T28" fmla="*/ 71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9 w 105"/>
                <a:gd name="T37" fmla="*/ 156 h 167"/>
                <a:gd name="T38" fmla="*/ 59 w 105"/>
                <a:gd name="T39" fmla="*/ 156 h 167"/>
                <a:gd name="T40" fmla="*/ 76 w 105"/>
                <a:gd name="T41" fmla="*/ 156 h 167"/>
                <a:gd name="T42" fmla="*/ 88 w 105"/>
                <a:gd name="T43" fmla="*/ 153 h 167"/>
                <a:gd name="T44" fmla="*/ 96 w 105"/>
                <a:gd name="T45" fmla="*/ 148 h 167"/>
                <a:gd name="T46" fmla="*/ 105 w 105"/>
                <a:gd name="T47" fmla="*/ 139 h 167"/>
                <a:gd name="T48" fmla="*/ 99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94 w 105"/>
                <a:gd name="T67" fmla="*/ 0 h 167"/>
                <a:gd name="T68" fmla="*/ 94 w 105"/>
                <a:gd name="T69" fmla="*/ 23 h 167"/>
                <a:gd name="T70" fmla="*/ 94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5"/>
                <a:gd name="T109" fmla="*/ 0 h 167"/>
                <a:gd name="T110" fmla="*/ 105 w 105"/>
                <a:gd name="T111" fmla="*/ 167 h 16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04" name="Freeform 1721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85 w 145"/>
                <a:gd name="T3" fmla="*/ 91 h 167"/>
                <a:gd name="T4" fmla="*/ 94 w 145"/>
                <a:gd name="T5" fmla="*/ 102 h 167"/>
                <a:gd name="T6" fmla="*/ 120 w 145"/>
                <a:gd name="T7" fmla="*/ 145 h 167"/>
                <a:gd name="T8" fmla="*/ 131 w 145"/>
                <a:gd name="T9" fmla="*/ 159 h 167"/>
                <a:gd name="T10" fmla="*/ 145 w 145"/>
                <a:gd name="T11" fmla="*/ 167 h 167"/>
                <a:gd name="T12" fmla="*/ 120 w 145"/>
                <a:gd name="T13" fmla="*/ 167 h 167"/>
                <a:gd name="T14" fmla="*/ 108 w 145"/>
                <a:gd name="T15" fmla="*/ 165 h 167"/>
                <a:gd name="T16" fmla="*/ 100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88 w 145"/>
                <a:gd name="T41" fmla="*/ 8 h 167"/>
                <a:gd name="T42" fmla="*/ 103 w 145"/>
                <a:gd name="T43" fmla="*/ 20 h 167"/>
                <a:gd name="T44" fmla="*/ 108 w 145"/>
                <a:gd name="T45" fmla="*/ 40 h 167"/>
                <a:gd name="T46" fmla="*/ 108 w 145"/>
                <a:gd name="T47" fmla="*/ 51 h 167"/>
                <a:gd name="T48" fmla="*/ 100 w 145"/>
                <a:gd name="T49" fmla="*/ 65 h 167"/>
                <a:gd name="T50" fmla="*/ 83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77 w 145"/>
                <a:gd name="T61" fmla="*/ 65 h 167"/>
                <a:gd name="T62" fmla="*/ 83 w 145"/>
                <a:gd name="T63" fmla="*/ 51 h 167"/>
                <a:gd name="T64" fmla="*/ 83 w 145"/>
                <a:gd name="T65" fmla="*/ 42 h 167"/>
                <a:gd name="T66" fmla="*/ 77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45"/>
                <a:gd name="T112" fmla="*/ 0 h 167"/>
                <a:gd name="T113" fmla="*/ 145 w 145"/>
                <a:gd name="T114" fmla="*/ 167 h 16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05" name="Freeform 1722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102 w 102"/>
                <a:gd name="T1" fmla="*/ 122 h 173"/>
                <a:gd name="T2" fmla="*/ 97 w 102"/>
                <a:gd name="T3" fmla="*/ 142 h 173"/>
                <a:gd name="T4" fmla="*/ 85 w 102"/>
                <a:gd name="T5" fmla="*/ 159 h 173"/>
                <a:gd name="T6" fmla="*/ 68 w 102"/>
                <a:gd name="T7" fmla="*/ 170 h 173"/>
                <a:gd name="T8" fmla="*/ 48 w 102"/>
                <a:gd name="T9" fmla="*/ 173 h 173"/>
                <a:gd name="T10" fmla="*/ 34 w 102"/>
                <a:gd name="T11" fmla="*/ 170 h 173"/>
                <a:gd name="T12" fmla="*/ 3 w 102"/>
                <a:gd name="T13" fmla="*/ 159 h 173"/>
                <a:gd name="T14" fmla="*/ 0 w 102"/>
                <a:gd name="T15" fmla="*/ 122 h 173"/>
                <a:gd name="T16" fmla="*/ 14 w 102"/>
                <a:gd name="T17" fmla="*/ 148 h 173"/>
                <a:gd name="T18" fmla="*/ 37 w 102"/>
                <a:gd name="T19" fmla="*/ 162 h 173"/>
                <a:gd name="T20" fmla="*/ 46 w 102"/>
                <a:gd name="T21" fmla="*/ 162 h 173"/>
                <a:gd name="T22" fmla="*/ 63 w 102"/>
                <a:gd name="T23" fmla="*/ 159 h 173"/>
                <a:gd name="T24" fmla="*/ 74 w 102"/>
                <a:gd name="T25" fmla="*/ 151 h 173"/>
                <a:gd name="T26" fmla="*/ 80 w 102"/>
                <a:gd name="T27" fmla="*/ 131 h 173"/>
                <a:gd name="T28" fmla="*/ 80 w 102"/>
                <a:gd name="T29" fmla="*/ 122 h 173"/>
                <a:gd name="T30" fmla="*/ 68 w 102"/>
                <a:gd name="T31" fmla="*/ 105 h 173"/>
                <a:gd name="T32" fmla="*/ 37 w 102"/>
                <a:gd name="T33" fmla="*/ 88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54 w 102"/>
                <a:gd name="T45" fmla="*/ 0 h 173"/>
                <a:gd name="T46" fmla="*/ 71 w 102"/>
                <a:gd name="T47" fmla="*/ 3 h 173"/>
                <a:gd name="T48" fmla="*/ 88 w 102"/>
                <a:gd name="T49" fmla="*/ 9 h 173"/>
                <a:gd name="T50" fmla="*/ 91 w 102"/>
                <a:gd name="T51" fmla="*/ 43 h 173"/>
                <a:gd name="T52" fmla="*/ 77 w 102"/>
                <a:gd name="T53" fmla="*/ 23 h 173"/>
                <a:gd name="T54" fmla="*/ 57 w 102"/>
                <a:gd name="T55" fmla="*/ 11 h 173"/>
                <a:gd name="T56" fmla="*/ 48 w 102"/>
                <a:gd name="T57" fmla="*/ 11 h 173"/>
                <a:gd name="T58" fmla="*/ 29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40 w 102"/>
                <a:gd name="T65" fmla="*/ 63 h 173"/>
                <a:gd name="T66" fmla="*/ 57 w 102"/>
                <a:gd name="T67" fmla="*/ 68 h 173"/>
                <a:gd name="T68" fmla="*/ 88 w 102"/>
                <a:gd name="T69" fmla="*/ 88 h 173"/>
                <a:gd name="T70" fmla="*/ 100 w 102"/>
                <a:gd name="T71" fmla="*/ 102 h 173"/>
                <a:gd name="T72" fmla="*/ 102 w 102"/>
                <a:gd name="T73" fmla="*/ 122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2"/>
                <a:gd name="T112" fmla="*/ 0 h 173"/>
                <a:gd name="T113" fmla="*/ 102 w 102"/>
                <a:gd name="T114" fmla="*/ 173 h 173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06" name="Freeform 1723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2 w 37"/>
                <a:gd name="T5" fmla="*/ 3 h 167"/>
                <a:gd name="T6" fmla="*/ 29 w 37"/>
                <a:gd name="T7" fmla="*/ 11 h 167"/>
                <a:gd name="T8" fmla="*/ 29 w 37"/>
                <a:gd name="T9" fmla="*/ 156 h 167"/>
                <a:gd name="T10" fmla="*/ 29 w 37"/>
                <a:gd name="T11" fmla="*/ 156 h 167"/>
                <a:gd name="T12" fmla="*/ 32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7"/>
                <a:gd name="T55" fmla="*/ 0 h 167"/>
                <a:gd name="T56" fmla="*/ 37 w 37"/>
                <a:gd name="T57" fmla="*/ 167 h 16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07" name="Freeform 1724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79 w 130"/>
                <a:gd name="T1" fmla="*/ 11 h 167"/>
                <a:gd name="T2" fmla="*/ 79 w 130"/>
                <a:gd name="T3" fmla="*/ 156 h 167"/>
                <a:gd name="T4" fmla="*/ 79 w 130"/>
                <a:gd name="T5" fmla="*/ 156 h 167"/>
                <a:gd name="T6" fmla="*/ 79 w 130"/>
                <a:gd name="T7" fmla="*/ 165 h 167"/>
                <a:gd name="T8" fmla="*/ 85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0 w 130"/>
                <a:gd name="T35" fmla="*/ 0 h 167"/>
                <a:gd name="T36" fmla="*/ 130 w 130"/>
                <a:gd name="T37" fmla="*/ 23 h 167"/>
                <a:gd name="T38" fmla="*/ 130 w 130"/>
                <a:gd name="T39" fmla="*/ 23 h 167"/>
                <a:gd name="T40" fmla="*/ 128 w 130"/>
                <a:gd name="T41" fmla="*/ 17 h 167"/>
                <a:gd name="T42" fmla="*/ 119 w 130"/>
                <a:gd name="T43" fmla="*/ 14 h 167"/>
                <a:gd name="T44" fmla="*/ 119 w 130"/>
                <a:gd name="T45" fmla="*/ 14 h 167"/>
                <a:gd name="T46" fmla="*/ 79 w 130"/>
                <a:gd name="T47" fmla="*/ 11 h 167"/>
                <a:gd name="T48" fmla="*/ 79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30"/>
                <a:gd name="T76" fmla="*/ 0 h 167"/>
                <a:gd name="T77" fmla="*/ 130 w 130"/>
                <a:gd name="T78" fmla="*/ 167 h 16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08" name="Freeform 1725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42"/>
                <a:gd name="T100" fmla="*/ 0 h 167"/>
                <a:gd name="T101" fmla="*/ 142 w 142"/>
                <a:gd name="T102" fmla="*/ 167 h 16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09" name="Freeform 1726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73 h 173"/>
                <a:gd name="T2" fmla="*/ 48 w 156"/>
                <a:gd name="T3" fmla="*/ 165 h 173"/>
                <a:gd name="T4" fmla="*/ 23 w 156"/>
                <a:gd name="T5" fmla="*/ 148 h 173"/>
                <a:gd name="T6" fmla="*/ 6 w 156"/>
                <a:gd name="T7" fmla="*/ 119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82 w 156"/>
                <a:gd name="T19" fmla="*/ 0 h 173"/>
                <a:gd name="T20" fmla="*/ 108 w 156"/>
                <a:gd name="T21" fmla="*/ 6 h 173"/>
                <a:gd name="T22" fmla="*/ 133 w 156"/>
                <a:gd name="T23" fmla="*/ 23 h 173"/>
                <a:gd name="T24" fmla="*/ 150 w 156"/>
                <a:gd name="T25" fmla="*/ 51 h 173"/>
                <a:gd name="T26" fmla="*/ 156 w 156"/>
                <a:gd name="T27" fmla="*/ 88 h 173"/>
                <a:gd name="T28" fmla="*/ 156 w 156"/>
                <a:gd name="T29" fmla="*/ 108 h 173"/>
                <a:gd name="T30" fmla="*/ 142 w 156"/>
                <a:gd name="T31" fmla="*/ 139 h 173"/>
                <a:gd name="T32" fmla="*/ 119 w 156"/>
                <a:gd name="T33" fmla="*/ 162 h 173"/>
                <a:gd name="T34" fmla="*/ 91 w 156"/>
                <a:gd name="T35" fmla="*/ 173 h 173"/>
                <a:gd name="T36" fmla="*/ 77 w 156"/>
                <a:gd name="T37" fmla="*/ 173 h 173"/>
                <a:gd name="T38" fmla="*/ 25 w 156"/>
                <a:gd name="T39" fmla="*/ 82 h 173"/>
                <a:gd name="T40" fmla="*/ 31 w 156"/>
                <a:gd name="T41" fmla="*/ 119 h 173"/>
                <a:gd name="T42" fmla="*/ 43 w 156"/>
                <a:gd name="T43" fmla="*/ 142 h 173"/>
                <a:gd name="T44" fmla="*/ 60 w 156"/>
                <a:gd name="T45" fmla="*/ 156 h 173"/>
                <a:gd name="T46" fmla="*/ 79 w 156"/>
                <a:gd name="T47" fmla="*/ 162 h 173"/>
                <a:gd name="T48" fmla="*/ 91 w 156"/>
                <a:gd name="T49" fmla="*/ 159 h 173"/>
                <a:gd name="T50" fmla="*/ 111 w 156"/>
                <a:gd name="T51" fmla="*/ 151 h 173"/>
                <a:gd name="T52" fmla="*/ 122 w 156"/>
                <a:gd name="T53" fmla="*/ 131 h 173"/>
                <a:gd name="T54" fmla="*/ 131 w 156"/>
                <a:gd name="T55" fmla="*/ 105 h 173"/>
                <a:gd name="T56" fmla="*/ 131 w 156"/>
                <a:gd name="T57" fmla="*/ 88 h 173"/>
                <a:gd name="T58" fmla="*/ 128 w 156"/>
                <a:gd name="T59" fmla="*/ 57 h 173"/>
                <a:gd name="T60" fmla="*/ 116 w 156"/>
                <a:gd name="T61" fmla="*/ 31 h 173"/>
                <a:gd name="T62" fmla="*/ 102 w 156"/>
                <a:gd name="T63" fmla="*/ 17 h 173"/>
                <a:gd name="T64" fmla="*/ 79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56"/>
                <a:gd name="T115" fmla="*/ 0 h 173"/>
                <a:gd name="T116" fmla="*/ 156 w 156"/>
                <a:gd name="T117" fmla="*/ 173 h 173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10" name="Freeform 1727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00"/>
                <a:gd name="T94" fmla="*/ 0 h 167"/>
                <a:gd name="T95" fmla="*/ 100 w 100"/>
                <a:gd name="T96" fmla="*/ 167 h 167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0486" name="Title 6"/>
          <p:cNvSpPr>
            <a:spLocks noGrp="1"/>
          </p:cNvSpPr>
          <p:nvPr>
            <p:ph type="ctrTitle"/>
          </p:nvPr>
        </p:nvSpPr>
        <p:spPr>
          <a:xfrm>
            <a:off x="990600" y="1371599"/>
            <a:ext cx="7239000" cy="4047068"/>
          </a:xfrm>
        </p:spPr>
        <p:txBody>
          <a:bodyPr>
            <a:normAutofit fontScale="90000"/>
          </a:bodyPr>
          <a:lstStyle/>
          <a:p>
            <a:r>
              <a:rPr lang="en-US" sz="4800" dirty="0" smtClean="0">
                <a:solidFill>
                  <a:schemeClr val="bg1"/>
                </a:solidFill>
                <a:effectLst/>
                <a:latin typeface="Arial Black"/>
                <a:ea typeface="Lucida Blackletter" charset="0"/>
                <a:cs typeface="Arial Black"/>
              </a:rPr>
              <a:t>Allow the bearer to publish any non-confidential data in our realm without let or hindrance</a:t>
            </a:r>
            <a:r>
              <a:rPr lang="en-US" sz="3600" dirty="0" smtClean="0">
                <a:solidFill>
                  <a:schemeClr val="bg1"/>
                </a:solidFill>
                <a:effectLst/>
                <a:latin typeface="Lucida Blackletter" charset="0"/>
                <a:ea typeface="Lucida Blackletter" charset="0"/>
                <a:cs typeface="Lucida Blackletter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5058" name="Content Placeholder 3" descr="modeller.png"/>
          <p:cNvPicPr>
            <a:picLocks noGrp="1" noChangeAspect="1"/>
          </p:cNvPicPr>
          <p:nvPr>
            <p:ph idx="1"/>
          </p:nvPr>
        </p:nvPicPr>
        <p:blipFill>
          <a:blip r:embed="rId2"/>
          <a:srcRect l="-60445" r="-60445"/>
          <a:stretch>
            <a:fillRect/>
          </a:stretch>
        </p:blipFill>
        <p:spPr>
          <a:xfrm>
            <a:off x="-722313" y="274638"/>
            <a:ext cx="10588626" cy="62801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579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Where am I going?</a:t>
            </a: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4393B05-0FB5-E944-94D3-80E10DE70E73}" type="slidenum">
              <a:rPr lang="en-GB" smtClean="0"/>
              <a:pPr/>
              <a:t>6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5603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Where am I going?</a:t>
            </a:r>
          </a:p>
          <a:p>
            <a:r>
              <a:rPr lang="en-US" dirty="0" smtClean="0"/>
              <a:t>How can I get there?</a:t>
            </a: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4C52835-FDE1-154F-B8E0-85DC4440707A}" type="slidenum">
              <a:rPr lang="en-GB" smtClean="0"/>
              <a:pPr/>
              <a:t>7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662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Where am I going?</a:t>
            </a:r>
          </a:p>
          <a:p>
            <a:r>
              <a:rPr lang="en-US" dirty="0" smtClean="0"/>
              <a:t>How can I get there?</a:t>
            </a:r>
            <a:endParaRPr lang="en-US" dirty="0" smtClean="0"/>
          </a:p>
          <a:p>
            <a:r>
              <a:rPr lang="en-US" dirty="0" smtClean="0"/>
              <a:t>Where </a:t>
            </a:r>
            <a:r>
              <a:rPr lang="en-US" dirty="0" smtClean="0"/>
              <a:t>do I get coffee on the way</a:t>
            </a:r>
            <a:r>
              <a:rPr lang="en-US" dirty="0" smtClean="0"/>
              <a:t>?</a:t>
            </a:r>
          </a:p>
          <a:p>
            <a:endParaRPr lang="en-US" dirty="0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BCA9844-15FB-244C-A2F0-8F0E3A521174}" type="slidenum">
              <a:rPr lang="en-GB" smtClean="0"/>
              <a:pPr/>
              <a:t>8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445378"/>
            <a:ext cx="7772400" cy="5910182"/>
          </a:xfrm>
        </p:spPr>
        <p:txBody>
          <a:bodyPr>
            <a:normAutofit/>
          </a:bodyPr>
          <a:lstStyle/>
          <a:p>
            <a:r>
              <a:rPr lang="en-US" dirty="0" smtClean="0"/>
              <a:t>Places</a:t>
            </a:r>
          </a:p>
          <a:p>
            <a:pPr lvl="1"/>
            <a:r>
              <a:rPr lang="en-US" dirty="0" smtClean="0"/>
              <a:t> Buildings, Rooms, Campuses, Counties, Disabled Access</a:t>
            </a:r>
          </a:p>
          <a:p>
            <a:r>
              <a:rPr lang="en-US" dirty="0" err="1" smtClean="0"/>
              <a:t>Organisation</a:t>
            </a:r>
            <a:r>
              <a:rPr lang="en-US" dirty="0" smtClean="0"/>
              <a:t> Structure</a:t>
            </a:r>
          </a:p>
          <a:p>
            <a:r>
              <a:rPr lang="en-US" dirty="0" smtClean="0"/>
              <a:t>Products &amp; Services</a:t>
            </a:r>
          </a:p>
          <a:p>
            <a:pPr lvl="1"/>
            <a:r>
              <a:rPr lang="en-US" dirty="0" smtClean="0"/>
              <a:t>Coffee, Sandwiches, Library Services, Recycle Points</a:t>
            </a:r>
          </a:p>
          <a:p>
            <a:r>
              <a:rPr lang="en-US" dirty="0" smtClean="0"/>
              <a:t>Points of Service</a:t>
            </a:r>
          </a:p>
          <a:p>
            <a:pPr lvl="1"/>
            <a:r>
              <a:rPr lang="en-US" dirty="0" smtClean="0"/>
              <a:t>C</a:t>
            </a:r>
            <a:r>
              <a:rPr lang="en-US" dirty="0" smtClean="0"/>
              <a:t>offee Shops, Swimming Pools, Libraries, Receptions</a:t>
            </a:r>
          </a:p>
          <a:p>
            <a:r>
              <a:rPr lang="en-US" dirty="0" smtClean="0"/>
              <a:t>Teaching</a:t>
            </a:r>
          </a:p>
          <a:p>
            <a:pPr lvl="1"/>
            <a:r>
              <a:rPr lang="en-US" dirty="0" smtClean="0"/>
              <a:t>Courses, Modules, Statistics, Student Satisfaction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Custom 2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3B621B"/>
      </a:accent1>
      <a:accent2>
        <a:srgbClr val="C6EAAD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ヒラギノ丸ゴ Pro W4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Metro.thmx</Template>
  <TotalTime>4622</TotalTime>
  <Words>398</Words>
  <Application>Microsoft Macintosh PowerPoint</Application>
  <PresentationFormat>On-screen Show (4:3)</PresentationFormat>
  <Paragraphs>120</Paragraphs>
  <Slides>32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Metro</vt:lpstr>
      <vt:lpstr>University of Southampton Linked Open Data Architect</vt:lpstr>
      <vt:lpstr>University of Southampton Linked Open Data Architect</vt:lpstr>
      <vt:lpstr>Slide 3</vt:lpstr>
      <vt:lpstr>Allow the bearer to publish any non-confidential data in our realm without let or hindrance.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Grinder (publishing RDF)</vt:lpstr>
      <vt:lpstr>Graphite (consuming RDF)</vt:lpstr>
      <vt:lpstr> data.southampton.ac.uk  http://blogs.ecs.soton.ac.uk/data/                      @cgutteridge   </vt:lpstr>
    </vt:vector>
  </TitlesOfParts>
  <Company>University of Southampton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</dc:title>
  <dc:creator>User</dc:creator>
  <cp:lastModifiedBy>User</cp:lastModifiedBy>
  <cp:revision>9</cp:revision>
  <dcterms:created xsi:type="dcterms:W3CDTF">2011-11-25T11:31:47Z</dcterms:created>
  <dcterms:modified xsi:type="dcterms:W3CDTF">2011-11-28T16:34:15Z</dcterms:modified>
</cp:coreProperties>
</file>