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0"/>
  </p:notesMasterIdLst>
  <p:sldIdLst>
    <p:sldId id="273" r:id="rId2"/>
    <p:sldId id="274" r:id="rId3"/>
    <p:sldId id="277" r:id="rId4"/>
    <p:sldId id="278" r:id="rId5"/>
    <p:sldId id="279" r:id="rId6"/>
    <p:sldId id="280" r:id="rId7"/>
    <p:sldId id="281" r:id="rId8"/>
    <p:sldId id="283" r:id="rId9"/>
    <p:sldId id="284" r:id="rId10"/>
    <p:sldId id="282" r:id="rId11"/>
    <p:sldId id="285" r:id="rId12"/>
    <p:sldId id="286" r:id="rId13"/>
    <p:sldId id="287" r:id="rId14"/>
    <p:sldId id="288" r:id="rId15"/>
    <p:sldId id="290" r:id="rId16"/>
    <p:sldId id="291" r:id="rId17"/>
    <p:sldId id="292" r:id="rId18"/>
    <p:sldId id="29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007F6-D51B-454A-888C-68FE5BBB4348}" type="datetimeFigureOut">
              <a:rPr lang="en-GB" smtClean="0"/>
              <a:t>07/03/2012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F12F4-FE12-4412-9110-DE3FC68FB5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85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 algn="ctr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 algn="ctr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 algn="ctr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 algn="ctr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r">
              <a:defRPr/>
            </a:pPr>
            <a:fld id="{97D7F3D8-49EA-41EE-82F2-524E4174EA18}" type="slidenum">
              <a:rPr lang="en-GB" smtClean="0">
                <a:solidFill>
                  <a:prstClr val="black"/>
                </a:solidFill>
                <a:latin typeface="Arial" charset="0"/>
              </a:rPr>
              <a:pPr algn="r">
                <a:defRPr/>
              </a:pPr>
              <a:t>1</a:t>
            </a:fld>
            <a:endParaRPr lang="en-GB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Please use the dd month yyyy format for the date for example 11 January 2008. The main title can be one or two lines long. </a:t>
            </a:r>
          </a:p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323D43"/>
              </a:solidFill>
              <a:latin typeface="Lucida Sans" pitchFamily="34" charset="0"/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323D43"/>
              </a:solidFill>
              <a:latin typeface="Arial" pitchFamily="34" charset="0"/>
            </a:endParaRPr>
          </a:p>
        </p:txBody>
      </p:sp>
      <p:pic>
        <p:nvPicPr>
          <p:cNvPr id="6" name="Picture 1040" descr="social scienc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76238"/>
            <a:ext cx="27368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FD0872C-B516-473E-A26C-5C8E5F84646F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140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A6F2F-391C-4C77-95C1-DBF3C55AC3C6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74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DD629-9363-4715-BAF1-4956C7DC5C28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3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1D270-AE25-4D3F-BE66-0C0D7A24FE7E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92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24383-06C0-4D26-8AB6-CD55DCB177D0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571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87C67-ED21-4CF7-90FD-909B6909394C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49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E1524-B552-472C-A5DC-B532D941E9D6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29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2C4C-632E-4E07-86D0-C0AF7FF165F3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6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6493-2CA6-4EDF-8818-C3C50BC4CF1B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74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9AD16-DEAB-4149-AE62-4DD8651D7F4A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5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0C754-7FBA-4105-87AB-46CD739608C6}" type="slidenum">
              <a:rPr lang="en-GB">
                <a:solidFill>
                  <a:srgbClr val="323D4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58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323D43"/>
              </a:solidFill>
              <a:latin typeface="Arial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323D43"/>
              </a:solidFill>
              <a:latin typeface="Lucida Sans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323D43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Georgia" pitchFamily="18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BC8E5-C294-4257-BBF2-986382EAC21E}" type="slidenum">
              <a:rPr lang="en-GB">
                <a:solidFill>
                  <a:srgbClr val="323D4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323D43"/>
              </a:solidFill>
            </a:endParaRPr>
          </a:p>
        </p:txBody>
      </p:sp>
      <p:pic>
        <p:nvPicPr>
          <p:cNvPr id="1033" name="Picture 12" descr="social science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82575"/>
            <a:ext cx="213677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94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.Halford@soton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oton.ac.uk/wfrc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eli_pariser_beware_online_filter_bubbles.html" TargetMode="External"/><Relationship Id="rId2" Type="http://schemas.openxmlformats.org/officeDocument/2006/relationships/hyperlink" Target="http://news.bbc.co.uk/1/hi/technology/8562801.s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/>
            </a:r>
            <a:br>
              <a:rPr lang="en-GB" sz="3200" smtClean="0"/>
            </a:br>
            <a:r>
              <a:rPr lang="en-GB" sz="3200" smtClean="0"/>
              <a:t/>
            </a:r>
            <a:br>
              <a:rPr lang="en-GB" sz="3200" smtClean="0"/>
            </a:br>
            <a:endParaRPr lang="en-GB" sz="6900" smtClean="0"/>
          </a:p>
        </p:txBody>
      </p:sp>
      <p:sp>
        <p:nvSpPr>
          <p:cNvPr id="6147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196975"/>
            <a:ext cx="7981950" cy="4489450"/>
          </a:xfrm>
        </p:spPr>
        <p:txBody>
          <a:bodyPr>
            <a:normAutofit/>
          </a:bodyPr>
          <a:lstStyle/>
          <a:p>
            <a:pPr>
              <a:lnSpc>
                <a:spcPts val="4100"/>
              </a:lnSpc>
              <a:defRPr/>
            </a:pPr>
            <a:endParaRPr lang="en-US" sz="2400" dirty="0" smtClean="0">
              <a:solidFill>
                <a:srgbClr val="B2D5D5"/>
              </a:solidFill>
            </a:endParaRPr>
          </a:p>
          <a:p>
            <a:pPr>
              <a:lnSpc>
                <a:spcPts val="4100"/>
              </a:lnSpc>
              <a:defRPr/>
            </a:pPr>
            <a:endParaRPr lang="en-US" sz="2400" dirty="0" smtClean="0">
              <a:solidFill>
                <a:srgbClr val="B2D5D5"/>
              </a:solidFill>
            </a:endParaRPr>
          </a:p>
          <a:p>
            <a:pPr algn="ctr">
              <a:lnSpc>
                <a:spcPct val="90000"/>
              </a:lnSpc>
              <a:defRPr/>
            </a:pPr>
            <a:r>
              <a:rPr lang="en-US" sz="3200" dirty="0" smtClean="0">
                <a:solidFill>
                  <a:srgbClr val="B2D5D5"/>
                </a:solidFill>
              </a:rPr>
              <a:t>Digital Inequality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B2D5D5"/>
                </a:solidFill>
              </a:rPr>
              <a:t>Susan Halford Sociology and Social Policy/Work Futures Research Centre</a:t>
            </a:r>
            <a:endParaRPr lang="en-US" sz="1600" dirty="0">
              <a:solidFill>
                <a:srgbClr val="B2D5D5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B2D5D5"/>
                </a:solidFill>
                <a:hlinkClick r:id="rId3"/>
              </a:rPr>
              <a:t>Susan.Halford@soton.ac.uk</a:t>
            </a:r>
            <a:r>
              <a:rPr lang="en-US" sz="1600" dirty="0" smtClean="0">
                <a:solidFill>
                  <a:srgbClr val="B2D5D5"/>
                </a:solidFill>
              </a:rPr>
              <a:t>, 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B2D5D5"/>
                </a:solidFill>
                <a:hlinkClick r:id="rId4"/>
              </a:rPr>
              <a:t>www.soton.ac.uk/wfrc</a:t>
            </a:r>
            <a:endParaRPr lang="en-US" sz="1600" dirty="0" smtClean="0">
              <a:solidFill>
                <a:srgbClr val="B2D5D5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1600" dirty="0" smtClean="0">
              <a:solidFill>
                <a:srgbClr val="B2D5D5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2000" dirty="0" smtClean="0">
              <a:solidFill>
                <a:srgbClr val="B2D5D5"/>
              </a:solidFill>
            </a:endParaRPr>
          </a:p>
          <a:p>
            <a:pPr>
              <a:lnSpc>
                <a:spcPts val="4100"/>
              </a:lnSpc>
              <a:defRPr/>
            </a:pPr>
            <a:endParaRPr lang="en-US" sz="2400" dirty="0" smtClean="0">
              <a:solidFill>
                <a:srgbClr val="B2D5D5"/>
              </a:solidFill>
            </a:endParaRPr>
          </a:p>
        </p:txBody>
      </p:sp>
      <p:sp>
        <p:nvSpPr>
          <p:cNvPr id="6148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endParaRPr lang="en-US" sz="2000" smtClean="0">
              <a:solidFill>
                <a:srgbClr val="B2D5D5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99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68760"/>
            <a:ext cx="8496300" cy="4546253"/>
          </a:xfrm>
        </p:spPr>
        <p:txBody>
          <a:bodyPr/>
          <a:lstStyle/>
          <a:p>
            <a:r>
              <a:rPr lang="en-GB" dirty="0" smtClean="0"/>
              <a:t>In short:</a:t>
            </a:r>
          </a:p>
          <a:p>
            <a:pPr lvl="1"/>
            <a:r>
              <a:rPr lang="en-GB" dirty="0" smtClean="0"/>
              <a:t>Access continues to be a problem, but</a:t>
            </a:r>
          </a:p>
          <a:p>
            <a:pPr lvl="1"/>
            <a:r>
              <a:rPr lang="en-GB" dirty="0" smtClean="0"/>
              <a:t>Even given access people don’t necessarily use it</a:t>
            </a:r>
          </a:p>
          <a:p>
            <a:pPr lvl="1"/>
            <a:r>
              <a:rPr lang="en-GB" dirty="0"/>
              <a:t>There is a ‘core-resister’ (Ofcom 2008) </a:t>
            </a:r>
            <a:r>
              <a:rPr lang="en-GB" dirty="0" smtClean="0"/>
              <a:t>group (of which more later)</a:t>
            </a:r>
          </a:p>
          <a:p>
            <a:pPr lvl="1"/>
            <a:r>
              <a:rPr lang="en-GB" dirty="0" smtClean="0"/>
              <a:t>Questions of use maybe as important as access</a:t>
            </a: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10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70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Beyond Hardware?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Access model assumes that internet is a general good, with shared benefits for all </a:t>
            </a:r>
          </a:p>
          <a:p>
            <a:r>
              <a:rPr lang="en-GB" dirty="0" smtClean="0"/>
              <a:t>Idea of ‘core resisters’ assumes non-use is perverse</a:t>
            </a:r>
          </a:p>
          <a:p>
            <a:r>
              <a:rPr lang="en-GB" dirty="0" smtClean="0"/>
              <a:t>Cf. problematizing the Web, seeing the web from the point of view of individuals in the context of their everyday lives.</a:t>
            </a:r>
          </a:p>
          <a:p>
            <a:r>
              <a:rPr lang="en-GB" dirty="0" smtClean="0"/>
              <a:t>Gilbert and </a:t>
            </a:r>
            <a:r>
              <a:rPr lang="en-GB" dirty="0" err="1" smtClean="0"/>
              <a:t>Masucci</a:t>
            </a:r>
            <a:r>
              <a:rPr lang="en-GB" dirty="0" smtClean="0"/>
              <a:t> (2011) </a:t>
            </a:r>
            <a:r>
              <a:rPr lang="en-GB" i="1" dirty="0" smtClean="0"/>
              <a:t>Strategies for Bridging the Digital Divide </a:t>
            </a:r>
            <a:r>
              <a:rPr lang="en-GB" dirty="0" smtClean="0"/>
              <a:t>Praxis (e)press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11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537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Access alone is insufficient</a:t>
            </a:r>
          </a:p>
          <a:p>
            <a:r>
              <a:rPr lang="en-GB" dirty="0" smtClean="0"/>
              <a:t>Skills required – basic and more advanced</a:t>
            </a:r>
          </a:p>
          <a:p>
            <a:r>
              <a:rPr lang="en-GB" dirty="0" err="1" smtClean="0"/>
              <a:t>Eszter</a:t>
            </a:r>
            <a:r>
              <a:rPr lang="en-GB" dirty="0" smtClean="0"/>
              <a:t> </a:t>
            </a:r>
            <a:r>
              <a:rPr lang="en-GB" dirty="0" err="1" smtClean="0"/>
              <a:t>Hargittai</a:t>
            </a:r>
            <a:r>
              <a:rPr lang="en-GB" dirty="0" smtClean="0"/>
              <a:t> </a:t>
            </a:r>
            <a:r>
              <a:rPr lang="en-GB" dirty="0"/>
              <a:t>(</a:t>
            </a:r>
            <a:r>
              <a:rPr lang="en-GB" dirty="0" smtClean="0"/>
              <a:t>2008) - some </a:t>
            </a:r>
            <a:r>
              <a:rPr lang="en-GB" dirty="0"/>
              <a:t>uses are more likely to yield beneficial outcomes than </a:t>
            </a:r>
            <a:r>
              <a:rPr lang="en-GB" dirty="0" smtClean="0"/>
              <a:t>others e.g. might </a:t>
            </a:r>
            <a:r>
              <a:rPr lang="en-GB" dirty="0"/>
              <a:t>increase access to advantageous resources – enabling users to acquire valuable labour market skills, economic benefits or social networks – others types of use might ‘downright disadvantage the uninformed</a:t>
            </a:r>
            <a:r>
              <a:rPr lang="en-GB" dirty="0" smtClean="0"/>
              <a:t>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12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78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68760"/>
            <a:ext cx="8496300" cy="4546253"/>
          </a:xfrm>
        </p:spPr>
        <p:txBody>
          <a:bodyPr/>
          <a:lstStyle/>
          <a:p>
            <a:r>
              <a:rPr lang="en-GB" dirty="0" smtClean="0"/>
              <a:t>Gilbert and </a:t>
            </a:r>
            <a:r>
              <a:rPr lang="en-GB" dirty="0" err="1" smtClean="0"/>
              <a:t>Masucci</a:t>
            </a:r>
            <a:endParaRPr lang="en-GB" dirty="0" smtClean="0"/>
          </a:p>
          <a:p>
            <a:pPr lvl="1"/>
            <a:r>
              <a:rPr lang="en-GB" dirty="0" smtClean="0"/>
              <a:t>Social action research</a:t>
            </a:r>
          </a:p>
          <a:p>
            <a:pPr lvl="1"/>
            <a:r>
              <a:rPr lang="en-GB" dirty="0" smtClean="0"/>
              <a:t>North </a:t>
            </a:r>
            <a:r>
              <a:rPr lang="en-GB" dirty="0" err="1" smtClean="0"/>
              <a:t>Philadephia</a:t>
            </a:r>
            <a:endParaRPr lang="en-GB" dirty="0" smtClean="0"/>
          </a:p>
          <a:p>
            <a:pPr lvl="1"/>
            <a:r>
              <a:rPr lang="en-GB" dirty="0" smtClean="0"/>
              <a:t>Exploring the web from the perspective of some of the most marginalised people in the US</a:t>
            </a:r>
          </a:p>
          <a:p>
            <a:pPr lvl="1"/>
            <a:r>
              <a:rPr lang="en-GB" dirty="0" smtClean="0"/>
              <a:t>Harrison Plaza – CTC</a:t>
            </a:r>
          </a:p>
          <a:p>
            <a:pPr lvl="1"/>
            <a:r>
              <a:rPr lang="en-GB" dirty="0" smtClean="0"/>
              <a:t>KWRU – campaign group</a:t>
            </a:r>
          </a:p>
          <a:p>
            <a:pPr lvl="1"/>
            <a:r>
              <a:rPr lang="en-GB" dirty="0" smtClean="0"/>
              <a:t>Telemedicine for chronic heart disease</a:t>
            </a:r>
          </a:p>
          <a:p>
            <a:r>
              <a:rPr lang="en-GB" i="1" dirty="0"/>
              <a:t>Power and inequality, not access or demographics</a:t>
            </a:r>
          </a:p>
          <a:p>
            <a:pPr marL="522288" lvl="1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13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21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4744"/>
            <a:ext cx="8496300" cy="4690269"/>
          </a:xfrm>
        </p:spPr>
        <p:txBody>
          <a:bodyPr/>
          <a:lstStyle/>
          <a:p>
            <a:r>
              <a:rPr lang="en-GB" dirty="0" smtClean="0"/>
              <a:t>Implications beyond North Philadelphia?</a:t>
            </a:r>
          </a:p>
          <a:p>
            <a:pPr lvl="1"/>
            <a:r>
              <a:rPr lang="en-GB" dirty="0" smtClean="0"/>
              <a:t>Reconceptualising core resisters as people making realistic decisions about their lives</a:t>
            </a:r>
          </a:p>
          <a:p>
            <a:pPr lvl="1"/>
            <a:r>
              <a:rPr lang="en-GB" dirty="0" smtClean="0"/>
              <a:t>Reconceptualise normative accounts of the web: not a uniform good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14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291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Language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15</a:t>
            </a:fld>
            <a:endParaRPr lang="en-GB">
              <a:solidFill>
                <a:srgbClr val="323D43"/>
              </a:solidFill>
            </a:endParaRPr>
          </a:p>
        </p:txBody>
      </p:sp>
      <p:pic>
        <p:nvPicPr>
          <p:cNvPr id="5" name="Picture 4" descr="Top 10 Internet Langu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04864"/>
            <a:ext cx="4549016" cy="43239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1008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68760"/>
            <a:ext cx="8496300" cy="4546253"/>
          </a:xfrm>
        </p:spPr>
        <p:txBody>
          <a:bodyPr/>
          <a:lstStyle/>
          <a:p>
            <a:r>
              <a:rPr lang="en-GB" dirty="0"/>
              <a:t>Media </a:t>
            </a:r>
            <a:r>
              <a:rPr lang="en-GB" dirty="0" smtClean="0"/>
              <a:t>giants</a:t>
            </a:r>
          </a:p>
          <a:p>
            <a:pPr marL="0" indent="0">
              <a:buNone/>
            </a:pPr>
            <a:r>
              <a:rPr lang="en-GB" dirty="0" smtClean="0"/>
              <a:t>    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news.bbc.co.uk/1/hi/technology/8562801.stm</a:t>
            </a:r>
            <a:endParaRPr lang="en-GB" dirty="0" smtClean="0"/>
          </a:p>
          <a:p>
            <a:r>
              <a:rPr lang="en-GB" dirty="0" smtClean="0"/>
              <a:t>The Filter Bubble – Eli </a:t>
            </a:r>
            <a:r>
              <a:rPr lang="en-GB" dirty="0" err="1" smtClean="0"/>
              <a:t>Pariser</a:t>
            </a:r>
            <a:r>
              <a:rPr lang="en-GB" dirty="0" smtClean="0"/>
              <a:t>       </a:t>
            </a: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www.ted.com/talks/eli_pariser_beware_online_filter_bubbles.html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-&gt; calls for ever more skilled users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3"/>
              </a:rPr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16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157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300" cy="649288"/>
          </a:xfrm>
        </p:spPr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Unpicking and understanding if and how the web is linked to inequality means:</a:t>
            </a:r>
          </a:p>
          <a:p>
            <a:pPr lvl="1"/>
            <a:r>
              <a:rPr lang="en-GB" dirty="0" smtClean="0"/>
              <a:t>Recognising that the access divide is not over</a:t>
            </a:r>
          </a:p>
          <a:p>
            <a:pPr lvl="1"/>
            <a:r>
              <a:rPr lang="en-GB" dirty="0" smtClean="0"/>
              <a:t>Thinking beyond hardware</a:t>
            </a:r>
          </a:p>
          <a:p>
            <a:pPr lvl="1"/>
            <a:r>
              <a:rPr lang="en-GB" dirty="0" smtClean="0"/>
              <a:t>Thinking beyond demographic variables</a:t>
            </a:r>
          </a:p>
          <a:p>
            <a:pPr lvl="1"/>
            <a:r>
              <a:rPr lang="en-GB" dirty="0" smtClean="0"/>
              <a:t>Developing a conceptual and theoretical toolkit</a:t>
            </a:r>
          </a:p>
          <a:p>
            <a:pPr lvl="2"/>
            <a:r>
              <a:rPr lang="en-GB" dirty="0" smtClean="0"/>
              <a:t>Beyond technological determinism</a:t>
            </a:r>
          </a:p>
          <a:p>
            <a:pPr lvl="2"/>
            <a:r>
              <a:rPr lang="en-GB" dirty="0" smtClean="0"/>
              <a:t>Co-constitution</a:t>
            </a:r>
          </a:p>
          <a:p>
            <a:pPr lvl="2"/>
            <a:r>
              <a:rPr lang="en-GB" dirty="0" smtClean="0"/>
              <a:t>Intersectionality</a:t>
            </a:r>
          </a:p>
          <a:p>
            <a:pPr lvl="2"/>
            <a:r>
              <a:rPr lang="en-GB" dirty="0" smtClean="0"/>
              <a:t>Technical capital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17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53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Why/does this matter for Web Science?</a:t>
            </a:r>
          </a:p>
          <a:p>
            <a:pPr lvl="1"/>
            <a:r>
              <a:rPr lang="en-GB" dirty="0" smtClean="0"/>
              <a:t>Who is the web ‘for’?</a:t>
            </a:r>
          </a:p>
          <a:p>
            <a:pPr lvl="1"/>
            <a:r>
              <a:rPr lang="en-GB" dirty="0" smtClean="0"/>
              <a:t>Can the web be pro-human?</a:t>
            </a:r>
          </a:p>
          <a:p>
            <a:pPr lvl="1"/>
            <a:r>
              <a:rPr lang="en-GB" dirty="0" smtClean="0"/>
              <a:t>How can we shape the evolution of the Web?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18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Web as a force for democratization, egalitarianism: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Access to vast quantities of information</a:t>
            </a:r>
          </a:p>
          <a:p>
            <a:pPr lvl="1"/>
            <a:r>
              <a:rPr lang="en-GB" dirty="0" smtClean="0"/>
              <a:t>Ability to navigate this efficiently</a:t>
            </a:r>
          </a:p>
          <a:p>
            <a:pPr lvl="1"/>
            <a:r>
              <a:rPr lang="en-GB" dirty="0" smtClean="0"/>
              <a:t>Low barriers to entry, as consumer</a:t>
            </a:r>
          </a:p>
          <a:p>
            <a:pPr lvl="1"/>
            <a:r>
              <a:rPr lang="en-GB" dirty="0" smtClean="0"/>
              <a:t>Low barriers to entry, as producer (Web 2.0)</a:t>
            </a:r>
          </a:p>
          <a:p>
            <a:pPr marL="522288" lvl="1" indent="0">
              <a:buNone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Transcending older, centralised power structures</a:t>
            </a:r>
            <a:endParaRPr lang="en-GB" dirty="0"/>
          </a:p>
          <a:p>
            <a:pPr marL="522288" lvl="1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2</a:t>
            </a:fld>
            <a:endParaRPr lang="en-GB" dirty="0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9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Digital Divide?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Inequalities of </a:t>
            </a:r>
            <a:r>
              <a:rPr lang="en-GB" i="1" dirty="0" smtClean="0"/>
              <a:t>access</a:t>
            </a:r>
          </a:p>
          <a:p>
            <a:r>
              <a:rPr lang="en-GB" dirty="0" smtClean="0"/>
              <a:t>Inequalities in </a:t>
            </a:r>
            <a:r>
              <a:rPr lang="en-GB" i="1" dirty="0" smtClean="0"/>
              <a:t>usage</a:t>
            </a:r>
          </a:p>
          <a:p>
            <a:r>
              <a:rPr lang="en-GB" dirty="0" smtClean="0"/>
              <a:t>Inequalities in </a:t>
            </a:r>
            <a:r>
              <a:rPr lang="en-GB" i="1" dirty="0" smtClean="0"/>
              <a:t>advantages </a:t>
            </a:r>
            <a:r>
              <a:rPr lang="en-GB" dirty="0" smtClean="0"/>
              <a:t>conferred</a:t>
            </a:r>
            <a:endParaRPr lang="en-GB" dirty="0"/>
          </a:p>
          <a:p>
            <a:r>
              <a:rPr lang="en-GB" dirty="0" smtClean="0"/>
              <a:t>Inequalities in </a:t>
            </a:r>
            <a:r>
              <a:rPr lang="en-GB" i="1" dirty="0" smtClean="0"/>
              <a:t>control</a:t>
            </a:r>
            <a:r>
              <a:rPr lang="en-GB" dirty="0" smtClean="0"/>
              <a:t> of content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3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3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Inequalities of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Global inequalities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4</a:t>
            </a:fld>
            <a:endParaRPr lang="en-GB" dirty="0">
              <a:solidFill>
                <a:srgbClr val="323D43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97692"/>
            <a:ext cx="4949825" cy="444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24128" y="2204864"/>
            <a:ext cx="28803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Majority of the world’s population does not have access to the Web</a:t>
            </a:r>
          </a:p>
          <a:p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Access heavily weighted to US/ (Western)Europe/Australasia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Lack of access as a form of social exclusion?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Reproducing/exacerbating inequalities</a:t>
            </a:r>
          </a:p>
        </p:txBody>
      </p:sp>
    </p:spTree>
    <p:extLst>
      <p:ext uri="{BB962C8B-B14F-4D97-AF65-F5344CB8AC3E}">
        <p14:creationId xmlns:p14="http://schemas.microsoft.com/office/powerpoint/2010/main" val="1042965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 to Hardware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Initial policy focus from mid-1990s</a:t>
            </a:r>
          </a:p>
          <a:p>
            <a:r>
              <a:rPr lang="en-GB" dirty="0" smtClean="0"/>
              <a:t>In international development and in national policy interventions</a:t>
            </a:r>
          </a:p>
          <a:p>
            <a:r>
              <a:rPr lang="en-GB" dirty="0" smtClean="0"/>
              <a:t>Not an individual matter:  internet access disproportionately = wealthier, white, male, urban, higher levels of education.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5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27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753123"/>
          </a:xfrm>
        </p:spPr>
        <p:txBody>
          <a:bodyPr/>
          <a:lstStyle/>
          <a:p>
            <a:r>
              <a:rPr lang="en-GB" dirty="0"/>
              <a:t>For example, in the US in 1999 there was:</a:t>
            </a:r>
          </a:p>
          <a:p>
            <a:pPr lvl="1"/>
            <a:r>
              <a:rPr lang="en-GB" dirty="0" smtClean="0"/>
              <a:t>A </a:t>
            </a:r>
            <a:r>
              <a:rPr lang="en-GB" dirty="0"/>
              <a:t>20 fold lower level of internet access between </a:t>
            </a:r>
            <a:r>
              <a:rPr lang="en-GB" dirty="0" smtClean="0"/>
              <a:t>	the </a:t>
            </a:r>
            <a:r>
              <a:rPr lang="en-GB" dirty="0"/>
              <a:t>richest households ($75K+) and the poorest (under </a:t>
            </a:r>
            <a:r>
              <a:rPr lang="en-GB" dirty="0" smtClean="0"/>
              <a:t>	$</a:t>
            </a:r>
            <a:r>
              <a:rPr lang="en-GB" dirty="0"/>
              <a:t>15k)</a:t>
            </a:r>
          </a:p>
          <a:p>
            <a:pPr lvl="1"/>
            <a:r>
              <a:rPr lang="en-GB" dirty="0" smtClean="0"/>
              <a:t>27</a:t>
            </a:r>
            <a:r>
              <a:rPr lang="en-GB" dirty="0"/>
              <a:t>% whites accessed the internet at </a:t>
            </a:r>
            <a:r>
              <a:rPr lang="en-GB" dirty="0" smtClean="0"/>
              <a:t>home; </a:t>
            </a:r>
            <a:r>
              <a:rPr lang="en-GB" dirty="0"/>
              <a:t>the </a:t>
            </a:r>
            <a:r>
              <a:rPr lang="en-GB" dirty="0" smtClean="0"/>
              <a:t>figure </a:t>
            </a:r>
            <a:r>
              <a:rPr lang="en-GB" dirty="0"/>
              <a:t>for blacks and Hispanics was 9%</a:t>
            </a:r>
          </a:p>
          <a:p>
            <a:pPr lvl="1"/>
            <a:r>
              <a:rPr lang="en-GB" dirty="0" smtClean="0"/>
              <a:t>18-fold </a:t>
            </a:r>
            <a:r>
              <a:rPr lang="en-GB" dirty="0"/>
              <a:t>lower computer and internet access among female headed households with dependent children cf. households managed by married families with children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</a:t>
            </a:r>
            <a:r>
              <a:rPr lang="en-GB" sz="1800" i="1" dirty="0" smtClean="0"/>
              <a:t>Source</a:t>
            </a:r>
            <a:r>
              <a:rPr lang="en-GB" sz="1800" i="1" dirty="0"/>
              <a:t>: Gilbert and </a:t>
            </a:r>
            <a:r>
              <a:rPr lang="en-GB" sz="1800" i="1" dirty="0" err="1"/>
              <a:t>Masucci</a:t>
            </a:r>
            <a:r>
              <a:rPr lang="en-GB" sz="1800" i="1" dirty="0"/>
              <a:t> 2011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6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6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68760"/>
            <a:ext cx="8496300" cy="4546253"/>
          </a:xfrm>
        </p:spPr>
        <p:txBody>
          <a:bodyPr/>
          <a:lstStyle/>
          <a:p>
            <a:pPr>
              <a:buFont typeface="Wingdings"/>
              <a:buChar char="à"/>
            </a:pPr>
            <a:r>
              <a:rPr lang="en-GB" dirty="0" smtClean="0">
                <a:sym typeface="Wingdings" pitchFamily="2" charset="2"/>
              </a:rPr>
              <a:t>interventions: </a:t>
            </a:r>
          </a:p>
          <a:p>
            <a:pPr marL="0" indent="0">
              <a:buNone/>
            </a:pPr>
            <a:r>
              <a:rPr lang="en-GB" dirty="0">
                <a:sym typeface="Wingdings" pitchFamily="2" charset="2"/>
              </a:rPr>
              <a:t>	</a:t>
            </a:r>
            <a:r>
              <a:rPr lang="en-GB" dirty="0" smtClean="0">
                <a:sym typeface="Wingdings" pitchFamily="2" charset="2"/>
              </a:rPr>
              <a:t>- library access</a:t>
            </a:r>
          </a:p>
          <a:p>
            <a:pPr marL="0" indent="0">
              <a:buNone/>
            </a:pPr>
            <a:r>
              <a:rPr lang="en-GB" dirty="0">
                <a:sym typeface="Wingdings" pitchFamily="2" charset="2"/>
              </a:rPr>
              <a:t>	</a:t>
            </a:r>
            <a:r>
              <a:rPr lang="en-GB" dirty="0" smtClean="0">
                <a:sym typeface="Wingdings" pitchFamily="2" charset="2"/>
              </a:rPr>
              <a:t>- community technology centres</a:t>
            </a:r>
          </a:p>
          <a:p>
            <a:pPr marL="0" indent="0">
              <a:buNone/>
            </a:pPr>
            <a:r>
              <a:rPr lang="en-GB" dirty="0">
                <a:sym typeface="Wingdings" pitchFamily="2" charset="2"/>
              </a:rPr>
              <a:t>	</a:t>
            </a:r>
            <a:r>
              <a:rPr lang="en-GB" dirty="0" smtClean="0">
                <a:sym typeface="Wingdings" pitchFamily="2" charset="2"/>
              </a:rPr>
              <a:t>- laptops for schoolchildren</a:t>
            </a:r>
          </a:p>
          <a:p>
            <a:r>
              <a:rPr lang="en-GB" dirty="0" smtClean="0">
                <a:sym typeface="Wingdings" pitchFamily="2" charset="2"/>
              </a:rPr>
              <a:t>To provide access to the ‘have </a:t>
            </a:r>
            <a:r>
              <a:rPr lang="en-GB" dirty="0" err="1" smtClean="0">
                <a:sym typeface="Wingdings" pitchFamily="2" charset="2"/>
              </a:rPr>
              <a:t>nots’</a:t>
            </a:r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But inequalities persist:</a:t>
            </a:r>
          </a:p>
          <a:p>
            <a:pPr marL="0" indent="0">
              <a:buNone/>
            </a:pPr>
            <a:endParaRPr lang="en-GB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7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01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US (2007) 29% of the population does not use the internet (NITA 2007)</a:t>
            </a:r>
          </a:p>
          <a:p>
            <a:r>
              <a:rPr lang="en-GB" dirty="0" smtClean="0"/>
              <a:t>In the UK (2009) 15m people do not use the internet (BIS 2009)</a:t>
            </a:r>
          </a:p>
          <a:p>
            <a:r>
              <a:rPr lang="en-GB" dirty="0" smtClean="0"/>
              <a:t>Not evenly spread: age, socio-economic group and whether or not there are children in the household all make a big difference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8</a:t>
            </a:fld>
            <a:endParaRPr lang="en-GB">
              <a:solidFill>
                <a:srgbClr val="323D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084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12776"/>
            <a:ext cx="8496300" cy="4402237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sz="2000" dirty="0"/>
              <a:t>	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1D270-AE25-4D3F-BE66-0C0D7A24FE7E}" type="slidenum">
              <a:rPr lang="en-GB" smtClean="0">
                <a:solidFill>
                  <a:srgbClr val="323D43"/>
                </a:solidFill>
              </a:rPr>
              <a:pPr>
                <a:defRPr/>
              </a:pPr>
              <a:t>9</a:t>
            </a:fld>
            <a:endParaRPr lang="en-GB">
              <a:solidFill>
                <a:srgbClr val="323D43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14933"/>
              </p:ext>
            </p:extLst>
          </p:nvPr>
        </p:nvGraphicFramePr>
        <p:xfrm>
          <a:off x="812232" y="1340768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with</a:t>
                      </a:r>
                      <a:r>
                        <a:rPr lang="en-GB" baseline="0" dirty="0" smtClean="0"/>
                        <a:t> domestic internet access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75+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24%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65-74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47%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55-64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67%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45-54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87%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25-44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90%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6165304"/>
            <a:ext cx="45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Source: Ofcom (2008) Accessing the Internet at Home</a:t>
            </a:r>
            <a:endParaRPr lang="en-GB" sz="1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219793"/>
              </p:ext>
            </p:extLst>
          </p:nvPr>
        </p:nvGraphicFramePr>
        <p:xfrm>
          <a:off x="813356" y="4365104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SEC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with domestic internet access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A,</a:t>
                      </a:r>
                      <a:r>
                        <a:rPr lang="en-GB" baseline="0" dirty="0" smtClean="0"/>
                        <a:t> B, C1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87%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C2, D, 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63%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013813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679</Words>
  <Application>Microsoft Office PowerPoint</Application>
  <PresentationFormat>On-screen Show (4:3)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uos_ppt__template_v7</vt:lpstr>
      <vt:lpstr>  </vt:lpstr>
      <vt:lpstr>Introduction</vt:lpstr>
      <vt:lpstr>A Digital Divide?</vt:lpstr>
      <vt:lpstr>Inequalities of Access</vt:lpstr>
      <vt:lpstr>Access to Hardware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Beyond Hardware?</vt:lpstr>
      <vt:lpstr>PowerPoint Presentation</vt:lpstr>
      <vt:lpstr>PowerPoint Presentation</vt:lpstr>
      <vt:lpstr>PowerPoint Presentation</vt:lpstr>
      <vt:lpstr>Content</vt:lpstr>
      <vt:lpstr>PowerPoint Presentation</vt:lpstr>
      <vt:lpstr>Conclusions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Halford S.J.</dc:creator>
  <cp:lastModifiedBy>Halford S.J.</cp:lastModifiedBy>
  <cp:revision>38</cp:revision>
  <dcterms:created xsi:type="dcterms:W3CDTF">2012-01-23T17:05:20Z</dcterms:created>
  <dcterms:modified xsi:type="dcterms:W3CDTF">2012-03-07T16:40:52Z</dcterms:modified>
</cp:coreProperties>
</file>