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3" r:id="rId14"/>
    <p:sldId id="278" r:id="rId15"/>
    <p:sldId id="289" r:id="rId16"/>
    <p:sldId id="274" r:id="rId17"/>
    <p:sldId id="270" r:id="rId18"/>
    <p:sldId id="271" r:id="rId19"/>
    <p:sldId id="290" r:id="rId20"/>
    <p:sldId id="291" r:id="rId21"/>
    <p:sldId id="292" r:id="rId22"/>
    <p:sldId id="287" r:id="rId23"/>
    <p:sldId id="272" r:id="rId24"/>
    <p:sldId id="275" r:id="rId25"/>
    <p:sldId id="276" r:id="rId26"/>
    <p:sldId id="288" r:id="rId27"/>
    <p:sldId id="277" r:id="rId28"/>
    <p:sldId id="279" r:id="rId29"/>
    <p:sldId id="280" r:id="rId30"/>
    <p:sldId id="281" r:id="rId31"/>
    <p:sldId id="282" r:id="rId32"/>
    <p:sldId id="293" r:id="rId33"/>
    <p:sldId id="283" r:id="rId34"/>
    <p:sldId id="285" r:id="rId35"/>
    <p:sldId id="298" r:id="rId36"/>
    <p:sldId id="294" r:id="rId37"/>
    <p:sldId id="295" r:id="rId38"/>
    <p:sldId id="296" r:id="rId39"/>
    <p:sldId id="299" r:id="rId40"/>
    <p:sldId id="286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284" r:id="rId50"/>
  </p:sldIdLst>
  <p:sldSz cx="9144000" cy="6858000" type="screen4x3"/>
  <p:notesSz cx="6858000" cy="9144000"/>
  <p:custDataLst>
    <p:tags r:id="rId53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DEFF0"/>
    <a:srgbClr val="000000"/>
    <a:srgbClr val="74818C"/>
    <a:srgbClr val="886681"/>
    <a:srgbClr val="C60C30"/>
    <a:srgbClr val="C1847A"/>
    <a:srgbClr val="AD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78" autoAdjust="0"/>
  </p:normalViewPr>
  <p:slideViewPr>
    <p:cSldViewPr>
      <p:cViewPr>
        <p:scale>
          <a:sx n="85" d="100"/>
          <a:sy n="85" d="100"/>
        </p:scale>
        <p:origin x="-1712" y="-80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24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443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tags" Target="tags/tag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B15A874-2248-4AB1-8FCC-A3FD795E08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6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</a:t>
            </a:r>
            <a:r>
              <a:rPr lang="en-US" smtClean="0"/>
              <a:t>be evil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2.1. Support Existing Content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2.2. Degrade Gracefully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2.3. Do not Reinvent the Wheel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2.4. Pave the </a:t>
            </a:r>
            <a:r>
              <a:rPr lang="en-US" dirty="0" err="1" smtClean="0"/>
              <a:t>Cowpaths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2.5. Evolution Not Revolution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3.1. Solve Real Problems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3.2. Priority of Constituencies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3.3. Secure By Design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3.4. Separation of Concerns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3.5. DOM Consistency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4.1. Well-defined Behavior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4.2. Avoid Needless Complexity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4.3. Handle Errors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5.1. Media Independence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5.2. Support World Languages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5.3. Accessibility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5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 to the roots of 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7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Quirks mode</a:t>
            </a:r>
            <a:r>
              <a:rPr lang="en-US" baseline="0" dirty="0" smtClean="0"/>
              <a:t> is about maintaining backward compatibility. More the case for IE etc. </a:t>
            </a:r>
          </a:p>
          <a:p>
            <a:r>
              <a:rPr lang="en-US" baseline="0" dirty="0" smtClean="0"/>
              <a:t>Will still be errors.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3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of </a:t>
            </a:r>
            <a:r>
              <a:rPr lang="en-US" dirty="0" err="1" smtClean="0"/>
              <a:t>google</a:t>
            </a:r>
            <a:r>
              <a:rPr lang="en-US" dirty="0" smtClean="0"/>
              <a:t> docs, maps</a:t>
            </a:r>
            <a:r>
              <a:rPr lang="en-US" baseline="0" dirty="0" smtClean="0"/>
              <a:t> and file upload tags which support the drag and drop.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5A874-2248-4AB1-8FCC-A3FD795E08C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9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charset="0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162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97F07-C84A-4760-9481-FC8F7DEF6D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65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F0AF6-EF1C-4710-B283-85CAE0C3C7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99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638BF-062B-4DB7-9470-84D8BCFDF8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5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7EA50-6F8B-4FB8-8AF9-CB92374F3E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6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AFDFB-0206-4B40-9140-CF069638AB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C0DA0-05E5-48F4-807B-A7819E3901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1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BA567-059B-4C49-9A3D-7956D3F9F0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42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A8594-F145-4626-A0E9-C2234756FE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969CB-F49D-4A0F-A7E8-D74340A439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5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DD87-B456-4B0F-AB7A-C9E2813383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Lucida San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Lucida San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179097-C341-40EC-87E9-7BA9CA3C346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ttherope.ie/" TargetMode="External"/><Relationship Id="rId4" Type="http://schemas.openxmlformats.org/officeDocument/2006/relationships/hyperlink" Target="http://www.apple.com/html5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ityaravishankar.com/projects/games/command-and-conquer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ityaravishankar.com/projects/games/command-and-conquer/" TargetMode="External"/><Relationship Id="rId3" Type="http://schemas.openxmlformats.org/officeDocument/2006/relationships/hyperlink" Target="http://www.cuttherope.ie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c03.deviantart.net/fs70/i/2011/201/1/b/html5_wallpaper_by_lemarquis-d412yw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8660" y="2322"/>
            <a:ext cx="1096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8000" dirty="0" smtClean="0"/>
              <a:t>HTML5</a:t>
            </a:r>
            <a:br>
              <a:rPr lang="en-US" sz="8000" dirty="0" smtClean="0"/>
            </a:br>
            <a:r>
              <a:rPr lang="en-US" sz="4000" dirty="0" smtClean="0"/>
              <a:t>Requirement Driven Design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David Tarrant</a:t>
            </a:r>
            <a:endParaRPr lang="en-GB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davetaz@ecs.soton.ac.uk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dirty="0" smtClean="0"/>
              <a:t>Electronics and Computer Science</a:t>
            </a:r>
          </a:p>
        </p:txBody>
      </p:sp>
      <p:grpSp>
        <p:nvGrpSpPr>
          <p:cNvPr id="5" name="Group 1703"/>
          <p:cNvGrpSpPr>
            <a:grpSpLocks/>
          </p:cNvGrpSpPr>
          <p:nvPr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Doctype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&lt;!DOCTYPE HTML PUBLIC "-//W3C//DTD HTML 4.01//EN" "http://www.w3.org/TR/html4/ </a:t>
            </a:r>
            <a:r>
              <a:rPr lang="en-US" sz="2400" dirty="0" err="1"/>
              <a:t>strict.dtd</a:t>
            </a:r>
            <a:r>
              <a:rPr lang="en-US" sz="2400" dirty="0"/>
              <a:t>"&gt; </a:t>
            </a:r>
          </a:p>
          <a:p>
            <a:r>
              <a:rPr lang="en-US" sz="2400" dirty="0"/>
              <a:t>&lt;!DOCTYPE html PUBLIC "-//W3C//DTD XHTML 1.0 Strict //EN" "http://www.w3.org/TR/xhtml1/ DTD/xhtml1-strict.dtd"&gt; </a:t>
            </a:r>
          </a:p>
          <a:p>
            <a:pPr marL="0" indent="0" algn="ctr">
              <a:buNone/>
            </a:pPr>
            <a:r>
              <a:rPr lang="en-US" sz="4800" dirty="0"/>
              <a:t>&lt;!DOCTYPE html&gt;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0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&lt;!DOCTYPE html&gt;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</a:t>
            </a:r>
            <a:r>
              <a:rPr lang="en-US" dirty="0" smtClean="0"/>
              <a:t>pragmatic</a:t>
            </a:r>
          </a:p>
          <a:p>
            <a:r>
              <a:rPr lang="en-US" dirty="0" smtClean="0"/>
              <a:t>Need </a:t>
            </a:r>
            <a:r>
              <a:rPr lang="en-US" dirty="0"/>
              <a:t>to support existing content </a:t>
            </a:r>
            <a:endParaRPr lang="en-US" dirty="0" smtClean="0"/>
          </a:p>
          <a:p>
            <a:r>
              <a:rPr lang="en-US" dirty="0" smtClean="0"/>
              <a:t>Browsers </a:t>
            </a:r>
            <a:r>
              <a:rPr lang="en-US" dirty="0"/>
              <a:t>support features, not </a:t>
            </a:r>
            <a:r>
              <a:rPr lang="en-US" dirty="0" err="1" smtClean="0"/>
              <a:t>doctypes</a:t>
            </a:r>
            <a:endParaRPr lang="en-US" dirty="0"/>
          </a:p>
          <a:p>
            <a:r>
              <a:rPr lang="en-US" dirty="0" smtClean="0"/>
              <a:t>DTD </a:t>
            </a:r>
            <a:r>
              <a:rPr lang="en-US" dirty="0"/>
              <a:t>are meant for </a:t>
            </a:r>
            <a:r>
              <a:rPr lang="en-US" dirty="0" smtClean="0"/>
              <a:t>validators</a:t>
            </a:r>
          </a:p>
          <a:p>
            <a:r>
              <a:rPr lang="en-US" dirty="0" smtClean="0"/>
              <a:t>Quirks </a:t>
            </a:r>
            <a:r>
              <a:rPr lang="en-US" dirty="0"/>
              <a:t>mode </a:t>
            </a:r>
            <a:r>
              <a:rPr lang="en-US" dirty="0" err="1"/>
              <a:t>vs</a:t>
            </a:r>
            <a:r>
              <a:rPr lang="en-US" dirty="0"/>
              <a:t> Standards mode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9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Simple/Lazy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00213"/>
            <a:ext cx="8426450" cy="4502150"/>
          </a:xfrm>
        </p:spPr>
        <p:txBody>
          <a:bodyPr/>
          <a:lstStyle/>
          <a:p>
            <a:r>
              <a:rPr lang="en-US" dirty="0"/>
              <a:t>&lt;meta </a:t>
            </a:r>
            <a:r>
              <a:rPr lang="en-US" strike="sngStrike" dirty="0"/>
              <a:t>http-</a:t>
            </a:r>
            <a:r>
              <a:rPr lang="en-US" strike="sngStrike" dirty="0" err="1"/>
              <a:t>equiv</a:t>
            </a:r>
            <a:r>
              <a:rPr lang="en-US" strike="sngStrike" dirty="0"/>
              <a:t>="Content-Type" content="text/html;</a:t>
            </a:r>
            <a:r>
              <a:rPr lang="en-US" dirty="0"/>
              <a:t> charset=UTF-8"&gt; </a:t>
            </a:r>
            <a:endParaRPr lang="en-US" dirty="0" smtClean="0"/>
          </a:p>
          <a:p>
            <a:r>
              <a:rPr lang="en-US" dirty="0"/>
              <a:t>&lt;script </a:t>
            </a:r>
            <a:r>
              <a:rPr lang="en-US" strike="sngStrike" dirty="0"/>
              <a:t>type="text/</a:t>
            </a:r>
            <a:r>
              <a:rPr lang="en-US" strike="sngStrike" dirty="0" err="1"/>
              <a:t>javascript</a:t>
            </a:r>
            <a:r>
              <a:rPr lang="en-US" strike="sngStrike" dirty="0"/>
              <a:t>" </a:t>
            </a:r>
            <a:r>
              <a:rPr lang="en-US" dirty="0" err="1"/>
              <a:t>src</a:t>
            </a:r>
            <a:r>
              <a:rPr lang="en-US" dirty="0"/>
              <a:t>="</a:t>
            </a:r>
            <a:r>
              <a:rPr lang="en-US" dirty="0" err="1"/>
              <a:t>file.js</a:t>
            </a:r>
            <a:r>
              <a:rPr lang="en-US" dirty="0"/>
              <a:t>"&gt;</a:t>
            </a:r>
            <a:r>
              <a:rPr lang="en-US" strike="sngStrike" dirty="0"/>
              <a:t>&lt;</a:t>
            </a:r>
            <a:r>
              <a:rPr lang="en-US" strike="sngStrike" dirty="0" smtClean="0"/>
              <a:t>/script</a:t>
            </a:r>
            <a:r>
              <a:rPr lang="en-US" strike="sngStrike" dirty="0"/>
              <a:t>&gt; 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stylesheet</a:t>
            </a:r>
            <a:r>
              <a:rPr lang="en-US" dirty="0"/>
              <a:t>" </a:t>
            </a:r>
            <a:r>
              <a:rPr lang="en-US" strike="sngStrike" dirty="0"/>
              <a:t>type="text/</a:t>
            </a:r>
            <a:r>
              <a:rPr lang="en-US" strike="sngStrike" dirty="0" err="1"/>
              <a:t>css</a:t>
            </a:r>
            <a:r>
              <a:rPr lang="en-US" strike="sngStrike" dirty="0"/>
              <a:t>"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/>
              <a:t>file.css</a:t>
            </a:r>
            <a:r>
              <a:rPr lang="en-US" dirty="0"/>
              <a:t>"&gt;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=”</a:t>
            </a:r>
            <a:r>
              <a:rPr lang="en-US" dirty="0" err="1" smtClean="0"/>
              <a:t>foo.png</a:t>
            </a:r>
            <a:r>
              <a:rPr lang="en-US" dirty="0" smtClean="0"/>
              <a:t>” alt=“foo”</a:t>
            </a:r>
            <a:r>
              <a:rPr lang="en-US" strike="sngStrike" dirty="0" smtClean="0"/>
              <a:t>/</a:t>
            </a:r>
            <a:r>
              <a:rPr lang="en-US" dirty="0" smtClean="0"/>
              <a:t>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2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3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46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528900"/>
            <a:ext cx="851405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&lt;Elements&gt;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6001" y="1052736"/>
            <a:ext cx="4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3628" y="0"/>
            <a:ext cx="1404913" cy="1341438"/>
          </a:xfrm>
        </p:spPr>
        <p:txBody>
          <a:bodyPr/>
          <a:lstStyle/>
          <a:p>
            <a:r>
              <a:rPr lang="en-US" sz="7200" dirty="0" smtClean="0"/>
              <a:t>(1)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3773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98562"/>
              </p:ext>
            </p:extLst>
          </p:nvPr>
        </p:nvGraphicFramePr>
        <p:xfrm>
          <a:off x="899592" y="116636"/>
          <a:ext cx="6984776" cy="6741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388"/>
                <a:gridCol w="3492388"/>
              </a:tblGrid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Popularity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Class/ID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FOOTER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MENU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STYLE1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MSNORMAL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TEXT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CONTENT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TITLE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STYLE2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HEADER</a:t>
                      </a:r>
                      <a:endParaRPr lang="en-US" sz="2800" dirty="0"/>
                    </a:p>
                  </a:txBody>
                  <a:tcPr/>
                </a:tc>
              </a:tr>
              <a:tr h="6128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COPYRIGHT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22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no to &lt;table&gt; and &lt;div&gt;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elements get tags</a:t>
            </a:r>
          </a:p>
          <a:p>
            <a:r>
              <a:rPr lang="en-US" dirty="0" smtClean="0"/>
              <a:t>&lt;header&gt;</a:t>
            </a:r>
            <a:endParaRPr lang="en-US" dirty="0"/>
          </a:p>
          <a:p>
            <a:r>
              <a:rPr lang="en-US" dirty="0" smtClean="0"/>
              <a:t>&lt;footer&gt;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nav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&lt;aside&gt;</a:t>
            </a:r>
          </a:p>
          <a:p>
            <a:r>
              <a:rPr lang="en-US" dirty="0" smtClean="0"/>
              <a:t>&lt;article&gt;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0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2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83968" y="1736812"/>
            <a:ext cx="1332148" cy="396044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tag – Look for search terms</a:t>
            </a:r>
          </a:p>
          <a:p>
            <a:r>
              <a:rPr lang="en-US" dirty="0" smtClean="0"/>
              <a:t>Details Tag (bit like alt) </a:t>
            </a:r>
          </a:p>
          <a:p>
            <a:pPr lvl="1"/>
            <a:r>
              <a:rPr lang="en-US" dirty="0" smtClean="0"/>
              <a:t>&lt;details&gt;</a:t>
            </a:r>
            <a:br>
              <a:rPr lang="en-US" dirty="0" smtClean="0"/>
            </a:br>
            <a:r>
              <a:rPr lang="en-US" dirty="0" smtClean="0"/>
              <a:t>   &lt;summary&gt;</a:t>
            </a:r>
            <a:br>
              <a:rPr lang="en-US" dirty="0" smtClean="0"/>
            </a:br>
            <a:r>
              <a:rPr lang="en-US" dirty="0" smtClean="0"/>
              <a:t>		A talk on HTML5</a:t>
            </a:r>
            <a:br>
              <a:rPr lang="en-US" dirty="0" smtClean="0"/>
            </a:br>
            <a:r>
              <a:rPr lang="en-US" dirty="0" smtClean="0"/>
              <a:t>   &lt;/summary&gt;</a:t>
            </a:r>
            <a:br>
              <a:rPr lang="en-US" dirty="0" smtClean="0"/>
            </a:br>
            <a:r>
              <a:rPr lang="en-US" dirty="0" smtClean="0"/>
              <a:t>	  &lt;p&gt;The details of the talk&lt;/p&gt;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&lt;/details&gt;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6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(Standards!)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XHTML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HTML</a:t>
            </a:r>
          </a:p>
          <a:p>
            <a:r>
              <a:rPr lang="en-US" dirty="0" smtClean="0"/>
              <a:t>IE/Opera/Safari/Chrome/…</a:t>
            </a:r>
          </a:p>
          <a:p>
            <a:r>
              <a:rPr lang="en-US" dirty="0" smtClean="0"/>
              <a:t>Mobile </a:t>
            </a:r>
            <a:r>
              <a:rPr lang="en-US" dirty="0" err="1" smtClean="0"/>
              <a:t>vs</a:t>
            </a:r>
            <a:r>
              <a:rPr lang="en-US" dirty="0" smtClean="0"/>
              <a:t> Desktop</a:t>
            </a:r>
          </a:p>
          <a:p>
            <a:r>
              <a:rPr lang="en-US" dirty="0" smtClean="0"/>
              <a:t>Add-ons to add functionality </a:t>
            </a:r>
          </a:p>
          <a:p>
            <a:pPr lvl="1"/>
            <a:r>
              <a:rPr lang="en-US" dirty="0" smtClean="0"/>
              <a:t>e.g. flash and custom built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47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Redefined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ol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ol</a:t>
            </a:r>
            <a:r>
              <a:rPr lang="en-US" dirty="0" smtClean="0"/>
              <a:t> start=5&gt;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ol</a:t>
            </a:r>
            <a:r>
              <a:rPr lang="en-US" dirty="0"/>
              <a:t> </a:t>
            </a:r>
            <a:r>
              <a:rPr lang="en-US" dirty="0" smtClean="0"/>
              <a:t>reversed&gt;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&lt;li&gt;Luke Skywalker&lt;/li&gt;</a:t>
            </a:r>
            <a:br>
              <a:rPr lang="en-US" sz="2400" dirty="0" smtClean="0"/>
            </a:br>
            <a:r>
              <a:rPr lang="en-US" sz="2400" dirty="0" smtClean="0"/>
              <a:t> &lt;li&gt;Admiral </a:t>
            </a:r>
            <a:r>
              <a:rPr lang="en-US" sz="2400" dirty="0" err="1" smtClean="0"/>
              <a:t>Ackbar</a:t>
            </a:r>
            <a:r>
              <a:rPr lang="en-US" sz="2400" dirty="0" smtClean="0"/>
              <a:t>&lt;/li&gt;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&lt;li&gt;</a:t>
            </a:r>
            <a:r>
              <a:rPr lang="en-US" sz="2400" dirty="0" err="1" smtClean="0"/>
              <a:t>Chewie</a:t>
            </a:r>
            <a:r>
              <a:rPr lang="en-US" sz="2400" dirty="0" smtClean="0"/>
              <a:t>&lt;/li&gt;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&lt;li&gt;Han Solo&lt;/li&gt;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&lt;li&gt;R2D2&lt;/li&gt;</a:t>
            </a:r>
            <a:br>
              <a:rPr lang="en-US" sz="2400" dirty="0" smtClean="0"/>
            </a:br>
            <a:r>
              <a:rPr lang="en-US" dirty="0" smtClean="0"/>
              <a:t>&lt;/</a:t>
            </a:r>
            <a:r>
              <a:rPr lang="en-US" dirty="0" err="1" smtClean="0"/>
              <a:t>ol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8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Removes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Applet</a:t>
            </a:r>
          </a:p>
          <a:p>
            <a:r>
              <a:rPr lang="en-US" dirty="0" smtClean="0"/>
              <a:t>Marque</a:t>
            </a:r>
          </a:p>
          <a:p>
            <a:r>
              <a:rPr lang="en-US" dirty="0" smtClean="0"/>
              <a:t>big</a:t>
            </a:r>
          </a:p>
          <a:p>
            <a:r>
              <a:rPr lang="en-US" dirty="0" smtClean="0"/>
              <a:t>font</a:t>
            </a:r>
          </a:p>
          <a:p>
            <a:r>
              <a:rPr lang="en-US" dirty="0" smtClean="0"/>
              <a:t>frame</a:t>
            </a:r>
          </a:p>
          <a:p>
            <a:r>
              <a:rPr lang="en-US" dirty="0" smtClean="0"/>
              <a:t>blink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9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409"/>
            <a:ext cx="7020272" cy="7207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108" y="-135396"/>
            <a:ext cx="3421136" cy="1044116"/>
          </a:xfrm>
        </p:spPr>
        <p:txBody>
          <a:bodyPr/>
          <a:lstStyle/>
          <a:p>
            <a:pPr algn="r"/>
            <a:r>
              <a:rPr lang="en-US" sz="4800" dirty="0" smtClean="0"/>
              <a:t>(2) Forms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336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Input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&lt;input type=“email”&gt;</a:t>
            </a:r>
          </a:p>
          <a:p>
            <a:r>
              <a:rPr lang="en-US" dirty="0" smtClean="0"/>
              <a:t>&lt;input type=“number”&gt;</a:t>
            </a:r>
          </a:p>
          <a:p>
            <a:r>
              <a:rPr lang="en-US" dirty="0" smtClean="0"/>
              <a:t>&lt;input type=“</a:t>
            </a:r>
            <a:r>
              <a:rPr lang="en-US" dirty="0" err="1" smtClean="0"/>
              <a:t>tel</a:t>
            </a:r>
            <a:r>
              <a:rPr lang="en-US" dirty="0" smtClean="0"/>
              <a:t>”&gt;</a:t>
            </a:r>
          </a:p>
          <a:p>
            <a:r>
              <a:rPr lang="en-US" dirty="0" smtClean="0"/>
              <a:t>&lt;input type=“</a:t>
            </a:r>
            <a:r>
              <a:rPr lang="en-US" dirty="0" err="1" smtClean="0"/>
              <a:t>url</a:t>
            </a:r>
            <a:r>
              <a:rPr lang="en-US" dirty="0" smtClean="0"/>
              <a:t>”&gt;</a:t>
            </a:r>
          </a:p>
          <a:p>
            <a:r>
              <a:rPr lang="en-US" dirty="0" smtClean="0"/>
              <a:t>&lt;input type=“search”&gt;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689140"/>
            <a:ext cx="3721212" cy="7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Input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&lt;input placeholder=“Your Name”&gt;</a:t>
            </a:r>
          </a:p>
          <a:p>
            <a:endParaRPr lang="en-US" dirty="0"/>
          </a:p>
          <a:p>
            <a:r>
              <a:rPr lang="en-US" dirty="0" smtClean="0"/>
              <a:t>&lt;input required&gt;</a:t>
            </a:r>
          </a:p>
          <a:p>
            <a:endParaRPr lang="en-US" dirty="0"/>
          </a:p>
          <a:p>
            <a:r>
              <a:rPr lang="en-US" dirty="0" smtClean="0"/>
              <a:t>&lt;article </a:t>
            </a:r>
            <a:r>
              <a:rPr lang="en-US" dirty="0" err="1" smtClean="0"/>
              <a:t>contenteditable</a:t>
            </a:r>
            <a:r>
              <a:rPr lang="en-US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276872"/>
            <a:ext cx="4331432" cy="799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89040"/>
            <a:ext cx="4247964" cy="8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2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&lt;input type="text" list="planets"/&gt;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&lt;</a:t>
            </a:r>
            <a:r>
              <a:rPr lang="en-US" sz="2800" dirty="0" err="1"/>
              <a:t>datalist</a:t>
            </a:r>
            <a:r>
              <a:rPr lang="en-US" sz="2800" dirty="0"/>
              <a:t> id="planets"&gt;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&lt;</a:t>
            </a:r>
            <a:r>
              <a:rPr lang="en-US" sz="2800" dirty="0"/>
              <a:t>option value="Mercury"&gt;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.</a:t>
            </a:r>
            <a:r>
              <a:rPr lang="en-US" sz="2800" dirty="0"/>
              <a:t>..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&lt;</a:t>
            </a:r>
            <a:r>
              <a:rPr lang="en-US" sz="2800" dirty="0"/>
              <a:t>option value="Neptune"&gt;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&lt;</a:t>
            </a:r>
            <a:r>
              <a:rPr lang="en-US" sz="2800" dirty="0"/>
              <a:t>/</a:t>
            </a:r>
            <a:r>
              <a:rPr lang="en-US" sz="2800" dirty="0" err="1"/>
              <a:t>datalist</a:t>
            </a:r>
            <a:r>
              <a:rPr lang="en-US" sz="2800" dirty="0" smtClean="0"/>
              <a:t>&gt;</a:t>
            </a:r>
            <a:br>
              <a:rPr lang="en-US" sz="2800" dirty="0" smtClean="0"/>
            </a:br>
            <a:r>
              <a:rPr lang="en-US" sz="2800" dirty="0" smtClean="0"/>
              <a:t>&lt;/input&gt;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4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Rich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44"/>
            <a:ext cx="9144000" cy="65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95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&lt;object </a:t>
            </a:r>
            <a:r>
              <a:rPr lang="en-US" sz="1800" dirty="0" err="1"/>
              <a:t>classid</a:t>
            </a:r>
            <a:r>
              <a:rPr lang="en-US" sz="1800" dirty="0"/>
              <a:t>="clsid:d27cdb6e-ae6d-11cf-96b8-444553540000" width="640" height="360" codebase="http:// </a:t>
            </a:r>
            <a:r>
              <a:rPr lang="en-US" sz="1800" dirty="0" err="1"/>
              <a:t>download.macromedia.com</a:t>
            </a:r>
            <a:r>
              <a:rPr lang="en-US" sz="1800" dirty="0"/>
              <a:t>/pub/shockwave/cabs/flash/ </a:t>
            </a:r>
            <a:r>
              <a:rPr lang="en-US" sz="1800" dirty="0" err="1"/>
              <a:t>swflash.cab#version</a:t>
            </a:r>
            <a:r>
              <a:rPr lang="en-US" sz="1800" dirty="0"/>
              <a:t>=6,0,40,0"&gt;&lt;</a:t>
            </a:r>
            <a:r>
              <a:rPr lang="en-US" sz="1800" dirty="0" err="1"/>
              <a:t>param</a:t>
            </a:r>
            <a:r>
              <a:rPr lang="en-US" sz="1800" dirty="0"/>
              <a:t> name="</a:t>
            </a:r>
            <a:r>
              <a:rPr lang="en-US" sz="1800" dirty="0" err="1"/>
              <a:t>flashvars</a:t>
            </a:r>
            <a:r>
              <a:rPr lang="en-US" sz="1800" dirty="0"/>
              <a:t>" value="</a:t>
            </a:r>
            <a:r>
              <a:rPr lang="en-US" sz="1800" dirty="0" err="1"/>
              <a:t>guid</a:t>
            </a:r>
            <a:r>
              <a:rPr lang="en-US" sz="1800" dirty="0"/>
              <a:t>=BQtfIEY1&amp;amp;width=640&amp;amp;height=360&amp;amp;locksiz e=</a:t>
            </a:r>
            <a:r>
              <a:rPr lang="en-US" sz="1800" dirty="0" err="1"/>
              <a:t>no&amp;amp;dynamicseek</a:t>
            </a:r>
            <a:r>
              <a:rPr lang="en-US" sz="1800" dirty="0"/>
              <a:t>=</a:t>
            </a:r>
            <a:r>
              <a:rPr lang="en-US" sz="1800" dirty="0" err="1"/>
              <a:t>false&amp;amp;qc_publisherId</a:t>
            </a:r>
            <a:r>
              <a:rPr lang="en-US" sz="1800" dirty="0"/>
              <a:t>=p-18- mFEk4J448M" /&gt;&lt;</a:t>
            </a:r>
            <a:r>
              <a:rPr lang="en-US" sz="1800" dirty="0" err="1"/>
              <a:t>param</a:t>
            </a:r>
            <a:r>
              <a:rPr lang="en-US" sz="1800" dirty="0"/>
              <a:t> name="</a:t>
            </a:r>
            <a:r>
              <a:rPr lang="en-US" sz="1800" dirty="0" err="1"/>
              <a:t>src</a:t>
            </a:r>
            <a:r>
              <a:rPr lang="en-US" sz="1800" dirty="0"/>
              <a:t>" value="http://</a:t>
            </a:r>
            <a:r>
              <a:rPr lang="en-US" sz="1800" dirty="0" err="1"/>
              <a:t>v.example.com</a:t>
            </a:r>
            <a:r>
              <a:rPr lang="en-US" sz="1800" dirty="0"/>
              <a:t>/ media/plugins/video/</a:t>
            </a:r>
            <a:r>
              <a:rPr lang="en-US" sz="1800" dirty="0" err="1"/>
              <a:t>flvplayer.swf?ver</a:t>
            </a:r>
            <a:r>
              <a:rPr lang="en-US" sz="1800" dirty="0"/>
              <a:t>=1.21" /&gt;&lt;</a:t>
            </a:r>
            <a:r>
              <a:rPr lang="en-US" sz="1800" dirty="0" err="1"/>
              <a:t>param</a:t>
            </a:r>
            <a:r>
              <a:rPr lang="en-US" sz="1800" dirty="0"/>
              <a:t> name="</a:t>
            </a:r>
            <a:r>
              <a:rPr lang="en-US" sz="1800" dirty="0" err="1"/>
              <a:t>wmode</a:t>
            </a:r>
            <a:r>
              <a:rPr lang="en-US" sz="1800" dirty="0"/>
              <a:t>" value="transparent" /&gt;&lt;</a:t>
            </a:r>
            <a:r>
              <a:rPr lang="en-US" sz="1800" dirty="0" err="1"/>
              <a:t>param</a:t>
            </a:r>
            <a:r>
              <a:rPr lang="en-US" sz="1800" dirty="0"/>
              <a:t> name="</a:t>
            </a:r>
            <a:r>
              <a:rPr lang="en-US" sz="1800" dirty="0" err="1"/>
              <a:t>allowfullscreen</a:t>
            </a:r>
            <a:r>
              <a:rPr lang="en-US" sz="1800" dirty="0"/>
              <a:t>" value="true" /&gt;&lt;embed type="application/x-shockwave-flash" width="640" height="360" </a:t>
            </a:r>
            <a:r>
              <a:rPr lang="en-US" sz="1800" dirty="0" err="1"/>
              <a:t>src</a:t>
            </a:r>
            <a:r>
              <a:rPr lang="en-US" sz="1800" dirty="0"/>
              <a:t>="http://</a:t>
            </a:r>
            <a:r>
              <a:rPr lang="en-US" sz="1800" dirty="0" err="1"/>
              <a:t>v.example.com</a:t>
            </a:r>
            <a:r>
              <a:rPr lang="en-US" sz="1800" dirty="0"/>
              <a:t>/media/plugins/video/</a:t>
            </a:r>
            <a:r>
              <a:rPr lang="en-US" sz="1800" dirty="0" err="1"/>
              <a:t>flvplayer.swf</a:t>
            </a:r>
            <a:r>
              <a:rPr lang="en-US" sz="1800" dirty="0"/>
              <a:t>? </a:t>
            </a:r>
            <a:r>
              <a:rPr lang="en-US" sz="1800" dirty="0" err="1"/>
              <a:t>ver</a:t>
            </a:r>
            <a:r>
              <a:rPr lang="en-US" sz="1800" dirty="0"/>
              <a:t>=1.21" </a:t>
            </a:r>
            <a:r>
              <a:rPr lang="en-US" sz="1800" dirty="0" err="1"/>
              <a:t>allowfullscreen</a:t>
            </a:r>
            <a:r>
              <a:rPr lang="en-US" sz="1800" dirty="0"/>
              <a:t>="true" </a:t>
            </a:r>
            <a:r>
              <a:rPr lang="en-US" sz="1800" dirty="0" err="1"/>
              <a:t>wmode</a:t>
            </a:r>
            <a:r>
              <a:rPr lang="en-US" sz="1800" dirty="0"/>
              <a:t>="transparent" </a:t>
            </a:r>
            <a:r>
              <a:rPr lang="en-US" sz="1800" dirty="0" err="1"/>
              <a:t>flashvars</a:t>
            </a:r>
            <a:r>
              <a:rPr lang="en-US" sz="1800" dirty="0"/>
              <a:t>="</a:t>
            </a:r>
            <a:r>
              <a:rPr lang="en-US" sz="1800" dirty="0" err="1"/>
              <a:t>guid</a:t>
            </a:r>
            <a:r>
              <a:rPr lang="en-US" sz="1800" dirty="0"/>
              <a:t>=BQtfIEY1&amp;amp;width=640&amp;amp;height=360&amp;amp;loc </a:t>
            </a:r>
            <a:r>
              <a:rPr lang="en-US" sz="1800" dirty="0" err="1"/>
              <a:t>ksize</a:t>
            </a:r>
            <a:r>
              <a:rPr lang="en-US" sz="1800" dirty="0"/>
              <a:t>=</a:t>
            </a:r>
            <a:r>
              <a:rPr lang="en-US" sz="1800" dirty="0" err="1"/>
              <a:t>no&amp;amp;dynamicseek</a:t>
            </a:r>
            <a:r>
              <a:rPr lang="en-US" sz="1800" dirty="0"/>
              <a:t>=</a:t>
            </a:r>
            <a:r>
              <a:rPr lang="en-US" sz="1800" dirty="0" err="1"/>
              <a:t>false&amp;amp;qc_publisherId</a:t>
            </a:r>
            <a:r>
              <a:rPr lang="en-US" sz="1800" dirty="0"/>
              <a:t>=p-18- mFEk4J448M"&gt;&lt;/embed&gt;&lt;/object&gt;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581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2780927"/>
            <a:ext cx="8426450" cy="342143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&lt;video </a:t>
            </a:r>
            <a:r>
              <a:rPr lang="en-US" sz="4800" dirty="0" err="1"/>
              <a:t>src</a:t>
            </a:r>
            <a:r>
              <a:rPr lang="en-US" sz="4800" dirty="0"/>
              <a:t>="</a:t>
            </a:r>
            <a:r>
              <a:rPr lang="en-US" sz="4800" dirty="0" smtClean="0"/>
              <a:t>movie.mp4”&gt;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0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features should be based on:</a:t>
            </a:r>
          </a:p>
          <a:p>
            <a:pPr lvl="1"/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CSS</a:t>
            </a:r>
          </a:p>
          <a:p>
            <a:pPr lvl="1"/>
            <a:r>
              <a:rPr lang="en-US" dirty="0" smtClean="0"/>
              <a:t>DOM</a:t>
            </a:r>
          </a:p>
          <a:p>
            <a:pPr lvl="1"/>
            <a:r>
              <a:rPr lang="en-US" dirty="0" smtClean="0"/>
              <a:t>JavaScript</a:t>
            </a:r>
          </a:p>
          <a:p>
            <a:r>
              <a:rPr lang="en-US" dirty="0" smtClean="0"/>
              <a:t>Markup to replace scripting</a:t>
            </a:r>
          </a:p>
          <a:p>
            <a:r>
              <a:rPr lang="en-US" dirty="0" smtClean="0"/>
              <a:t>Device Independent</a:t>
            </a:r>
          </a:p>
          <a:p>
            <a:r>
              <a:rPr lang="en-US" dirty="0" smtClean="0"/>
              <a:t>Make </a:t>
            </a:r>
            <a:r>
              <a:rPr lang="en-US" dirty="0" err="1" smtClean="0"/>
              <a:t>customisations</a:t>
            </a:r>
            <a:r>
              <a:rPr lang="en-US" dirty="0" smtClean="0"/>
              <a:t> accessibility ready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0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Movie formats still an argument (due to licensing) </a:t>
            </a:r>
          </a:p>
          <a:p>
            <a:r>
              <a:rPr lang="en-US" sz="2000" dirty="0"/>
              <a:t>&lt;video controls width="360" height="240”&gt; </a:t>
            </a:r>
            <a:r>
              <a:rPr lang="en-US" sz="2000" dirty="0" smtClean="0"/>
              <a:t>	</a:t>
            </a:r>
            <a:br>
              <a:rPr lang="en-US" sz="2000" dirty="0" smtClean="0"/>
            </a:br>
            <a:r>
              <a:rPr lang="en-US" sz="2000" dirty="0" smtClean="0"/>
              <a:t>	&lt;</a:t>
            </a:r>
            <a:r>
              <a:rPr lang="en-US" sz="2000" dirty="0"/>
              <a:t>source </a:t>
            </a:r>
            <a:r>
              <a:rPr lang="en-US" sz="2000" dirty="0" err="1"/>
              <a:t>src</a:t>
            </a:r>
            <a:r>
              <a:rPr lang="en-US" sz="2000" dirty="0"/>
              <a:t>="</a:t>
            </a:r>
            <a:r>
              <a:rPr lang="en-US" sz="2000" dirty="0" err="1"/>
              <a:t>movie.webm</a:t>
            </a:r>
            <a:r>
              <a:rPr lang="en-US" sz="2000" dirty="0"/>
              <a:t>"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       type</a:t>
            </a:r>
            <a:r>
              <a:rPr lang="en-US" sz="2000" dirty="0"/>
              <a:t>='video/</a:t>
            </a:r>
            <a:r>
              <a:rPr lang="en-US" sz="2000" dirty="0" err="1"/>
              <a:t>webm</a:t>
            </a:r>
            <a:r>
              <a:rPr lang="en-US" sz="2000" dirty="0"/>
              <a:t>; codecs="vp8, </a:t>
            </a:r>
            <a:r>
              <a:rPr lang="en-US" sz="2000" dirty="0" err="1" smtClean="0"/>
              <a:t>vorbis</a:t>
            </a:r>
            <a:r>
              <a:rPr lang="en-US" sz="2000" dirty="0" smtClean="0"/>
              <a:t>"’&gt;</a:t>
            </a:r>
            <a:br>
              <a:rPr lang="en-US" sz="2000" dirty="0" smtClean="0"/>
            </a:br>
            <a:r>
              <a:rPr lang="en-US" sz="2000" dirty="0" smtClean="0"/>
              <a:t>	&lt;source </a:t>
            </a:r>
            <a:r>
              <a:rPr lang="en-US" sz="2000" dirty="0" err="1" smtClean="0"/>
              <a:t>src</a:t>
            </a:r>
            <a:r>
              <a:rPr lang="en-US" sz="2000" dirty="0" smtClean="0"/>
              <a:t>="</a:t>
            </a:r>
            <a:r>
              <a:rPr lang="en-US" sz="2000" dirty="0" err="1" smtClean="0"/>
              <a:t>movie.ogv</a:t>
            </a:r>
            <a:r>
              <a:rPr lang="en-US" sz="2000" dirty="0" smtClean="0"/>
              <a:t>" </a:t>
            </a:r>
            <a:br>
              <a:rPr lang="en-US" sz="2000" dirty="0" smtClean="0"/>
            </a:br>
            <a:r>
              <a:rPr lang="en-US" sz="2000" dirty="0" smtClean="0"/>
              <a:t>	       type='video/</a:t>
            </a:r>
            <a:r>
              <a:rPr lang="en-US" sz="2000" dirty="0" err="1" smtClean="0"/>
              <a:t>ogg</a:t>
            </a:r>
            <a:r>
              <a:rPr lang="en-US" sz="2000" dirty="0" smtClean="0"/>
              <a:t>; codecs="</a:t>
            </a:r>
            <a:r>
              <a:rPr lang="en-US" sz="2000" dirty="0" err="1" smtClean="0"/>
              <a:t>theora</a:t>
            </a:r>
            <a:r>
              <a:rPr lang="en-US" sz="2000" dirty="0" smtClean="0"/>
              <a:t>, </a:t>
            </a:r>
            <a:r>
              <a:rPr lang="en-US" sz="2000" dirty="0" err="1" smtClean="0"/>
              <a:t>vorbis</a:t>
            </a:r>
            <a:r>
              <a:rPr lang="en-US" sz="2000" dirty="0" smtClean="0"/>
              <a:t>"’&gt;</a:t>
            </a:r>
            <a:br>
              <a:rPr lang="en-US" sz="2000" dirty="0" smtClean="0"/>
            </a:br>
            <a:r>
              <a:rPr lang="en-US" sz="2000" dirty="0" smtClean="0"/>
              <a:t>	&lt;source </a:t>
            </a:r>
            <a:r>
              <a:rPr lang="en-US" sz="2000" dirty="0" err="1" smtClean="0"/>
              <a:t>src</a:t>
            </a:r>
            <a:r>
              <a:rPr lang="en-US" sz="2000" dirty="0" smtClean="0"/>
              <a:t>="movie.mp4" </a:t>
            </a:r>
            <a:br>
              <a:rPr lang="en-US" sz="2000" dirty="0" smtClean="0"/>
            </a:br>
            <a:r>
              <a:rPr lang="en-US" sz="2000" dirty="0" smtClean="0"/>
              <a:t>	       type='video/mp4; codecs="avc1.42E01E, mp4a.40.2"’&gt;</a:t>
            </a:r>
            <a:br>
              <a:rPr lang="en-US" sz="2000" dirty="0" smtClean="0"/>
            </a:br>
            <a:r>
              <a:rPr lang="en-US" sz="2000" dirty="0" smtClean="0"/>
              <a:t>&lt;/video&gt;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08920"/>
            <a:ext cx="522300" cy="5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97052"/>
            <a:ext cx="392847" cy="4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3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Canvas</a:t>
            </a:r>
          </a:p>
          <a:p>
            <a:r>
              <a:rPr lang="en-US" dirty="0" smtClean="0"/>
              <a:t>SVG Support</a:t>
            </a:r>
          </a:p>
          <a:p>
            <a:r>
              <a:rPr lang="en-US" dirty="0" err="1" smtClean="0"/>
              <a:t>WebGL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98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Shims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this to your </a:t>
            </a:r>
            <a:r>
              <a:rPr lang="en-US" dirty="0" err="1"/>
              <a:t>stylesheet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section</a:t>
            </a:r>
            <a:r>
              <a:rPr lang="en-US" dirty="0"/>
              <a:t>, article, header, footer, </a:t>
            </a:r>
            <a:r>
              <a:rPr lang="en-US" dirty="0" err="1"/>
              <a:t>nav</a:t>
            </a:r>
            <a:r>
              <a:rPr lang="en-US" dirty="0"/>
              <a:t>, aside, </a:t>
            </a:r>
            <a:r>
              <a:rPr lang="en-US" dirty="0" err="1"/>
              <a:t>hgroup</a:t>
            </a:r>
            <a:r>
              <a:rPr lang="en-US" dirty="0"/>
              <a:t> { display: block; } </a:t>
            </a:r>
            <a:endParaRPr lang="en-US" dirty="0" smtClean="0"/>
          </a:p>
          <a:p>
            <a:r>
              <a:rPr lang="en-US" dirty="0" smtClean="0"/>
              <a:t>Add </a:t>
            </a:r>
            <a:r>
              <a:rPr lang="en-US" dirty="0"/>
              <a:t>this conditional comment to your head: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!--[if IE]&gt;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&lt;</a:t>
            </a:r>
            <a:r>
              <a:rPr lang="en-US" sz="2400" dirty="0"/>
              <a:t>script </a:t>
            </a:r>
            <a:r>
              <a:rPr lang="en-US" sz="2400" dirty="0" err="1"/>
              <a:t>src</a:t>
            </a:r>
            <a:r>
              <a:rPr lang="en-US" sz="2400" dirty="0"/>
              <a:t>="http:</a:t>
            </a:r>
            <a:r>
              <a:rPr lang="en-US" sz="2400" dirty="0" smtClean="0"/>
              <a:t>//html5shim.googlecode.com</a:t>
            </a:r>
            <a:r>
              <a:rPr lang="en-US" sz="2400" dirty="0"/>
              <a:t>/ ↩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err="1" smtClean="0"/>
              <a:t>svn</a:t>
            </a:r>
            <a:r>
              <a:rPr lang="en-US" sz="2400" dirty="0"/>
              <a:t>/trunk/html5.js"&gt;&lt;/script&gt;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&lt;</a:t>
            </a:r>
            <a:r>
              <a:rPr lang="en-US" dirty="0"/>
              <a:t>![</a:t>
            </a:r>
            <a:r>
              <a:rPr lang="en-US" dirty="0" err="1"/>
              <a:t>endif</a:t>
            </a:r>
            <a:r>
              <a:rPr lang="en-US" dirty="0"/>
              <a:t>]--&gt;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0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HTML </a:t>
            </a:r>
            <a:r>
              <a:rPr lang="en-US" sz="4000" dirty="0"/>
              <a:t>+ CSS + </a:t>
            </a:r>
            <a:r>
              <a:rPr lang="en-US" sz="4000" dirty="0" smtClean="0"/>
              <a:t>JavaScript</a:t>
            </a:r>
          </a:p>
          <a:p>
            <a:pPr marL="0" indent="0" algn="ctr">
              <a:buNone/>
            </a:pPr>
            <a:r>
              <a:rPr lang="en-US" sz="4000" dirty="0" smtClean="0"/>
              <a:t>=</a:t>
            </a:r>
          </a:p>
          <a:p>
            <a:pPr marL="0" indent="0" algn="ctr">
              <a:buNone/>
            </a:pPr>
            <a:r>
              <a:rPr lang="en-US" sz="4000" dirty="0" smtClean="0"/>
              <a:t>Application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1026" name="Picture 2" descr="http://dribbble.com/system/users/5443/screenshots/102587/shot_1295521274.jpg?13099578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14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for Rounded Corners</a:t>
            </a:r>
          </a:p>
          <a:p>
            <a:pPr lvl="1"/>
            <a:r>
              <a:rPr lang="en-GB" dirty="0" smtClean="0"/>
              <a:t>border-</a:t>
            </a:r>
            <a:r>
              <a:rPr lang="en-GB" dirty="0" err="1" smtClean="0"/>
              <a:t>color</a:t>
            </a:r>
            <a:endParaRPr lang="en-GB" dirty="0" smtClean="0"/>
          </a:p>
          <a:p>
            <a:pPr lvl="1"/>
            <a:r>
              <a:rPr lang="en-GB" dirty="0"/>
              <a:t>b</a:t>
            </a:r>
            <a:r>
              <a:rPr lang="en-GB" dirty="0" smtClean="0"/>
              <a:t>order-image</a:t>
            </a:r>
          </a:p>
          <a:p>
            <a:pPr lvl="1"/>
            <a:r>
              <a:rPr lang="en-GB" dirty="0" smtClean="0"/>
              <a:t>border-radius</a:t>
            </a:r>
          </a:p>
          <a:p>
            <a:pPr lvl="1"/>
            <a:r>
              <a:rPr lang="en-GB" dirty="0" smtClean="0"/>
              <a:t>box-shadow</a:t>
            </a:r>
          </a:p>
          <a:p>
            <a:pPr lvl="1"/>
            <a:endParaRPr lang="en-GB" dirty="0"/>
          </a:p>
          <a:p>
            <a:r>
              <a:rPr lang="en-GB" dirty="0" smtClean="0"/>
              <a:t>Multiple Backgrounds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07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 3 - </a:t>
            </a:r>
            <a:r>
              <a:rPr lang="en-GB" dirty="0" err="1" smtClean="0"/>
              <a:t>colors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Hugh, Saturation, Lightness, Alpha - HSL(A)</a:t>
            </a:r>
          </a:p>
          <a:p>
            <a:r>
              <a:rPr lang="en-GB" dirty="0" smtClean="0"/>
              <a:t>Red, Green, Blue, Alpha – RGB(A)</a:t>
            </a:r>
          </a:p>
          <a:p>
            <a:r>
              <a:rPr lang="en-GB" dirty="0" smtClean="0"/>
              <a:t>Opacity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32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CSS3 – Selected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text-shadow</a:t>
            </a:r>
          </a:p>
          <a:p>
            <a:r>
              <a:rPr lang="en-GB" sz="2800" dirty="0" smtClean="0"/>
              <a:t>Support for all HTML5 elements including:</a:t>
            </a:r>
          </a:p>
          <a:p>
            <a:pPr lvl="1"/>
            <a:r>
              <a:rPr lang="en-GB" sz="2400" dirty="0" smtClean="0"/>
              <a:t>header</a:t>
            </a:r>
          </a:p>
          <a:p>
            <a:pPr lvl="1"/>
            <a:r>
              <a:rPr lang="en-GB" sz="2400" dirty="0" smtClean="0"/>
              <a:t>footer</a:t>
            </a:r>
          </a:p>
          <a:p>
            <a:pPr lvl="1"/>
            <a:r>
              <a:rPr lang="en-GB" sz="2400" dirty="0" err="1" smtClean="0"/>
              <a:t>nav</a:t>
            </a:r>
            <a:r>
              <a:rPr lang="en-GB" sz="2400" dirty="0" smtClean="0"/>
              <a:t>-top, </a:t>
            </a:r>
            <a:r>
              <a:rPr lang="en-GB" sz="2400" dirty="0" err="1" smtClean="0"/>
              <a:t>nav</a:t>
            </a:r>
            <a:r>
              <a:rPr lang="en-GB" sz="2400" dirty="0" smtClean="0"/>
              <a:t>-right, </a:t>
            </a:r>
            <a:r>
              <a:rPr lang="en-GB" sz="2400" dirty="0" err="1" smtClean="0"/>
              <a:t>nav</a:t>
            </a:r>
            <a:r>
              <a:rPr lang="en-GB" sz="2400" dirty="0" smtClean="0"/>
              <a:t>-bottom and </a:t>
            </a:r>
            <a:r>
              <a:rPr lang="en-GB" sz="2400" dirty="0" err="1" smtClean="0"/>
              <a:t>nav</a:t>
            </a:r>
            <a:r>
              <a:rPr lang="en-GB" sz="2400" dirty="0" smtClean="0"/>
              <a:t>-left</a:t>
            </a:r>
          </a:p>
          <a:p>
            <a:pPr lvl="1"/>
            <a:r>
              <a:rPr lang="en-GB" sz="2400" dirty="0" smtClean="0"/>
              <a:t>.article header</a:t>
            </a:r>
          </a:p>
          <a:p>
            <a:r>
              <a:rPr lang="en-GB" sz="2800" dirty="0" smtClean="0"/>
              <a:t>Speech module improvements:</a:t>
            </a:r>
          </a:p>
          <a:p>
            <a:pPr lvl="1"/>
            <a:r>
              <a:rPr lang="en-GB" sz="2400" dirty="0" smtClean="0"/>
              <a:t>voice-volume: x-soft;</a:t>
            </a:r>
          </a:p>
          <a:p>
            <a:pPr lvl="1"/>
            <a:r>
              <a:rPr lang="en-GB" sz="2400" dirty="0" smtClean="0"/>
              <a:t>voice-family: female;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14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JavaScript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2052" name="Picture 4" descr="http://icons.iconarchive.com/icons/deleket/adobe-cs4/256/File-Adobe-Dreamweaver-JavaScrip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962615"/>
            <a:ext cx="3662536" cy="366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3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1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DOCUMENTED </a:t>
            </a:r>
            <a:r>
              <a:rPr lang="en-US" dirty="0" err="1" smtClean="0"/>
              <a:t>Javascript</a:t>
            </a:r>
            <a:r>
              <a:rPr lang="en-US" dirty="0" smtClean="0"/>
              <a:t>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Documented APIs ensure browser compatibility, same influence as HTML5</a:t>
            </a:r>
          </a:p>
          <a:p>
            <a:r>
              <a:rPr lang="en-US" dirty="0" smtClean="0"/>
              <a:t>New Features:</a:t>
            </a:r>
          </a:p>
          <a:p>
            <a:pPr lvl="1"/>
            <a:r>
              <a:rPr lang="en-US" dirty="0" smtClean="0"/>
              <a:t>Undo Manager</a:t>
            </a:r>
          </a:p>
          <a:p>
            <a:pPr lvl="1"/>
            <a:r>
              <a:rPr lang="en-US" dirty="0" smtClean="0"/>
              <a:t>Offline Storage</a:t>
            </a:r>
          </a:p>
          <a:p>
            <a:pPr lvl="1"/>
            <a:r>
              <a:rPr lang="en-US" dirty="0" smtClean="0"/>
              <a:t>Drag and Drop</a:t>
            </a:r>
          </a:p>
          <a:p>
            <a:pPr lvl="2"/>
            <a:r>
              <a:rPr lang="en-US" dirty="0" smtClean="0"/>
              <a:t>&lt;input type=“file”&gt;</a:t>
            </a:r>
          </a:p>
          <a:p>
            <a:pPr lvl="2"/>
            <a:r>
              <a:rPr lang="en-US" dirty="0" smtClean="0"/>
              <a:t>Move items in browser (CMS)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1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JS New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Elements = 	</a:t>
            </a:r>
            <a:r>
              <a:rPr lang="en-GB" dirty="0" err="1" smtClean="0"/>
              <a:t>getElementsByClassName</a:t>
            </a:r>
            <a:r>
              <a:rPr lang="en-GB" dirty="0" smtClean="0"/>
              <a:t>(‘entry’);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err="1" smtClean="0"/>
              <a:t>querySelectorAll</a:t>
            </a:r>
            <a:r>
              <a:rPr lang="en-GB" dirty="0" smtClean="0"/>
              <a:t>(“</a:t>
            </a:r>
            <a:r>
              <a:rPr lang="en-GB" dirty="0" err="1" smtClean="0"/>
              <a:t>ul</a:t>
            </a:r>
            <a:r>
              <a:rPr lang="en-GB" dirty="0" smtClean="0"/>
              <a:t> </a:t>
            </a:r>
            <a:r>
              <a:rPr lang="en-GB" dirty="0" err="1" smtClean="0"/>
              <a:t>li:nth-child</a:t>
            </a:r>
            <a:r>
              <a:rPr lang="en-GB" dirty="0" smtClean="0"/>
              <a:t>(odd)”);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04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(Web)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Averts two cookie problems:</a:t>
            </a:r>
          </a:p>
          <a:p>
            <a:pPr lvl="1"/>
            <a:r>
              <a:rPr lang="en-GB" dirty="0" smtClean="0"/>
              <a:t>Two tabs buying different rail tickets</a:t>
            </a:r>
          </a:p>
          <a:p>
            <a:pPr lvl="1"/>
            <a:r>
              <a:rPr lang="en-GB" dirty="0" smtClean="0"/>
              <a:t>Storage large files (small numbers of MB) in cookies which get sent with every request. </a:t>
            </a:r>
          </a:p>
          <a:p>
            <a:pPr lvl="1"/>
            <a:endParaRPr lang="en-GB" dirty="0"/>
          </a:p>
          <a:p>
            <a:r>
              <a:rPr lang="en-GB" dirty="0" err="1" smtClean="0"/>
              <a:t>Window.sessionStorage</a:t>
            </a:r>
            <a:endParaRPr lang="en-GB" dirty="0" smtClean="0"/>
          </a:p>
          <a:p>
            <a:r>
              <a:rPr lang="en-GB" dirty="0" err="1" smtClean="0"/>
              <a:t>Window.localStorage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41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(Web) Databases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var</a:t>
            </a:r>
            <a:r>
              <a:rPr lang="en-GB" sz="2400" dirty="0" smtClean="0"/>
              <a:t> </a:t>
            </a:r>
            <a:r>
              <a:rPr lang="en-GB" sz="2400" dirty="0" err="1" smtClean="0"/>
              <a:t>db</a:t>
            </a:r>
            <a:r>
              <a:rPr lang="en-GB" sz="2400" dirty="0" smtClean="0"/>
              <a:t> = </a:t>
            </a:r>
            <a:r>
              <a:rPr lang="en-GB" sz="2400" dirty="0" err="1" smtClean="0"/>
              <a:t>window.openDatabase</a:t>
            </a:r>
            <a:r>
              <a:rPr lang="en-GB" sz="2400" dirty="0" smtClean="0"/>
              <a:t>(“</a:t>
            </a:r>
            <a:r>
              <a:rPr lang="en-GB" sz="2400" dirty="0" err="1" smtClean="0"/>
              <a:t>name”,”version</a:t>
            </a:r>
            <a:r>
              <a:rPr lang="en-GB" sz="2400" dirty="0" smtClean="0"/>
              <a:t>”)</a:t>
            </a:r>
          </a:p>
          <a:p>
            <a:r>
              <a:rPr lang="en-GB" sz="2400" dirty="0" err="1" smtClean="0"/>
              <a:t>db.transaction</a:t>
            </a:r>
            <a:r>
              <a:rPr lang="en-GB" sz="2400" dirty="0" smtClean="0"/>
              <a:t>(function(</a:t>
            </a:r>
            <a:r>
              <a:rPr lang="en-GB" sz="2400" dirty="0" err="1" smtClean="0"/>
              <a:t>tx</a:t>
            </a:r>
            <a:r>
              <a:rPr lang="en-GB" sz="2400" dirty="0" smtClean="0"/>
              <a:t>) {</a:t>
            </a:r>
            <a:br>
              <a:rPr lang="en-GB" sz="2400" dirty="0" smtClean="0"/>
            </a:br>
            <a:r>
              <a:rPr lang="en-GB" sz="2400" dirty="0" smtClean="0"/>
              <a:t>	</a:t>
            </a:r>
            <a:r>
              <a:rPr lang="en-GB" sz="2400" dirty="0" err="1" smtClean="0"/>
              <a:t>tx.executeSql</a:t>
            </a:r>
            <a:r>
              <a:rPr lang="en-GB" sz="2400" dirty="0" smtClean="0"/>
              <a:t>(“SELECT * from test”, [], </a:t>
            </a:r>
            <a:br>
              <a:rPr lang="en-GB" sz="2400" dirty="0" smtClean="0"/>
            </a:br>
            <a:r>
              <a:rPr lang="en-GB" sz="2400" dirty="0" smtClean="0"/>
              <a:t>	</a:t>
            </a:r>
            <a:r>
              <a:rPr lang="en-GB" sz="2400" dirty="0" err="1" smtClean="0"/>
              <a:t>successCallback</a:t>
            </a:r>
            <a:r>
              <a:rPr lang="en-GB" sz="2400" dirty="0" smtClean="0"/>
              <a:t>, </a:t>
            </a:r>
            <a:r>
              <a:rPr lang="en-GB" sz="2400" dirty="0" err="1" smtClean="0"/>
              <a:t>errorCallback</a:t>
            </a:r>
            <a:r>
              <a:rPr lang="en-GB" sz="2400" dirty="0" smtClean="0"/>
              <a:t>);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});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4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Offline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sessionStorage</a:t>
            </a:r>
            <a:r>
              <a:rPr lang="en-GB" dirty="0" smtClean="0"/>
              <a:t>, </a:t>
            </a:r>
            <a:r>
              <a:rPr lang="en-GB" dirty="0" err="1" smtClean="0"/>
              <a:t>localStorage</a:t>
            </a:r>
            <a:r>
              <a:rPr lang="en-GB" dirty="0" smtClean="0"/>
              <a:t> and SQL are available if the client goes offline. Also need pages.</a:t>
            </a:r>
          </a:p>
          <a:p>
            <a:r>
              <a:rPr lang="en-GB" dirty="0" smtClean="0"/>
              <a:t>&lt;html manifest=“</a:t>
            </a:r>
            <a:r>
              <a:rPr lang="en-GB" dirty="0" err="1" smtClean="0"/>
              <a:t>cache.manifest</a:t>
            </a:r>
            <a:r>
              <a:rPr lang="en-GB" dirty="0" smtClean="0"/>
              <a:t>”&gt;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51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</a:t>
            </a:r>
            <a:r>
              <a:rPr lang="en-GB" dirty="0" err="1" smtClean="0"/>
              <a:t>ache.manifest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2800" dirty="0"/>
              <a:t>CACHE MANIFEST </a:t>
            </a: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CACHE</a:t>
            </a:r>
            <a:r>
              <a:rPr lang="en-GB" sz="2800" dirty="0"/>
              <a:t>: </a:t>
            </a: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index.html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help.html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 smtClean="0"/>
              <a:t>style</a:t>
            </a:r>
            <a:r>
              <a:rPr lang="en-GB" sz="2800" dirty="0" smtClean="0"/>
              <a:t>/default.css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images/logo.png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images/backgound.png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NETWORK</a:t>
            </a:r>
            <a:r>
              <a:rPr lang="en-GB" sz="2800" dirty="0"/>
              <a:t>: </a:t>
            </a:r>
            <a:endParaRPr lang="en-GB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err="1" smtClean="0"/>
              <a:t>server.cgi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23928" y="5618275"/>
            <a:ext cx="1692188" cy="400110"/>
          </a:xfrm>
          <a:prstGeom prst="rect">
            <a:avLst/>
          </a:prstGeom>
          <a:noFill/>
          <a:ln>
            <a:solidFill>
              <a:srgbClr val="F8F8F8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 Cached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375756" y="5805264"/>
            <a:ext cx="1332148" cy="18002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88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Drag and Drop Elements</a:t>
            </a:r>
          </a:p>
          <a:p>
            <a:r>
              <a:rPr lang="en-GB" dirty="0" err="1" smtClean="0"/>
              <a:t>Geolocation</a:t>
            </a:r>
            <a:endParaRPr lang="en-GB" dirty="0" smtClean="0"/>
          </a:p>
          <a:p>
            <a:r>
              <a:rPr lang="en-GB" dirty="0" smtClean="0"/>
              <a:t>Audio and Video Manipulation</a:t>
            </a:r>
          </a:p>
          <a:p>
            <a:r>
              <a:rPr lang="en-GB" dirty="0" smtClean="0"/>
              <a:t>Canvas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92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64804"/>
            <a:ext cx="8426450" cy="4502150"/>
          </a:xfrm>
        </p:spPr>
        <p:txBody>
          <a:bodyPr/>
          <a:lstStyle/>
          <a:p>
            <a:endParaRPr lang="en-GB" sz="1600" dirty="0" smtClean="0">
              <a:hlinkClick r:id="rId2"/>
            </a:endParaRPr>
          </a:p>
          <a:p>
            <a:r>
              <a:rPr lang="en-GB" sz="2800" dirty="0" smtClean="0">
                <a:hlinkClick r:id="rId2"/>
              </a:rPr>
              <a:t>http</a:t>
            </a:r>
            <a:r>
              <a:rPr lang="en-GB" sz="2800" dirty="0">
                <a:hlinkClick r:id="rId2"/>
              </a:rPr>
              <a:t>://</a:t>
            </a:r>
            <a:r>
              <a:rPr lang="en-GB" sz="2800" dirty="0" smtClean="0">
                <a:hlinkClick r:id="rId2"/>
              </a:rPr>
              <a:t>www.adityaravishankar.com/projects/games/command-and-conquer/</a:t>
            </a:r>
            <a:endParaRPr lang="en-GB" sz="2800" dirty="0" smtClean="0"/>
          </a:p>
          <a:p>
            <a:pPr marL="0" indent="0">
              <a:buNone/>
            </a:pPr>
            <a:endParaRPr lang="en-GB" sz="2800" dirty="0">
              <a:hlinkClick r:id="rId3"/>
            </a:endParaRPr>
          </a:p>
          <a:p>
            <a:r>
              <a:rPr lang="en-GB" sz="2800" dirty="0" smtClean="0">
                <a:hlinkClick r:id="rId3"/>
              </a:rPr>
              <a:t>http</a:t>
            </a:r>
            <a:r>
              <a:rPr lang="en-GB" sz="2800" dirty="0">
                <a:hlinkClick r:id="rId3"/>
              </a:rPr>
              <a:t>://www.cuttherope.ie</a:t>
            </a:r>
            <a:r>
              <a:rPr lang="en-GB" sz="2800" dirty="0" smtClean="0">
                <a:hlinkClick r:id="rId3"/>
              </a:rPr>
              <a:t>/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>
                <a:hlinkClick r:id="rId4"/>
              </a:rPr>
              <a:t>http://www.apple.com/html5/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98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 </a:t>
            </a:r>
            <a:r>
              <a:rPr lang="en-GB" strike="sngStrike" dirty="0" smtClean="0"/>
              <a:t>flashy</a:t>
            </a:r>
            <a:r>
              <a:rPr lang="en-GB" dirty="0" smtClean="0"/>
              <a:t> shiny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64804"/>
            <a:ext cx="8426450" cy="4502150"/>
          </a:xfrm>
        </p:spPr>
        <p:txBody>
          <a:bodyPr/>
          <a:lstStyle/>
          <a:p>
            <a:endParaRPr lang="en-GB" sz="1600" dirty="0" smtClean="0">
              <a:hlinkClick r:id="rId2"/>
            </a:endParaRPr>
          </a:p>
          <a:p>
            <a:r>
              <a:rPr lang="en-GB" sz="2800" dirty="0" smtClean="0"/>
              <a:t>http://data.southampton.ac.uk/bus.html</a:t>
            </a:r>
          </a:p>
          <a:p>
            <a:pPr marL="0" indent="0">
              <a:buNone/>
            </a:pPr>
            <a:endParaRPr lang="en-GB" sz="2800" dirty="0">
              <a:hlinkClick r:id="rId3"/>
            </a:endParaRPr>
          </a:p>
          <a:p>
            <a:r>
              <a:rPr lang="en-GB" sz="2400" dirty="0" smtClean="0"/>
              <a:t>http://orthanc.ecs.soton.ac.uk/~davetaz/mpd.html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97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abookapart.com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diveintohtml5</a:t>
            </a:r>
            <a:r>
              <a:rPr lang="en-US" sz="2800" dirty="0"/>
              <a:t>.</a:t>
            </a:r>
            <a:r>
              <a:rPr lang="en-US" sz="2800" dirty="0" smtClean="0"/>
              <a:t>org</a:t>
            </a:r>
          </a:p>
          <a:p>
            <a:r>
              <a:rPr lang="en-US" sz="2800" dirty="0"/>
              <a:t>http://html5rocks.com/ </a:t>
            </a:r>
            <a:endParaRPr lang="en-US" sz="2800" dirty="0" smtClean="0"/>
          </a:p>
          <a:p>
            <a:r>
              <a:rPr lang="en-US" sz="2800" dirty="0"/>
              <a:t>http://html5doctor.com/ </a:t>
            </a:r>
          </a:p>
          <a:p>
            <a:r>
              <a:rPr lang="en-US" sz="2800" dirty="0" smtClean="0"/>
              <a:t>Thanks to:</a:t>
            </a:r>
          </a:p>
          <a:p>
            <a:pPr lvl="1"/>
            <a:r>
              <a:rPr lang="en-US" sz="2400" dirty="0" smtClean="0"/>
              <a:t>Scott </a:t>
            </a:r>
            <a:r>
              <a:rPr lang="en-US" sz="2400" dirty="0" err="1" smtClean="0"/>
              <a:t>Vandehey</a:t>
            </a:r>
            <a:r>
              <a:rPr lang="en-US" sz="2400" dirty="0" smtClean="0"/>
              <a:t> (@</a:t>
            </a:r>
            <a:r>
              <a:rPr lang="en-US" sz="2400" dirty="0" err="1" smtClean="0"/>
              <a:t>spaceninja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Alex </a:t>
            </a:r>
            <a:r>
              <a:rPr lang="en-US" sz="2400" dirty="0" err="1" smtClean="0"/>
              <a:t>Bilbie</a:t>
            </a:r>
            <a:r>
              <a:rPr lang="en-US" sz="2400" dirty="0" smtClean="0"/>
              <a:t> (@</a:t>
            </a:r>
            <a:r>
              <a:rPr lang="en-US" sz="2400" dirty="0" err="1" smtClean="0"/>
              <a:t>alexbilbie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François</a:t>
            </a:r>
            <a:r>
              <a:rPr lang="en-US" sz="2400" dirty="0" smtClean="0"/>
              <a:t> </a:t>
            </a:r>
            <a:r>
              <a:rPr lang="en-US" sz="2400" dirty="0" err="1"/>
              <a:t>Massart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8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9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5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Constituencies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38BF-062B-4DB7-9470-84D8BCFDF82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56792"/>
            <a:ext cx="7505700" cy="402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7984" y="562524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XHTML</a:t>
            </a:r>
            <a:endParaRPr lang="en-US" sz="1800" dirty="0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 bwMode="auto">
          <a:xfrm flipH="1" flipV="1">
            <a:off x="4211960" y="5301208"/>
            <a:ext cx="296466" cy="2814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59587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2241</TotalTime>
  <Words>1304</Words>
  <Application>Microsoft Macintosh PowerPoint</Application>
  <PresentationFormat>On-screen Show (4:3)</PresentationFormat>
  <Paragraphs>280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UoSnew3</vt:lpstr>
      <vt:lpstr>HTML5 Requirement Driven Design</vt:lpstr>
      <vt:lpstr>The Problem (Standards!)</vt:lpstr>
      <vt:lpstr>HTML5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of Constituencies</vt:lpstr>
      <vt:lpstr>New Doctype</vt:lpstr>
      <vt:lpstr>&lt;!DOCTYPE html&gt; </vt:lpstr>
      <vt:lpstr>Keep it Simple/Lazy</vt:lpstr>
      <vt:lpstr>PowerPoint Presentation</vt:lpstr>
      <vt:lpstr>(1)</vt:lpstr>
      <vt:lpstr>PowerPoint Presentation</vt:lpstr>
      <vt:lpstr>Say no to &lt;table&gt; and &lt;div&gt;</vt:lpstr>
      <vt:lpstr>PowerPoint Presentation</vt:lpstr>
      <vt:lpstr>PowerPoint Presentation</vt:lpstr>
      <vt:lpstr>Accessibility</vt:lpstr>
      <vt:lpstr>Redefined Tags</vt:lpstr>
      <vt:lpstr>Removes Elements</vt:lpstr>
      <vt:lpstr>(2) Forms</vt:lpstr>
      <vt:lpstr>New Input Types</vt:lpstr>
      <vt:lpstr>PowerPoint Presentation</vt:lpstr>
      <vt:lpstr>More Input Options</vt:lpstr>
      <vt:lpstr>Auto-Complete</vt:lpstr>
      <vt:lpstr>2) Rich Media</vt:lpstr>
      <vt:lpstr>Remember this:</vt:lpstr>
      <vt:lpstr>PowerPoint Presentation</vt:lpstr>
      <vt:lpstr>But…</vt:lpstr>
      <vt:lpstr>PowerPoint Presentation</vt:lpstr>
      <vt:lpstr>Other Media</vt:lpstr>
      <vt:lpstr>Browser Shims</vt:lpstr>
      <vt:lpstr>More than Just Tags</vt:lpstr>
      <vt:lpstr>PowerPoint Presentation</vt:lpstr>
      <vt:lpstr>CSS 3</vt:lpstr>
      <vt:lpstr>CSS 3 - colors</vt:lpstr>
      <vt:lpstr>CSS3 – Selected Others</vt:lpstr>
      <vt:lpstr>JavaScript</vt:lpstr>
      <vt:lpstr>New DOCUMENTED Javascript APIs</vt:lpstr>
      <vt:lpstr>JS New Methods</vt:lpstr>
      <vt:lpstr>(Web) Storage</vt:lpstr>
      <vt:lpstr>(Web) Databases</vt:lpstr>
      <vt:lpstr>Offline Storage</vt:lpstr>
      <vt:lpstr>cache.manifest</vt:lpstr>
      <vt:lpstr>Others</vt:lpstr>
      <vt:lpstr>Demos</vt:lpstr>
      <vt:lpstr>Less flashy shiny</vt:lpstr>
      <vt:lpstr>Resources</vt:lpstr>
    </vt:vector>
  </TitlesOfParts>
  <Company>Science Learning Centre South 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David Tarrant</cp:lastModifiedBy>
  <cp:revision>71</cp:revision>
  <dcterms:created xsi:type="dcterms:W3CDTF">2008-04-22T13:46:56Z</dcterms:created>
  <dcterms:modified xsi:type="dcterms:W3CDTF">2012-03-13T10:31:54Z</dcterms:modified>
</cp:coreProperties>
</file>