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sldIdLst>
    <p:sldId id="256" r:id="rId2"/>
    <p:sldId id="257" r:id="rId3"/>
    <p:sldId id="258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2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40" r:id="rId22"/>
    <p:sldId id="324" r:id="rId23"/>
    <p:sldId id="326" r:id="rId24"/>
    <p:sldId id="325" r:id="rId25"/>
    <p:sldId id="328" r:id="rId26"/>
    <p:sldId id="327" r:id="rId27"/>
    <p:sldId id="329" r:id="rId28"/>
    <p:sldId id="330" r:id="rId29"/>
    <p:sldId id="331" r:id="rId30"/>
    <p:sldId id="332" r:id="rId31"/>
    <p:sldId id="333" r:id="rId32"/>
    <p:sldId id="334" r:id="rId33"/>
    <p:sldId id="341" r:id="rId34"/>
    <p:sldId id="335" r:id="rId35"/>
    <p:sldId id="336" r:id="rId36"/>
    <p:sldId id="338" r:id="rId37"/>
    <p:sldId id="337" r:id="rId38"/>
    <p:sldId id="339" r:id="rId39"/>
    <p:sldId id="284" r:id="rId40"/>
  </p:sldIdLst>
  <p:sldSz cx="9144000" cy="6858000" type="screen4x3"/>
  <p:notesSz cx="6858000" cy="9144000"/>
  <p:custDataLst>
    <p:tags r:id="rId42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F0"/>
    <a:srgbClr val="000000"/>
    <a:srgbClr val="F8F8F8"/>
    <a:srgbClr val="74818C"/>
    <a:srgbClr val="886681"/>
    <a:srgbClr val="C60C30"/>
    <a:srgbClr val="C1847A"/>
    <a:srgbClr val="AD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72" y="-528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443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B15A874-2248-4AB1-8FCC-A3FD795E08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332942-9DC3-4ED0-AEBB-81AD6B5B082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6D9769-B22A-4C13-9D30-34F0D9341A3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0EAD48-2745-4D0C-9889-29BF86D13A5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also use a change event to update a data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8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2B9F80-260C-42B9-B5B5-E48FD6612FFA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62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97F07-C84A-4760-9481-FC8F7DEF6D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5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F0AF6-EF1C-4710-B283-85CAE0C3C7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638BF-062B-4DB7-9470-84D8BCFDF8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7EA50-6F8B-4FB8-8AF9-CB92374F3E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AFDFB-0206-4B40-9140-CF069638AB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C0DA0-05E5-48F4-807B-A7819E3901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A567-059B-4C49-9A3D-7956D3F9F0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2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A8594-F145-4626-A0E9-C2234756FE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969CB-F49D-4A0F-A7E8-D74340A4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DD87-B456-4B0F-AB7A-C9E2813383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179097-C341-40EC-87E9-7BA9CA3C346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ui.com/demo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d.southampton.ac.uk/building/32" TargetMode="External"/><Relationship Id="rId2" Type="http://schemas.openxmlformats.org/officeDocument/2006/relationships/hyperlink" Target="https://api.github.com/repos/info6005/6005_cw1_2012/commi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music/artists/d24fb461-dee8-41fc-bb15-2f13bb2644a6" TargetMode="External"/><Relationship Id="rId4" Type="http://schemas.openxmlformats.org/officeDocument/2006/relationships/hyperlink" Target="http://reference.data.gov.uk/doc/mp/warley/john-spella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de.google.com/chrome/devtool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de.google.com/chrome/devtools/docs/script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ode.google.com/chrome/devtools/docs/profile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ode.google.com/chrome/devtools/docs/timeline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de.google.com/chrome/devtools/docs/resources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hdipedram.com/wp-content/uploads/jquery-logo-lar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100732"/>
            <a:ext cx="121920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EDEFF0"/>
                </a:solidFill>
              </a:rPr>
              <a:t>David Tarrant</a:t>
            </a:r>
            <a:endParaRPr lang="en-GB" sz="2800" dirty="0" smtClean="0">
              <a:solidFill>
                <a:srgbClr val="EDEFF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EDEFF0"/>
                </a:solidFill>
              </a:rPr>
              <a:t>davetaz@ecs.soton.ac.uk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EDEFF0"/>
                </a:solidFill>
              </a:rPr>
              <a:t>Electronics and Computer Science</a:t>
            </a:r>
          </a:p>
        </p:txBody>
      </p:sp>
      <p:grpSp>
        <p:nvGrpSpPr>
          <p:cNvPr id="5" name="Group 1703"/>
          <p:cNvGrpSpPr>
            <a:grpSpLocks/>
          </p:cNvGrpSpPr>
          <p:nvPr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97346" y="3897052"/>
            <a:ext cx="6924608" cy="1332148"/>
          </a:xfrm>
          <a:solidFill>
            <a:srgbClr val="00000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JQuery</a:t>
            </a:r>
            <a:r>
              <a:rPr lang="en-US" dirty="0" smtClean="0"/>
              <a:t> </a:t>
            </a:r>
            <a:r>
              <a:rPr lang="en-US" dirty="0" smtClean="0"/>
              <a:t>Selectors (</a:t>
            </a:r>
            <a:r>
              <a:rPr lang="en-US" dirty="0" err="1" smtClean="0"/>
              <a:t>Xpath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/>
              <a:t>/</a:t>
            </a:r>
            <a:r>
              <a:rPr lang="en-US" dirty="0" smtClean="0"/>
              <a:t>html/body//</a:t>
            </a:r>
            <a:r>
              <a:rPr lang="en-US" dirty="0" smtClean="0"/>
              <a:t>div	</a:t>
            </a:r>
          </a:p>
          <a:p>
            <a:pPr lvl="1"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paths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a[@</a:t>
            </a:r>
            <a:r>
              <a:rPr lang="en-US" dirty="0" err="1" smtClean="0"/>
              <a:t>href</a:t>
            </a:r>
            <a:r>
              <a:rPr lang="en-US" dirty="0" smtClean="0"/>
              <a:t>]</a:t>
            </a:r>
          </a:p>
          <a:p>
            <a:pPr lvl="1"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anchor </a:t>
            </a:r>
            <a:r>
              <a:rPr lang="en-US" dirty="0" smtClean="0"/>
              <a:t>with an </a:t>
            </a:r>
            <a:r>
              <a:rPr lang="en-US" i="1" dirty="0" err="1" smtClean="0"/>
              <a:t>href</a:t>
            </a:r>
            <a:r>
              <a:rPr lang="en-US" dirty="0" smtClean="0"/>
              <a:t> </a:t>
            </a:r>
            <a:r>
              <a:rPr lang="en-US" dirty="0" err="1" smtClean="0"/>
              <a:t>attr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div[</a:t>
            </a:r>
            <a:r>
              <a:rPr lang="en-US" dirty="0" err="1" smtClean="0"/>
              <a:t>ol</a:t>
            </a:r>
            <a:r>
              <a:rPr lang="en-US" dirty="0" smtClean="0"/>
              <a:t>]			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i="1" dirty="0" smtClean="0"/>
              <a:t>		</a:t>
            </a:r>
            <a:r>
              <a:rPr lang="en-US" i="1" dirty="0"/>
              <a:t>	</a:t>
            </a:r>
            <a:r>
              <a:rPr lang="en-US" i="1" dirty="0" smtClean="0"/>
              <a:t>div</a:t>
            </a:r>
            <a:r>
              <a:rPr lang="en-US" dirty="0" smtClean="0"/>
              <a:t> </a:t>
            </a:r>
            <a:r>
              <a:rPr lang="en-US" dirty="0" smtClean="0"/>
              <a:t>with an </a:t>
            </a:r>
            <a:r>
              <a:rPr lang="en-US" i="1" dirty="0" err="1" smtClean="0"/>
              <a:t>ol</a:t>
            </a:r>
            <a:r>
              <a:rPr lang="en-US" dirty="0" smtClean="0"/>
              <a:t> </a:t>
            </a:r>
            <a:r>
              <a:rPr lang="en-US" dirty="0" smtClean="0"/>
              <a:t>inside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//</a:t>
            </a:r>
            <a:r>
              <a:rPr lang="en-US" dirty="0" smtClean="0"/>
              <a:t>a[@ref='</a:t>
            </a:r>
            <a:r>
              <a:rPr lang="en-US" dirty="0" err="1" smtClean="0"/>
              <a:t>nofollow</a:t>
            </a:r>
            <a:r>
              <a:rPr lang="en-US" dirty="0" smtClean="0"/>
              <a:t>']	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	any </a:t>
            </a:r>
            <a:r>
              <a:rPr lang="en-US" dirty="0" smtClean="0"/>
              <a:t>anchor with a specific value for </a:t>
            </a:r>
            <a:r>
              <a:rPr lang="en-US" dirty="0" smtClean="0"/>
              <a:t>			the </a:t>
            </a:r>
            <a:r>
              <a:rPr lang="en-US" i="1" dirty="0" smtClean="0"/>
              <a:t>ref</a:t>
            </a:r>
            <a:r>
              <a:rPr lang="en-US" dirty="0" smtClean="0"/>
              <a:t> attribute</a:t>
            </a:r>
          </a:p>
        </p:txBody>
      </p:sp>
    </p:spTree>
    <p:extLst>
      <p:ext uri="{BB962C8B-B14F-4D97-AF65-F5344CB8AC3E}">
        <p14:creationId xmlns:p14="http://schemas.microsoft.com/office/powerpoint/2010/main" val="21572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JQuery Filters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p:first			first paragraph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li:last			last list item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a:nth(3)			fourth link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a:eq(3)			fourth link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p:even </a:t>
            </a:r>
            <a:r>
              <a:rPr lang="en-US" i="1" smtClean="0"/>
              <a:t>or</a:t>
            </a:r>
            <a:r>
              <a:rPr lang="en-US" smtClean="0"/>
              <a:t> p:odd	every other paragraph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a:gt(3) </a:t>
            </a:r>
            <a:r>
              <a:rPr lang="en-US" i="1" smtClean="0"/>
              <a:t>or</a:t>
            </a:r>
            <a:r>
              <a:rPr lang="en-US" smtClean="0"/>
              <a:t> a:lt(4)	every link after the 4th </a:t>
            </a:r>
            <a:r>
              <a:rPr lang="en-US" i="1" smtClean="0"/>
              <a:t>or</a:t>
            </a:r>
            <a:br>
              <a:rPr lang="en-US" i="1" smtClean="0"/>
            </a:br>
            <a:r>
              <a:rPr lang="en-US" i="1" smtClean="0"/>
              <a:t>				</a:t>
            </a:r>
            <a:r>
              <a:rPr lang="en-US" smtClean="0"/>
              <a:t>up to the fourth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a:contains(‘click’)	links that contain the</a:t>
            </a:r>
            <a:br>
              <a:rPr lang="en-US" smtClean="0"/>
            </a:br>
            <a:r>
              <a:rPr lang="en-US" smtClean="0"/>
              <a:t>				word </a:t>
            </a:r>
            <a:r>
              <a:rPr lang="en-US" i="1" smtClean="0"/>
              <a:t>click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1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jQuery</a:t>
            </a:r>
            <a:r>
              <a:rPr lang="en-GB" dirty="0" smtClean="0"/>
              <a:t> Chaining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8426450" cy="3024931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$(‘</a:t>
            </a:r>
            <a:r>
              <a:rPr lang="en-GB" sz="3200" dirty="0" err="1" smtClean="0"/>
              <a:t>a:contains</a:t>
            </a:r>
            <a:r>
              <a:rPr lang="en-GB" sz="3200" dirty="0" smtClean="0"/>
              <a:t>(“ECS”)’)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.parent()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.</a:t>
            </a:r>
            <a:r>
              <a:rPr lang="en-GB" sz="3200" dirty="0" err="1" smtClean="0"/>
              <a:t>addClass</a:t>
            </a:r>
            <a:r>
              <a:rPr lang="en-GB" sz="3200" dirty="0" smtClean="0"/>
              <a:t>(“emphasize”);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4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jQuery</a:t>
            </a:r>
            <a:r>
              <a:rPr lang="en-GB" dirty="0" smtClean="0"/>
              <a:t> Chaining (input)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$</a:t>
            </a:r>
            <a:r>
              <a:rPr lang="en-GB" sz="2000" dirty="0" err="1" smtClean="0"/>
              <a:t>document.ready</a:t>
            </a:r>
            <a:r>
              <a:rPr lang="en-GB" sz="2000" dirty="0" smtClean="0"/>
              <a:t>( function() {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$(“.</a:t>
            </a:r>
            <a:r>
              <a:rPr lang="en-GB" sz="2000" dirty="0" err="1" smtClean="0"/>
              <a:t>stripeMe</a:t>
            </a:r>
            <a:r>
              <a:rPr lang="en-GB" sz="2000" dirty="0" smtClean="0"/>
              <a:t> </a:t>
            </a:r>
            <a:r>
              <a:rPr lang="en-GB" sz="2000" dirty="0" err="1" smtClean="0"/>
              <a:t>tr</a:t>
            </a:r>
            <a:r>
              <a:rPr lang="en-GB" sz="2000" dirty="0" smtClean="0"/>
              <a:t>”).</a:t>
            </a:r>
            <a:r>
              <a:rPr lang="en-GB" sz="2000" dirty="0" err="1" smtClean="0"/>
              <a:t>mouseover</a:t>
            </a:r>
            <a:r>
              <a:rPr lang="en-GB" sz="2000" dirty="0" smtClean="0"/>
              <a:t>( function() {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$(this).</a:t>
            </a:r>
            <a:r>
              <a:rPr lang="en-GB" sz="2000" dirty="0" err="1" smtClean="0"/>
              <a:t>addClass</a:t>
            </a:r>
            <a:r>
              <a:rPr lang="en-GB" sz="2000" dirty="0" smtClean="0"/>
              <a:t>(“over”);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});</a:t>
            </a:r>
          </a:p>
          <a:p>
            <a:pPr marL="0" indent="0">
              <a:buNone/>
            </a:pPr>
            <a:r>
              <a:rPr lang="en-GB" sz="2000" dirty="0"/>
              <a:t>	$(“.</a:t>
            </a:r>
            <a:r>
              <a:rPr lang="en-GB" sz="2000" dirty="0" err="1"/>
              <a:t>stripeMe</a:t>
            </a:r>
            <a:r>
              <a:rPr lang="en-GB" sz="2000" dirty="0"/>
              <a:t> </a:t>
            </a:r>
            <a:r>
              <a:rPr lang="en-GB" sz="2000" dirty="0" err="1"/>
              <a:t>tr</a:t>
            </a:r>
            <a:r>
              <a:rPr lang="en-GB" sz="2000" dirty="0"/>
              <a:t>”).</a:t>
            </a:r>
            <a:r>
              <a:rPr lang="en-GB" sz="2000" dirty="0" err="1" smtClean="0"/>
              <a:t>mouseout</a:t>
            </a:r>
            <a:r>
              <a:rPr lang="en-GB" sz="2000" dirty="0" smtClean="0"/>
              <a:t>( </a:t>
            </a:r>
            <a:r>
              <a:rPr lang="en-GB" sz="2000" dirty="0"/>
              <a:t>function() {</a:t>
            </a:r>
          </a:p>
          <a:p>
            <a:pPr marL="0" indent="0">
              <a:buNone/>
            </a:pPr>
            <a:r>
              <a:rPr lang="en-GB" sz="2000" dirty="0"/>
              <a:t>		$(this</a:t>
            </a:r>
            <a:r>
              <a:rPr lang="en-GB" sz="2000" dirty="0" smtClean="0"/>
              <a:t>).</a:t>
            </a:r>
            <a:r>
              <a:rPr lang="en-GB" sz="2000" dirty="0" err="1" smtClean="0"/>
              <a:t>removeClass</a:t>
            </a:r>
            <a:r>
              <a:rPr lang="en-GB" sz="2000" dirty="0"/>
              <a:t>(“over”);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});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$(“.</a:t>
            </a:r>
            <a:r>
              <a:rPr lang="en-GB" sz="2000" dirty="0" err="1" smtClean="0"/>
              <a:t>stripeMe</a:t>
            </a:r>
            <a:r>
              <a:rPr lang="en-GB" sz="2000" dirty="0" smtClean="0"/>
              <a:t> </a:t>
            </a:r>
            <a:r>
              <a:rPr lang="en-GB" sz="2000" dirty="0" err="1" smtClean="0"/>
              <a:t>tr:even</a:t>
            </a:r>
            <a:r>
              <a:rPr lang="en-GB" sz="2000" dirty="0" smtClean="0"/>
              <a:t>”).</a:t>
            </a:r>
            <a:r>
              <a:rPr lang="en-GB" sz="2000" dirty="0" err="1" smtClean="0"/>
              <a:t>addClass</a:t>
            </a:r>
            <a:r>
              <a:rPr lang="en-GB" sz="2000" dirty="0" smtClean="0"/>
              <a:t>(“alt”);</a:t>
            </a:r>
          </a:p>
          <a:p>
            <a:pPr marL="0" indent="0">
              <a:buNone/>
            </a:pPr>
            <a:r>
              <a:rPr lang="en-GB" sz="2000" dirty="0" smtClean="0"/>
              <a:t>});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6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jQuery</a:t>
            </a:r>
            <a:r>
              <a:rPr lang="en-GB" dirty="0" smtClean="0"/>
              <a:t> Chaining (output)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$</a:t>
            </a:r>
            <a:r>
              <a:rPr lang="en-GB" sz="2000" dirty="0" err="1" smtClean="0"/>
              <a:t>document.ready</a:t>
            </a:r>
            <a:r>
              <a:rPr lang="en-GB" sz="2000" dirty="0" smtClean="0"/>
              <a:t>( function() {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$(“.</a:t>
            </a:r>
            <a:r>
              <a:rPr lang="en-GB" sz="2000" dirty="0" err="1" smtClean="0"/>
              <a:t>stripeMe</a:t>
            </a:r>
            <a:r>
              <a:rPr lang="en-GB" sz="2000" dirty="0" smtClean="0"/>
              <a:t> </a:t>
            </a:r>
            <a:r>
              <a:rPr lang="en-GB" sz="2000" dirty="0" err="1" smtClean="0"/>
              <a:t>tr</a:t>
            </a:r>
            <a:r>
              <a:rPr lang="en-GB" sz="2000" dirty="0" smtClean="0"/>
              <a:t>”).</a:t>
            </a:r>
            <a:r>
              <a:rPr lang="en-GB" sz="2000" dirty="0" err="1" smtClean="0"/>
              <a:t>mouseover</a:t>
            </a:r>
            <a:r>
              <a:rPr lang="en-GB" sz="2000" dirty="0" smtClean="0"/>
              <a:t>( function() {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$(this).</a:t>
            </a:r>
            <a:r>
              <a:rPr lang="en-GB" sz="2000" dirty="0" err="1" smtClean="0"/>
              <a:t>addClass</a:t>
            </a:r>
            <a:r>
              <a:rPr lang="en-GB" sz="2000" dirty="0" smtClean="0"/>
              <a:t>(“over”);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}).</a:t>
            </a:r>
            <a:r>
              <a:rPr lang="en-GB" sz="2000" dirty="0" err="1" smtClean="0"/>
              <a:t>mouseout</a:t>
            </a:r>
            <a:r>
              <a:rPr lang="en-GB" sz="2000" dirty="0" smtClean="0"/>
              <a:t>( </a:t>
            </a:r>
            <a:r>
              <a:rPr lang="en-GB" sz="2000" dirty="0"/>
              <a:t>function() {</a:t>
            </a:r>
          </a:p>
          <a:p>
            <a:pPr marL="0" indent="0">
              <a:buNone/>
            </a:pPr>
            <a:r>
              <a:rPr lang="en-GB" sz="2000" dirty="0"/>
              <a:t>		$(this</a:t>
            </a:r>
            <a:r>
              <a:rPr lang="en-GB" sz="2000" dirty="0" smtClean="0"/>
              <a:t>).</a:t>
            </a:r>
            <a:r>
              <a:rPr lang="en-GB" sz="2000" dirty="0" err="1" smtClean="0"/>
              <a:t>removeClass</a:t>
            </a:r>
            <a:r>
              <a:rPr lang="en-GB" sz="2000" dirty="0"/>
              <a:t>(“over”);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});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$(“.</a:t>
            </a:r>
            <a:r>
              <a:rPr lang="en-GB" sz="2000" dirty="0" err="1" smtClean="0"/>
              <a:t>stripeMe</a:t>
            </a:r>
            <a:r>
              <a:rPr lang="en-GB" sz="2000" dirty="0" smtClean="0"/>
              <a:t> </a:t>
            </a:r>
            <a:r>
              <a:rPr lang="en-GB" sz="2000" dirty="0" err="1" smtClean="0"/>
              <a:t>tr:even</a:t>
            </a:r>
            <a:r>
              <a:rPr lang="en-GB" sz="2000" dirty="0" smtClean="0"/>
              <a:t>”).</a:t>
            </a:r>
            <a:r>
              <a:rPr lang="en-GB" sz="2000" dirty="0" err="1" smtClean="0"/>
              <a:t>addClass</a:t>
            </a:r>
            <a:r>
              <a:rPr lang="en-GB" sz="2000" dirty="0" smtClean="0"/>
              <a:t>(“alt”);</a:t>
            </a:r>
          </a:p>
          <a:p>
            <a:pPr marL="0" indent="0">
              <a:buNone/>
            </a:pPr>
            <a:r>
              <a:rPr lang="en-GB" sz="2000" dirty="0" smtClean="0"/>
              <a:t>});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9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050" name="Picture 2" descr="http://upload.wikimedia.org/wikipedia/zh/c/ca/ICal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6270"/>
            <a:ext cx="6713004" cy="67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1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ind(</a:t>
            </a:r>
            <a:r>
              <a:rPr lang="en-GB" dirty="0" err="1" smtClean="0"/>
              <a:t>eventname,function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lick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hange</a:t>
            </a:r>
          </a:p>
          <a:p>
            <a:pPr lvl="1"/>
            <a:r>
              <a:rPr lang="en-GB" dirty="0" smtClean="0"/>
              <a:t>resize</a:t>
            </a:r>
          </a:p>
          <a:p>
            <a:pPr marL="450850" lvl="1" indent="0">
              <a:buNone/>
            </a:pPr>
            <a:endParaRPr lang="en-GB" dirty="0" smtClean="0"/>
          </a:p>
          <a:p>
            <a:r>
              <a:rPr lang="en-US" dirty="0"/>
              <a:t>$(“a[@</a:t>
            </a:r>
            <a:r>
              <a:rPr lang="en-US" dirty="0" err="1"/>
              <a:t>href</a:t>
            </a:r>
            <a:r>
              <a:rPr lang="en-US" dirty="0"/>
              <a:t>]”).bind(‘</a:t>
            </a:r>
            <a:r>
              <a:rPr lang="en-US" dirty="0" err="1"/>
              <a:t>click’,function</a:t>
            </a:r>
            <a:r>
              <a:rPr lang="en-US" dirty="0"/>
              <a:t>(){</a:t>
            </a:r>
            <a:br>
              <a:rPr lang="en-US" dirty="0"/>
            </a:br>
            <a:r>
              <a:rPr lang="en-US" dirty="0"/>
              <a:t>			$(this).</a:t>
            </a:r>
            <a:r>
              <a:rPr lang="en-US" dirty="0" err="1"/>
              <a:t>addClass</a:t>
            </a:r>
            <a:r>
              <a:rPr lang="en-US" dirty="0"/>
              <a:t>(‘red</a:t>
            </a:r>
            <a:r>
              <a:rPr lang="en-US" dirty="0" smtClean="0"/>
              <a:t>’);});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0</a:t>
            </a:r>
          </a:p>
          <a:p>
            <a:pPr lvl="1"/>
            <a:r>
              <a:rPr lang="en-GB" dirty="0" err="1" smtClean="0"/>
              <a:t>element.onClick</a:t>
            </a:r>
            <a:r>
              <a:rPr lang="en-GB" dirty="0" smtClean="0"/>
              <a:t> = </a:t>
            </a:r>
            <a:r>
              <a:rPr lang="en-GB" dirty="0" err="1" smtClean="0"/>
              <a:t>doFirstThing</a:t>
            </a:r>
            <a:r>
              <a:rPr lang="en-GB" dirty="0" smtClean="0"/>
              <a:t>;</a:t>
            </a:r>
          </a:p>
          <a:p>
            <a:pPr lvl="1"/>
            <a:r>
              <a:rPr lang="en-GB" strike="sngStrike" dirty="0" err="1" smtClean="0"/>
              <a:t>element.onClick</a:t>
            </a:r>
            <a:r>
              <a:rPr lang="en-GB" strike="sngStrike" dirty="0" smtClean="0"/>
              <a:t> </a:t>
            </a:r>
            <a:r>
              <a:rPr lang="en-GB" strike="sngStrike" dirty="0"/>
              <a:t>= </a:t>
            </a:r>
            <a:r>
              <a:rPr lang="en-GB" strike="sngStrike" dirty="0" err="1" smtClean="0"/>
              <a:t>doSecondThing</a:t>
            </a:r>
            <a:r>
              <a:rPr lang="en-GB" strike="sngStrike" dirty="0" smtClean="0"/>
              <a:t>;</a:t>
            </a:r>
          </a:p>
          <a:p>
            <a:r>
              <a:rPr lang="en-GB" dirty="0" smtClean="0"/>
              <a:t>Level 2</a:t>
            </a:r>
          </a:p>
          <a:p>
            <a:pPr lvl="1"/>
            <a:r>
              <a:rPr lang="en-GB" sz="2200" dirty="0" err="1" smtClean="0"/>
              <a:t>addEventListener</a:t>
            </a:r>
            <a:r>
              <a:rPr lang="en-GB" sz="2200" dirty="0" smtClean="0"/>
              <a:t> (</a:t>
            </a:r>
            <a:r>
              <a:rPr lang="en-GB" sz="2200" dirty="0" err="1" smtClean="0"/>
              <a:t>eventType,listener,useCapture</a:t>
            </a:r>
            <a:r>
              <a:rPr lang="en-GB" sz="2200" dirty="0" smtClean="0"/>
              <a:t>)</a:t>
            </a:r>
          </a:p>
          <a:p>
            <a:pPr lvl="1"/>
            <a:r>
              <a:rPr lang="en-GB" sz="2200" dirty="0" smtClean="0"/>
              <a:t>Asynchronous events, using listeners and similar to MQs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01.i.aliimg.com/img/pb/237/259/259/1279952311266_hz-myalibaba-web4_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5"/>
            <a:ext cx="9645192" cy="68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696" y="4761148"/>
            <a:ext cx="8426450" cy="1341438"/>
          </a:xfrm>
        </p:spPr>
        <p:txBody>
          <a:bodyPr/>
          <a:lstStyle/>
          <a:p>
            <a:pPr algn="ctr"/>
            <a:r>
              <a:rPr lang="en-GB" sz="9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Effects</a:t>
            </a:r>
            <a:endParaRPr lang="en-GB" sz="9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$(this).show(slow);</a:t>
            </a:r>
          </a:p>
          <a:p>
            <a:r>
              <a:rPr lang="en-GB" dirty="0" smtClean="0"/>
              <a:t>$(this).toggle(</a:t>
            </a:r>
            <a:r>
              <a:rPr lang="en-GB" dirty="0" err="1" smtClean="0"/>
              <a:t>normal,CALLBACK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Callback</a:t>
            </a:r>
            <a:r>
              <a:rPr lang="en-GB" dirty="0" smtClean="0"/>
              <a:t> is a function that is passed a reference to the calling element.</a:t>
            </a:r>
          </a:p>
          <a:p>
            <a:r>
              <a:rPr lang="en-GB" dirty="0" smtClean="0"/>
              <a:t>$(this).</a:t>
            </a:r>
            <a:r>
              <a:rPr lang="en-GB" dirty="0" err="1" smtClean="0"/>
              <a:t>slideDown</a:t>
            </a:r>
            <a:r>
              <a:rPr lang="en-GB" dirty="0" smtClean="0"/>
              <a:t>(fast);</a:t>
            </a:r>
          </a:p>
          <a:p>
            <a:endParaRPr lang="en-GB" dirty="0" smtClean="0"/>
          </a:p>
          <a:p>
            <a:r>
              <a:rPr lang="en-GB" dirty="0" smtClean="0"/>
              <a:t>$(this).stop();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- Layout</a:t>
            </a:r>
            <a:endParaRPr lang="en-US" dirty="0" smtClean="0"/>
          </a:p>
          <a:p>
            <a:r>
              <a:rPr lang="en-US" dirty="0" smtClean="0"/>
              <a:t>CSS – Look and Feel (rounded corners)</a:t>
            </a:r>
            <a:endParaRPr lang="en-US" dirty="0" smtClean="0"/>
          </a:p>
          <a:p>
            <a:r>
              <a:rPr lang="en-US" dirty="0" smtClean="0"/>
              <a:t>JavaScript – Event Handling and Dynamic Behavior</a:t>
            </a:r>
          </a:p>
          <a:p>
            <a:r>
              <a:rPr lang="en-US" dirty="0" smtClean="0"/>
              <a:t>AJAX – Remote access and dynamic data</a:t>
            </a:r>
          </a:p>
          <a:p>
            <a:pPr lvl="1"/>
            <a:r>
              <a:rPr lang="en-US" dirty="0" smtClean="0"/>
              <a:t>Doesn’t have to be XML.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47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Utility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ox model, float style flags</a:t>
            </a:r>
          </a:p>
          <a:p>
            <a:r>
              <a:rPr lang="en-GB" dirty="0"/>
              <a:t>t</a:t>
            </a:r>
            <a:r>
              <a:rPr lang="en-GB" dirty="0" smtClean="0"/>
              <a:t>rim</a:t>
            </a:r>
          </a:p>
          <a:p>
            <a:r>
              <a:rPr lang="en-GB" dirty="0" smtClean="0"/>
              <a:t>each</a:t>
            </a:r>
          </a:p>
          <a:p>
            <a:r>
              <a:rPr lang="en-GB" dirty="0" err="1" smtClean="0"/>
              <a:t>grep</a:t>
            </a:r>
            <a:endParaRPr lang="en-GB" dirty="0" smtClean="0"/>
          </a:p>
          <a:p>
            <a:r>
              <a:rPr lang="en-GB" dirty="0" err="1" smtClean="0"/>
              <a:t>inArray</a:t>
            </a:r>
            <a:r>
              <a:rPr lang="en-GB" dirty="0" smtClean="0"/>
              <a:t>, unique, extend</a:t>
            </a:r>
          </a:p>
          <a:p>
            <a:r>
              <a:rPr lang="en-GB" dirty="0" err="1" smtClean="0"/>
              <a:t>getScript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924944"/>
            <a:ext cx="8426450" cy="4502150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>
                <a:hlinkClick r:id="rId2"/>
              </a:rPr>
              <a:t>http://jqueryui.com/demos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oad</a:t>
            </a:r>
          </a:p>
          <a:p>
            <a:r>
              <a:rPr lang="en-GB" dirty="0"/>
              <a:t>s</a:t>
            </a:r>
            <a:r>
              <a:rPr lang="en-GB" dirty="0" smtClean="0"/>
              <a:t>erialize(Array)</a:t>
            </a:r>
          </a:p>
          <a:p>
            <a:r>
              <a:rPr lang="en-GB" dirty="0" smtClean="0"/>
              <a:t>get</a:t>
            </a:r>
          </a:p>
          <a:p>
            <a:r>
              <a:rPr lang="en-GB" dirty="0" err="1" smtClean="0"/>
              <a:t>getJSON</a:t>
            </a:r>
            <a:endParaRPr lang="en-GB" dirty="0" smtClean="0"/>
          </a:p>
          <a:p>
            <a:r>
              <a:rPr lang="en-GB" dirty="0" smtClean="0"/>
              <a:t>post</a:t>
            </a:r>
          </a:p>
          <a:p>
            <a:r>
              <a:rPr lang="en-GB" dirty="0" err="1" smtClean="0"/>
              <a:t>ajax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AJAX - Tedious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function </a:t>
            </a:r>
            <a:r>
              <a:rPr lang="en-GB" sz="1400" dirty="0" err="1"/>
              <a:t>loadXMLDoc</a:t>
            </a:r>
            <a:r>
              <a:rPr lang="en-GB" sz="14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var</a:t>
            </a:r>
            <a:r>
              <a:rPr lang="en-GB" sz="1400" dirty="0"/>
              <a:t> </a:t>
            </a:r>
            <a:r>
              <a:rPr lang="en-GB" sz="1400" dirty="0" err="1"/>
              <a:t>xmlhttp</a:t>
            </a:r>
            <a:r>
              <a:rPr lang="en-GB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if (</a:t>
            </a:r>
            <a:r>
              <a:rPr lang="en-GB" sz="1400" dirty="0" err="1"/>
              <a:t>window.XMLHttpRequest</a:t>
            </a:r>
            <a:r>
              <a:rPr lang="en-GB" sz="14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{// code for IE7+, Firefox, Chrome, Opera, Safari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</a:t>
            </a:r>
            <a:r>
              <a:rPr lang="en-GB" sz="1400" dirty="0" err="1"/>
              <a:t>xmlhttp</a:t>
            </a:r>
            <a:r>
              <a:rPr lang="en-GB" sz="1400" dirty="0"/>
              <a:t>=new </a:t>
            </a:r>
            <a:r>
              <a:rPr lang="en-GB" sz="1400" dirty="0" err="1"/>
              <a:t>XMLHttpRequest</a:t>
            </a:r>
            <a:r>
              <a:rPr lang="en-GB" sz="14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{// code for IE6, IE5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</a:t>
            </a:r>
            <a:r>
              <a:rPr lang="en-GB" sz="1400" dirty="0" err="1"/>
              <a:t>xmlhttp</a:t>
            </a:r>
            <a:r>
              <a:rPr lang="en-GB" sz="1400" dirty="0"/>
              <a:t>=new </a:t>
            </a:r>
            <a:r>
              <a:rPr lang="en-GB" sz="1400" dirty="0" err="1"/>
              <a:t>ActiveXObject</a:t>
            </a:r>
            <a:r>
              <a:rPr lang="en-GB" sz="1400" dirty="0"/>
              <a:t>("</a:t>
            </a:r>
            <a:r>
              <a:rPr lang="en-GB" sz="1400" dirty="0" err="1"/>
              <a:t>Microsoft.XMLHTTP</a:t>
            </a:r>
            <a:r>
              <a:rPr lang="en-GB" sz="1400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xmlhttp.onreadystatechange</a:t>
            </a:r>
            <a:r>
              <a:rPr lang="en-GB" sz="1400" dirty="0"/>
              <a:t>=function()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if (</a:t>
            </a:r>
            <a:r>
              <a:rPr lang="en-GB" sz="1400" dirty="0" err="1"/>
              <a:t>xmlhttp.readyState</a:t>
            </a:r>
            <a:r>
              <a:rPr lang="en-GB" sz="1400" dirty="0"/>
              <a:t>==4 &amp;&amp; </a:t>
            </a:r>
            <a:r>
              <a:rPr lang="en-GB" sz="1400" dirty="0" err="1"/>
              <a:t>xmlhttp.status</a:t>
            </a:r>
            <a:r>
              <a:rPr lang="en-GB" sz="1400" dirty="0"/>
              <a:t>==200)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  </a:t>
            </a:r>
            <a:r>
              <a:rPr lang="en-GB" sz="1400" dirty="0" err="1"/>
              <a:t>document.getElementById</a:t>
            </a:r>
            <a:r>
              <a:rPr lang="en-GB" sz="1400" dirty="0" smtClean="0"/>
              <a:t>(“result").</a:t>
            </a:r>
            <a:r>
              <a:rPr lang="en-GB" sz="1400" dirty="0" err="1"/>
              <a:t>innerHTML</a:t>
            </a:r>
            <a:r>
              <a:rPr lang="en-GB" sz="1400" dirty="0"/>
              <a:t>=</a:t>
            </a:r>
            <a:r>
              <a:rPr lang="en-GB" sz="1400" dirty="0" err="1"/>
              <a:t>xmlhttp.responseText</a:t>
            </a:r>
            <a:r>
              <a:rPr lang="en-GB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xmlhttp.open</a:t>
            </a:r>
            <a:r>
              <a:rPr lang="en-GB" sz="1400" dirty="0"/>
              <a:t>("GET</a:t>
            </a:r>
            <a:r>
              <a:rPr lang="en-GB" sz="1400" dirty="0" smtClean="0"/>
              <a:t>",“get_news.</a:t>
            </a:r>
            <a:r>
              <a:rPr lang="en-GB" sz="1400" dirty="0" err="1" smtClean="0"/>
              <a:t>php</a:t>
            </a:r>
            <a:r>
              <a:rPr lang="en-GB" sz="1400" dirty="0" smtClean="0"/>
              <a:t>",</a:t>
            </a:r>
            <a:r>
              <a:rPr lang="en-GB" sz="1400" dirty="0"/>
              <a:t>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err="1"/>
              <a:t>xmlhttp.send</a:t>
            </a:r>
            <a:r>
              <a:rPr lang="en-GB" sz="14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AJAX - </a:t>
            </a:r>
            <a:r>
              <a:rPr lang="en-GB" dirty="0" err="1" smtClean="0"/>
              <a:t>jQuery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$.</a:t>
            </a:r>
            <a:r>
              <a:rPr lang="en-GB" sz="2400" dirty="0" err="1" smtClean="0"/>
              <a:t>ajaxSetup</a:t>
            </a:r>
            <a:r>
              <a:rPr lang="en-GB" sz="2400" dirty="0" smtClean="0"/>
              <a:t>({</a:t>
            </a:r>
            <a:br>
              <a:rPr lang="en-GB" sz="2400" dirty="0" smtClean="0"/>
            </a:br>
            <a:r>
              <a:rPr lang="en-GB" sz="2400" dirty="0" smtClean="0"/>
              <a:t>	cache: false</a:t>
            </a:r>
            <a:br>
              <a:rPr lang="en-GB" sz="2400" dirty="0" smtClean="0"/>
            </a:br>
            <a:r>
              <a:rPr lang="en-GB" sz="2400" dirty="0" smtClean="0"/>
              <a:t>});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$(“#</a:t>
            </a:r>
            <a:r>
              <a:rPr lang="en-GB" sz="2400" dirty="0" err="1" smtClean="0"/>
              <a:t>load_basic</a:t>
            </a:r>
            <a:r>
              <a:rPr lang="en-GB" sz="2400" dirty="0" smtClean="0"/>
              <a:t>”).click(function() {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$(“#result”).html(</a:t>
            </a:r>
            <a:r>
              <a:rPr lang="en-GB" sz="2400" dirty="0" err="1" smtClean="0"/>
              <a:t>ajax_load</a:t>
            </a:r>
            <a:r>
              <a:rPr lang="en-GB" sz="2400" dirty="0" smtClean="0"/>
              <a:t>).load(</a:t>
            </a:r>
            <a:r>
              <a:rPr lang="en-GB" sz="2400" dirty="0" err="1" smtClean="0"/>
              <a:t>get_news.php</a:t>
            </a:r>
            <a:r>
              <a:rPr lang="en-GB" sz="2400" dirty="0" smtClean="0"/>
              <a:t>);</a:t>
            </a:r>
          </a:p>
          <a:p>
            <a:pPr marL="0" indent="0">
              <a:buNone/>
            </a:pPr>
            <a:r>
              <a:rPr lang="en-GB" sz="2400" dirty="0" smtClean="0"/>
              <a:t>});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Problems with AJAX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Security Model</a:t>
            </a:r>
          </a:p>
          <a:p>
            <a:r>
              <a:rPr lang="en-GB" dirty="0" smtClean="0"/>
              <a:t>XML</a:t>
            </a:r>
          </a:p>
          <a:p>
            <a:pPr lvl="1"/>
            <a:r>
              <a:rPr lang="en-GB" dirty="0" smtClean="0"/>
              <a:t>XML is tedious to parse and use</a:t>
            </a:r>
          </a:p>
          <a:p>
            <a:pPr lvl="1"/>
            <a:r>
              <a:rPr lang="en-GB" dirty="0" smtClean="0"/>
              <a:t>So don’t use it (unless it is the correct or only solution).</a:t>
            </a:r>
          </a:p>
          <a:p>
            <a:pPr lvl="1"/>
            <a:r>
              <a:rPr lang="en-GB" dirty="0" smtClean="0"/>
              <a:t>Try and parse objects you can use, e.g. JavaScript objects (JSON).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JSON – JavaScript Object 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Basic types are</a:t>
            </a:r>
          </a:p>
          <a:p>
            <a:pPr lvl="1" eaLnBrk="1" hangingPunct="1"/>
            <a:r>
              <a:rPr lang="en-US" sz="2400" b="1" dirty="0"/>
              <a:t>Number</a:t>
            </a:r>
            <a:r>
              <a:rPr lang="en-US" sz="2400" dirty="0"/>
              <a:t> integer, real, or floating point</a:t>
            </a:r>
          </a:p>
          <a:p>
            <a:pPr lvl="1" eaLnBrk="1" hangingPunct="1"/>
            <a:r>
              <a:rPr lang="en-US" sz="2400" b="1" dirty="0"/>
              <a:t>String</a:t>
            </a:r>
            <a:r>
              <a:rPr lang="en-US" sz="2400" dirty="0"/>
              <a:t> double-quoted Unicode with backslashes</a:t>
            </a:r>
          </a:p>
          <a:p>
            <a:pPr lvl="1" eaLnBrk="1" hangingPunct="1"/>
            <a:r>
              <a:rPr lang="en-US" sz="2400" b="1" dirty="0"/>
              <a:t>Boolean</a:t>
            </a:r>
            <a:r>
              <a:rPr lang="en-US" sz="2400" dirty="0"/>
              <a:t> true and false</a:t>
            </a:r>
          </a:p>
          <a:p>
            <a:pPr lvl="1" eaLnBrk="1" hangingPunct="1"/>
            <a:r>
              <a:rPr lang="en-US" sz="2400" b="1" dirty="0"/>
              <a:t>Array</a:t>
            </a:r>
            <a:r>
              <a:rPr lang="en-US" sz="2400" dirty="0"/>
              <a:t> ordered sequence of comma-separated values enclosed in square brackets</a:t>
            </a:r>
          </a:p>
          <a:p>
            <a:pPr lvl="1" eaLnBrk="1" hangingPunct="1"/>
            <a:r>
              <a:rPr lang="en-US" sz="2400" b="1" dirty="0"/>
              <a:t>Object</a:t>
            </a:r>
            <a:r>
              <a:rPr lang="en-US" sz="2400" dirty="0"/>
              <a:t> collection of comma-separated "</a:t>
            </a:r>
            <a:r>
              <a:rPr lang="en-US" sz="2400" dirty="0" err="1"/>
              <a:t>key":value</a:t>
            </a:r>
            <a:r>
              <a:rPr lang="en-US" sz="2400" dirty="0"/>
              <a:t> pairs enclosed in curly brackets</a:t>
            </a:r>
          </a:p>
          <a:p>
            <a:pPr lvl="1" eaLnBrk="1" hangingPunct="1"/>
            <a:r>
              <a:rPr lang="en-US" sz="2400" b="1" dirty="0" smtClean="0"/>
              <a:t>null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urier" charset="0"/>
              </a:rPr>
              <a:t>{ "</a:t>
            </a:r>
            <a:r>
              <a:rPr lang="en-US" sz="2400" dirty="0" err="1">
                <a:latin typeface="Courier" charset="0"/>
              </a:rPr>
              <a:t>firstName</a:t>
            </a:r>
            <a:r>
              <a:rPr lang="en-US" sz="2400" dirty="0">
                <a:latin typeface="Courier" charset="0"/>
              </a:rPr>
              <a:t>": </a:t>
            </a:r>
            <a:r>
              <a:rPr lang="en-US" sz="2400" dirty="0" smtClean="0">
                <a:latin typeface="Courier" charset="0"/>
              </a:rPr>
              <a:t>”David",    </a:t>
            </a:r>
            <a:r>
              <a:rPr lang="en-US" sz="2400" dirty="0">
                <a:latin typeface="Courier" charset="0"/>
              </a:rPr>
              <a:t>"</a:t>
            </a:r>
            <a:r>
              <a:rPr lang="en-US" sz="2400" dirty="0" err="1">
                <a:latin typeface="Courier" charset="0"/>
              </a:rPr>
              <a:t>lastName</a:t>
            </a:r>
            <a:r>
              <a:rPr lang="en-US" sz="2400" dirty="0">
                <a:latin typeface="Courier" charset="0"/>
              </a:rPr>
              <a:t>": </a:t>
            </a:r>
            <a:r>
              <a:rPr lang="en-US" sz="2400" dirty="0" smtClean="0">
                <a:latin typeface="Courier" charset="0"/>
              </a:rPr>
              <a:t>”Tarrant",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"age": </a:t>
            </a:r>
            <a:r>
              <a:rPr lang="en-US" sz="2400" dirty="0" smtClean="0">
                <a:latin typeface="Courier" charset="0"/>
              </a:rPr>
              <a:t>28,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"address": {</a:t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	"</a:t>
            </a:r>
            <a:r>
              <a:rPr lang="en-US" sz="2400" dirty="0" err="1">
                <a:latin typeface="Courier" charset="0"/>
              </a:rPr>
              <a:t>streetAddress</a:t>
            </a:r>
            <a:r>
              <a:rPr lang="en-US" sz="2400" dirty="0">
                <a:latin typeface="Courier" charset="0"/>
              </a:rPr>
              <a:t>": </a:t>
            </a:r>
            <a:r>
              <a:rPr lang="en-US" sz="2400" dirty="0" smtClean="0">
                <a:latin typeface="Courier" charset="0"/>
              </a:rPr>
              <a:t>“B32, ECS”,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	"city": </a:t>
            </a:r>
            <a:r>
              <a:rPr lang="en-US" sz="2400" dirty="0" smtClean="0">
                <a:latin typeface="Courier" charset="0"/>
              </a:rPr>
              <a:t>“University of Southampton"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	},</a:t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"powers": [1, 2, 4, 8, 16, 32]</a:t>
            </a:r>
            <a:br>
              <a:rPr lang="en-US" sz="2400" dirty="0">
                <a:latin typeface="Courier" charset="0"/>
              </a:rPr>
            </a:br>
            <a:r>
              <a:rPr lang="en-US" sz="2400" dirty="0">
                <a:latin typeface="Courier" charset="0"/>
              </a:rPr>
              <a:t>}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173363"/>
                </a:solidFill>
              </a:rPr>
              <a:t>var</a:t>
            </a:r>
            <a:r>
              <a:rPr lang="en-US" sz="2800" dirty="0">
                <a:solidFill>
                  <a:srgbClr val="173363"/>
                </a:solidFill>
                <a:latin typeface="Courier" charset="0"/>
              </a:rPr>
              <a:t> p = </a:t>
            </a:r>
            <a:r>
              <a:rPr lang="en-US" sz="2800" b="1" dirty="0" err="1">
                <a:solidFill>
                  <a:srgbClr val="000A63"/>
                </a:solidFill>
              </a:rPr>
              <a:t>eval</a:t>
            </a:r>
            <a:r>
              <a:rPr lang="en-US" sz="2800" dirty="0">
                <a:solidFill>
                  <a:srgbClr val="85C86C"/>
                </a:solidFill>
                <a:latin typeface="Courier" charset="0"/>
              </a:rPr>
              <a:t>(</a:t>
            </a:r>
            <a:r>
              <a:rPr lang="en-US" sz="2800" dirty="0">
                <a:solidFill>
                  <a:srgbClr val="4266C7"/>
                </a:solidFill>
                <a:latin typeface="Courier" charset="0"/>
              </a:rPr>
              <a:t>"(" + </a:t>
            </a:r>
            <a:r>
              <a:rPr lang="en-US" sz="2800" dirty="0" err="1">
                <a:solidFill>
                  <a:srgbClr val="4266C7"/>
                </a:solidFill>
                <a:latin typeface="Courier" charset="0"/>
              </a:rPr>
              <a:t>JSON_text</a:t>
            </a:r>
            <a:r>
              <a:rPr lang="en-US" sz="2800" dirty="0">
                <a:solidFill>
                  <a:srgbClr val="4266C7"/>
                </a:solidFill>
                <a:latin typeface="Courier" charset="0"/>
              </a:rPr>
              <a:t> + ")"</a:t>
            </a:r>
            <a:r>
              <a:rPr lang="en-US" sz="2800" dirty="0">
                <a:solidFill>
                  <a:srgbClr val="85C86C"/>
                </a:solidFill>
                <a:latin typeface="Courier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A63"/>
                </a:solidFill>
              </a:rPr>
              <a:t>alert</a:t>
            </a:r>
            <a:r>
              <a:rPr lang="en-US" sz="2800" dirty="0">
                <a:solidFill>
                  <a:srgbClr val="85C86C"/>
                </a:solidFill>
                <a:latin typeface="Courier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Courier" charset="0"/>
              </a:rPr>
              <a:t>p.age</a:t>
            </a:r>
            <a:r>
              <a:rPr lang="en-US" sz="2800" dirty="0">
                <a:solidFill>
                  <a:srgbClr val="85C86C"/>
                </a:solidFill>
                <a:latin typeface="Courier" charset="0"/>
              </a:rPr>
              <a:t>);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JSON-P</a:t>
            </a:r>
            <a:br>
              <a:rPr lang="en-GB" dirty="0" smtClean="0"/>
            </a:br>
            <a:r>
              <a:rPr lang="en-GB" sz="2800" dirty="0" smtClean="0"/>
              <a:t>Breaking the Security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ourier" charset="0"/>
              </a:rPr>
              <a:t>$.</a:t>
            </a:r>
            <a:r>
              <a:rPr lang="en-US" sz="2400" dirty="0" err="1" smtClean="0">
                <a:latin typeface="Courier" charset="0"/>
              </a:rPr>
              <a:t>getJSON</a:t>
            </a:r>
            <a:r>
              <a:rPr lang="en-US" sz="2400" dirty="0" smtClean="0">
                <a:latin typeface="Courier" charset="0"/>
              </a:rPr>
              <a:t>(“http://my-other-domain.org.uk?p=1&amp;q=2”,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 smtClean="0">
                <a:latin typeface="Courier" charset="0"/>
              </a:rPr>
              <a:t>	function(data) {</a:t>
            </a:r>
            <a:br>
              <a:rPr lang="en-US" sz="2400" dirty="0" smtClean="0">
                <a:latin typeface="Courier" charset="0"/>
              </a:rPr>
            </a:br>
            <a:r>
              <a:rPr lang="en-US" sz="2400" dirty="0" smtClean="0">
                <a:latin typeface="Courier" charset="0"/>
              </a:rPr>
              <a:t>		$.each(thing) {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" charset="0"/>
              </a:rPr>
              <a:t>	</a:t>
            </a:r>
            <a:r>
              <a:rPr lang="en-US" sz="2400" dirty="0" smtClean="0">
                <a:latin typeface="Courier" charset="0"/>
              </a:rPr>
              <a:t>			…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ourier" charset="0"/>
              </a:rPr>
              <a:t/>
            </a:r>
            <a:br>
              <a:rPr lang="en-US" sz="2400" dirty="0" smtClean="0">
                <a:latin typeface="Courier" charset="0"/>
              </a:rPr>
            </a:br>
            <a:r>
              <a:rPr lang="en-US" sz="2400" dirty="0" smtClean="0">
                <a:latin typeface="Courier" charset="0"/>
              </a:rPr>
              <a:t>		}</a:t>
            </a:r>
            <a:r>
              <a:rPr lang="en-US" sz="2400" dirty="0">
                <a:latin typeface="Courier" charset="0"/>
              </a:rPr>
              <a:t/>
            </a:r>
            <a:br>
              <a:rPr lang="en-US" sz="2400" dirty="0">
                <a:latin typeface="Courier" charset="0"/>
              </a:rPr>
            </a:br>
            <a:r>
              <a:rPr lang="en-US" sz="2400" dirty="0" smtClean="0">
                <a:latin typeface="Courier" charset="0"/>
              </a:rPr>
              <a:t>	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JSON/JQuery Flickr Example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$.getJSON("http://api.flickr.com/services/feeds/photos_public.gne?tags=cat&amp;tagmode=any&amp;format=json&amp;</a:t>
            </a:r>
            <a:r>
              <a:rPr lang="en-US" sz="2000" b="1" smtClean="0"/>
              <a:t>jsoncallback=?</a:t>
            </a:r>
            <a:r>
              <a:rPr lang="en-US" sz="2000" smtClean="0"/>
              <a:t>",</a:t>
            </a:r>
            <a:br>
              <a:rPr lang="en-US" sz="2000" smtClean="0"/>
            </a:br>
            <a:r>
              <a:rPr lang="en-US" sz="2000" smtClean="0"/>
              <a:t>        function(data){</a:t>
            </a:r>
            <a:br>
              <a:rPr lang="en-US" sz="2000" smtClean="0"/>
            </a:br>
            <a:r>
              <a:rPr lang="en-US" sz="2000" smtClean="0"/>
              <a:t>          $.each(data.items, function(i,item){</a:t>
            </a:r>
            <a:br>
              <a:rPr lang="en-US" sz="2000" smtClean="0"/>
            </a:br>
            <a:r>
              <a:rPr lang="en-US" sz="2000" smtClean="0"/>
              <a:t>            $("&lt;img/&gt;").attr("src", item.media.m).appendTo("#images");</a:t>
            </a:r>
            <a:br>
              <a:rPr lang="en-US" sz="2000" smtClean="0"/>
            </a:br>
            <a:r>
              <a:rPr lang="en-US" sz="2000" smtClean="0"/>
              <a:t>            if ( i == 3 ) return false;</a:t>
            </a:r>
            <a:br>
              <a:rPr lang="en-US" sz="2000" smtClean="0"/>
            </a:br>
            <a:r>
              <a:rPr lang="en-US" sz="2000" smtClean="0"/>
              <a:t>          });</a:t>
            </a:r>
            <a:br>
              <a:rPr lang="en-US" sz="2000" smtClean="0"/>
            </a:br>
            <a:r>
              <a:rPr lang="en-US" sz="2000" smtClean="0"/>
              <a:t>        });</a:t>
            </a:r>
          </a:p>
        </p:txBody>
      </p:sp>
      <p:pic>
        <p:nvPicPr>
          <p:cNvPr id="36868" name="Picture 3" descr="Screen shot 2009-11-11 at 17.1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5105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9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JavaScript library that simplifies common tasks. </a:t>
            </a:r>
          </a:p>
          <a:p>
            <a:r>
              <a:rPr lang="en-US" dirty="0" smtClean="0"/>
              <a:t>Abstracts away browser quirks.</a:t>
            </a:r>
          </a:p>
          <a:p>
            <a:r>
              <a:rPr lang="en-US" dirty="0" smtClean="0"/>
              <a:t>Quick access to manipulate the </a:t>
            </a:r>
            <a:r>
              <a:rPr lang="en-US" dirty="0" err="1" smtClean="0"/>
              <a:t>dom</a:t>
            </a:r>
            <a:r>
              <a:rPr lang="en-US" dirty="0" smtClean="0"/>
              <a:t> to add/change content, display and animation.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0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Screen shot 2009-11-12 at 16.22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1"/>
          <a:stretch>
            <a:fillRect/>
          </a:stretch>
        </p:blipFill>
        <p:spPr bwMode="auto">
          <a:xfrm>
            <a:off x="4291013" y="152400"/>
            <a:ext cx="4638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800600" cy="1143000"/>
          </a:xfrm>
        </p:spPr>
        <p:txBody>
          <a:bodyPr/>
          <a:lstStyle/>
          <a:p>
            <a:pPr eaLnBrk="1" hangingPunct="1"/>
            <a:r>
              <a:rPr lang="en-US" smtClean="0"/>
              <a:t>EPrints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965325"/>
            <a:ext cx="892333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dirty="0" smtClean="0"/>
              <a:t>$(document).ready(function(){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$.</a:t>
            </a:r>
            <a:r>
              <a:rPr lang="en-US" sz="1600" dirty="0" err="1" smtClean="0"/>
              <a:t>getJSON</a:t>
            </a:r>
            <a:r>
              <a:rPr lang="en-US" sz="1600" dirty="0" smtClean="0"/>
              <a:t>(</a:t>
            </a:r>
            <a:r>
              <a:rPr lang="en-US" sz="1000" dirty="0" smtClean="0"/>
              <a:t>"http://www.edshare.soton.ac.uk/</a:t>
            </a:r>
            <a:r>
              <a:rPr lang="en-US" sz="1000" dirty="0" err="1" smtClean="0"/>
              <a:t>cgi</a:t>
            </a:r>
            <a:r>
              <a:rPr lang="en-US" sz="1000" dirty="0" smtClean="0"/>
              <a:t>/search/simple/</a:t>
            </a:r>
            <a:r>
              <a:rPr lang="en-US" sz="1000" dirty="0" err="1" smtClean="0"/>
              <a:t>export_edshare_JSON.js?exp</a:t>
            </a:r>
            <a:r>
              <a:rPr lang="en-US" sz="1000" dirty="0" smtClean="0"/>
              <a:t>=…..comp3001…&amp;</a:t>
            </a:r>
            <a:r>
              <a:rPr lang="en-US" sz="1000" b="1" dirty="0" err="1" smtClean="0"/>
              <a:t>jsonp</a:t>
            </a:r>
            <a:r>
              <a:rPr lang="en-US" sz="1000" b="1" dirty="0" smtClean="0"/>
              <a:t>=?</a:t>
            </a:r>
            <a:r>
              <a:rPr lang="en-US" sz="1000" dirty="0" smtClean="0"/>
              <a:t>"</a:t>
            </a:r>
            <a:r>
              <a:rPr lang="en-US" sz="16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function(data){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$.each(data, function(</a:t>
            </a:r>
            <a:r>
              <a:rPr lang="en-US" sz="1600" dirty="0" err="1" smtClean="0"/>
              <a:t>i,item</a:t>
            </a:r>
            <a:r>
              <a:rPr lang="en-US" sz="1600" dirty="0" smtClean="0"/>
              <a:t>){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  $("&lt;a/&gt;").</a:t>
            </a:r>
            <a:br>
              <a:rPr lang="en-US" sz="1600" dirty="0" smtClean="0"/>
            </a:br>
            <a:r>
              <a:rPr lang="en-US" sz="1600" dirty="0" smtClean="0"/>
              <a:t>         </a:t>
            </a:r>
            <a:r>
              <a:rPr lang="en-US" sz="1600" dirty="0" err="1" smtClean="0"/>
              <a:t>attr</a:t>
            </a:r>
            <a:r>
              <a:rPr lang="en-US" sz="1600" dirty="0" smtClean="0"/>
              <a:t>("</a:t>
            </a:r>
            <a:r>
              <a:rPr lang="en-US" sz="1600" dirty="0" err="1" smtClean="0"/>
              <a:t>href</a:t>
            </a:r>
            <a:r>
              <a:rPr lang="en-US" sz="1600" dirty="0" smtClean="0"/>
              <a:t>","http://edshare.soton.ac.uk/"+</a:t>
            </a:r>
            <a:r>
              <a:rPr lang="en-US" sz="1600" dirty="0" err="1" smtClean="0"/>
              <a:t>item.eprintid</a:t>
            </a:r>
            <a:r>
              <a:rPr lang="en-US" sz="1600" dirty="0" smtClean="0"/>
              <a:t>).append(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        $("&lt;</a:t>
            </a:r>
            <a:r>
              <a:rPr lang="en-US" sz="1600" dirty="0" err="1" smtClean="0"/>
              <a:t>img</a:t>
            </a:r>
            <a:r>
              <a:rPr lang="en-US" sz="1600" dirty="0" smtClean="0"/>
              <a:t>/&gt;").</a:t>
            </a:r>
            <a:br>
              <a:rPr lang="en-US" sz="1600" dirty="0" smtClean="0"/>
            </a:br>
            <a:r>
              <a:rPr lang="en-US" sz="1600" dirty="0" smtClean="0"/>
              <a:t>              </a:t>
            </a:r>
            <a:r>
              <a:rPr lang="en-US" sz="1600" dirty="0" err="1" smtClean="0"/>
              <a:t>attr</a:t>
            </a:r>
            <a:r>
              <a:rPr lang="en-US" sz="1600" dirty="0" smtClean="0"/>
              <a:t>("</a:t>
            </a:r>
            <a:r>
              <a:rPr lang="en-US" sz="1600" dirty="0" err="1" smtClean="0"/>
              <a:t>src</a:t>
            </a:r>
            <a:r>
              <a:rPr lang="en-US" sz="1600" dirty="0" smtClean="0"/>
              <a:t>","http://edshare.soton.ac.uk/"+</a:t>
            </a:r>
            <a:r>
              <a:rPr lang="en-US" sz="1600" dirty="0" err="1" smtClean="0"/>
              <a:t>item.eprintid</a:t>
            </a:r>
            <a:r>
              <a:rPr lang="en-US" sz="1600" dirty="0" smtClean="0"/>
              <a:t>+"/thumbnails/1/preview.png").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           bind("</a:t>
            </a:r>
            <a:r>
              <a:rPr lang="en-US" sz="1600" dirty="0" err="1" smtClean="0"/>
              <a:t>error",function</a:t>
            </a:r>
            <a:r>
              <a:rPr lang="en-US" sz="1600" dirty="0" smtClean="0"/>
              <a:t>(){$(this).</a:t>
            </a:r>
            <a:r>
              <a:rPr lang="en-US" sz="1600" dirty="0" err="1" smtClean="0"/>
              <a:t>addClass</a:t>
            </a:r>
            <a:r>
              <a:rPr lang="en-US" sz="1600" dirty="0" smtClean="0"/>
              <a:t>("hidden")})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       ).</a:t>
            </a:r>
            <a:r>
              <a:rPr lang="en-US" sz="1600" dirty="0" err="1" smtClean="0"/>
              <a:t>appendTo</a:t>
            </a:r>
            <a:r>
              <a:rPr lang="en-US" sz="1600" dirty="0" smtClean="0"/>
              <a:t>("#lectures");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  });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      });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  });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pic>
        <p:nvPicPr>
          <p:cNvPr id="37893" name="Picture 9" descr="Screen shot 2009-11-12 at 16.2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5591175"/>
            <a:ext cx="59039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Oval 10"/>
          <p:cNvSpPr>
            <a:spLocks noChangeArrowheads="1"/>
          </p:cNvSpPr>
          <p:nvPr/>
        </p:nvSpPr>
        <p:spPr bwMode="auto">
          <a:xfrm>
            <a:off x="5257800" y="1047750"/>
            <a:ext cx="1981200" cy="263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11"/>
          <p:cNvSpPr>
            <a:spLocks noChangeArrowheads="1"/>
          </p:cNvSpPr>
          <p:nvPr/>
        </p:nvSpPr>
        <p:spPr bwMode="auto">
          <a:xfrm>
            <a:off x="1443038" y="2348880"/>
            <a:ext cx="6981390" cy="33553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6" name="Picture 12" descr="Screen shot 2009-11-12 at 16.31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949950"/>
            <a:ext cx="28686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with JSON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Github</a:t>
            </a:r>
            <a:endParaRPr lang="en-GB" dirty="0" smtClean="0"/>
          </a:p>
          <a:p>
            <a:pPr lvl="1"/>
            <a:r>
              <a:rPr lang="en-GB" dirty="0">
                <a:hlinkClick r:id="rId2"/>
              </a:rPr>
              <a:t>https://api.github.com/repos/info6005/6005_cw1_2012/commits</a:t>
            </a:r>
            <a:endParaRPr lang="en-GB" dirty="0" smtClean="0"/>
          </a:p>
          <a:p>
            <a:r>
              <a:rPr lang="en-GB" dirty="0" smtClean="0">
                <a:sym typeface="Wingdings" pitchFamily="2" charset="2"/>
              </a:rPr>
              <a:t>Open Data Endpoints </a:t>
            </a:r>
          </a:p>
          <a:p>
            <a:pPr lvl="1"/>
            <a:r>
              <a:rPr lang="en-GB" dirty="0" smtClean="0">
                <a:sym typeface="Wingdings" pitchFamily="2" charset="2"/>
                <a:hlinkClick r:id="rId3"/>
              </a:rPr>
              <a:t>http</a:t>
            </a:r>
            <a:r>
              <a:rPr lang="en-GB" dirty="0">
                <a:sym typeface="Wingdings" pitchFamily="2" charset="2"/>
                <a:hlinkClick r:id="rId3"/>
              </a:rPr>
              <a:t>://</a:t>
            </a:r>
            <a:r>
              <a:rPr lang="en-GB" dirty="0" smtClean="0">
                <a:sym typeface="Wingdings" pitchFamily="2" charset="2"/>
                <a:hlinkClick r:id="rId3"/>
              </a:rPr>
              <a:t>id.southampton.ac.uk/building/32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reference.data.gov.uk/doc/mp/warley/john-spellar</a:t>
            </a:r>
            <a:endParaRPr lang="en-GB" sz="2000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BBC</a:t>
            </a:r>
          </a:p>
          <a:p>
            <a:pPr lvl="1"/>
            <a:r>
              <a:rPr lang="en-GB" dirty="0">
                <a:hlinkClick r:id="rId5"/>
              </a:rPr>
              <a:t>http://www.bbc.co.uk/music/artists/d24fb461-dee8-41fc-bb15-2f13bb2644a6</a:t>
            </a:r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Negotiation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a URI for a serialisation of a particular object.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800" dirty="0" smtClean="0"/>
              <a:t>GET /building/32 HTTP/1.1</a:t>
            </a:r>
            <a:br>
              <a:rPr lang="en-GB" sz="2800" dirty="0" smtClean="0"/>
            </a:br>
            <a:r>
              <a:rPr lang="en-GB" sz="2800" dirty="0" smtClean="0"/>
              <a:t>	ACCEPT application/</a:t>
            </a:r>
            <a:r>
              <a:rPr lang="en-GB" sz="2800" dirty="0" err="1" smtClean="0"/>
              <a:t>json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HOST id.southampton.ac.uk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986304"/>
            <a:ext cx="8426450" cy="1341438"/>
          </a:xfrm>
        </p:spPr>
        <p:txBody>
          <a:bodyPr/>
          <a:lstStyle/>
          <a:p>
            <a:r>
              <a:rPr lang="en-GB" sz="6000" dirty="0" smtClean="0"/>
              <a:t>Debugging</a:t>
            </a:r>
            <a:endParaRPr lang="en-GB" sz="6000" dirty="0"/>
          </a:p>
        </p:txBody>
      </p:sp>
      <p:pic>
        <p:nvPicPr>
          <p:cNvPr id="17410" name="Picture 2" descr="http://www.bestofanderson.com/tutorials/FireBug/images/firebug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1940" y="2030420"/>
            <a:ext cx="436543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Debugging Web Apps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http://code.google.com/chrome/devtools/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9218" name="Picture 2" descr="http://code.google.com/chrome/devtools/docs/elements-files/elements_style_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564904"/>
            <a:ext cx="666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Debugging </a:t>
            </a:r>
            <a:r>
              <a:rPr lang="en-GB" dirty="0" err="1" smtClean="0"/>
              <a:t>Javascript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http://code.google.com/chrome/devtools/docs/scripts.html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13314" name="Picture 2" descr="http://code.google.com/chrome/devtools/docs/scripts-files/scripts_pau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564904"/>
            <a:ext cx="6667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Execution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http://code.google.com/chrome/devtools/docs/profiles.html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4338" name="Picture 2" descr="http://code.google.com/chrome/devtools/docs/profiles-files/profiles_panel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420888"/>
            <a:ext cx="6667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http://code.google.com/chrome/devtools/docs/timeline.html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15362" name="Picture 2" descr="http://code.google.com/chrome/devtools/docs/timeline-files/timeline_reco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56892"/>
            <a:ext cx="6667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code.google.com/chrome/devtools/docs/resources.html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16386" name="Picture 2" descr="http://code.google.com/chrome/devtools/docs/resources-files/resources_sql_qu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312876"/>
            <a:ext cx="666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abookapart.com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diveintohtml5</a:t>
            </a:r>
            <a:r>
              <a:rPr lang="en-US" sz="2800" dirty="0"/>
              <a:t>.</a:t>
            </a:r>
            <a:r>
              <a:rPr lang="en-US" sz="2800" dirty="0" smtClean="0"/>
              <a:t>org</a:t>
            </a:r>
          </a:p>
          <a:p>
            <a:r>
              <a:rPr lang="en-US" sz="2800" dirty="0"/>
              <a:t>http://html5rocks.com/ </a:t>
            </a:r>
            <a:endParaRPr lang="en-US" sz="2800" dirty="0" smtClean="0"/>
          </a:p>
          <a:p>
            <a:r>
              <a:rPr lang="en-US" sz="2800" dirty="0"/>
              <a:t>http://html5doctor.com/ </a:t>
            </a:r>
          </a:p>
          <a:p>
            <a:r>
              <a:rPr lang="en-US" sz="2800" dirty="0" smtClean="0"/>
              <a:t>Thanks to:</a:t>
            </a:r>
          </a:p>
          <a:p>
            <a:pPr lvl="1"/>
            <a:r>
              <a:rPr lang="en-US" sz="2400" dirty="0" smtClean="0"/>
              <a:t>Scott </a:t>
            </a:r>
            <a:r>
              <a:rPr lang="en-US" sz="2400" dirty="0" err="1" smtClean="0"/>
              <a:t>Vandehey</a:t>
            </a:r>
            <a:r>
              <a:rPr lang="en-US" sz="2400" dirty="0" smtClean="0"/>
              <a:t> (@</a:t>
            </a:r>
            <a:r>
              <a:rPr lang="en-US" sz="2400" dirty="0" err="1" smtClean="0"/>
              <a:t>spaceninja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Alex </a:t>
            </a:r>
            <a:r>
              <a:rPr lang="en-US" sz="2400" dirty="0" err="1" smtClean="0"/>
              <a:t>Bilbie</a:t>
            </a:r>
            <a:r>
              <a:rPr lang="en-US" sz="2400" dirty="0" smtClean="0"/>
              <a:t> (@</a:t>
            </a:r>
            <a:r>
              <a:rPr lang="en-US" sz="2400" dirty="0" err="1" smtClean="0"/>
              <a:t>alexbilbie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François</a:t>
            </a:r>
            <a:r>
              <a:rPr lang="en-US" sz="2400" dirty="0" smtClean="0"/>
              <a:t> </a:t>
            </a:r>
            <a:r>
              <a:rPr lang="en-US" sz="2400" dirty="0" err="1"/>
              <a:t>Massart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</a:t>
            </a:r>
            <a:r>
              <a:rPr lang="en-GB" dirty="0" err="1" smtClean="0"/>
              <a:t>jQuery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9600" dirty="0" smtClean="0"/>
              <a:t>$()</a:t>
            </a:r>
            <a:endParaRPr lang="en-GB" dirty="0" smtClean="0"/>
          </a:p>
          <a:p>
            <a:r>
              <a:rPr lang="en-GB" sz="2800" dirty="0" smtClean="0"/>
              <a:t>A factory method that create </a:t>
            </a:r>
            <a:r>
              <a:rPr lang="en-GB" sz="2800" dirty="0" err="1" smtClean="0"/>
              <a:t>JQuery</a:t>
            </a:r>
            <a:r>
              <a:rPr lang="en-GB" sz="2800" dirty="0" smtClean="0"/>
              <a:t> Objects</a:t>
            </a:r>
          </a:p>
          <a:p>
            <a:r>
              <a:rPr lang="en-GB" sz="2800" dirty="0" smtClean="0"/>
              <a:t>$(“table”) is a </a:t>
            </a:r>
            <a:r>
              <a:rPr lang="en-GB" sz="2800" dirty="0" err="1" smtClean="0"/>
              <a:t>JQuery</a:t>
            </a:r>
            <a:r>
              <a:rPr lang="en-GB" sz="2800" dirty="0" smtClean="0"/>
              <a:t> object containing all the table elements in the document (it’s actually just a function call)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7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$(“</a:t>
            </a:r>
            <a:r>
              <a:rPr lang="en-GB" dirty="0" err="1" smtClean="0"/>
              <a:t>dt</a:t>
            </a:r>
            <a:r>
              <a:rPr lang="en-GB" dirty="0" smtClean="0"/>
              <a:t>”).</a:t>
            </a:r>
            <a:r>
              <a:rPr lang="en-GB" dirty="0" err="1" smtClean="0"/>
              <a:t>addClass</a:t>
            </a:r>
            <a:r>
              <a:rPr lang="en-GB" dirty="0" smtClean="0"/>
              <a:t>(“emphasize”) </a:t>
            </a:r>
          </a:p>
          <a:p>
            <a:pPr lvl="1"/>
            <a:r>
              <a:rPr lang="en-GB" dirty="0" smtClean="0"/>
              <a:t>Changes all occurrences of &lt;</a:t>
            </a:r>
            <a:r>
              <a:rPr lang="en-GB" dirty="0" err="1" smtClean="0"/>
              <a:t>dt</a:t>
            </a:r>
            <a:r>
              <a:rPr lang="en-GB" dirty="0" smtClean="0"/>
              <a:t>&gt; to &lt;</a:t>
            </a:r>
            <a:r>
              <a:rPr lang="en-GB" dirty="0" err="1" smtClean="0"/>
              <a:t>dt</a:t>
            </a:r>
            <a:r>
              <a:rPr lang="en-GB" dirty="0" smtClean="0"/>
              <a:t> class=“emphasize”&gt;</a:t>
            </a:r>
          </a:p>
          <a:p>
            <a:pPr lvl="1"/>
            <a:r>
              <a:rPr lang="en-GB" dirty="0" smtClean="0"/>
              <a:t>.</a:t>
            </a:r>
            <a:r>
              <a:rPr lang="en-GB" dirty="0" err="1" smtClean="0"/>
              <a:t>removeClass</a:t>
            </a:r>
            <a:r>
              <a:rPr lang="en-GB" dirty="0" smtClean="0"/>
              <a:t> does the opposite</a:t>
            </a:r>
          </a:p>
          <a:p>
            <a:pPr marL="450850" lvl="1" indent="0">
              <a:buNone/>
            </a:pPr>
            <a:endParaRPr lang="en-GB" dirty="0" smtClean="0"/>
          </a:p>
          <a:p>
            <a:r>
              <a:rPr lang="en-GB" dirty="0" smtClean="0"/>
              <a:t>$(“</a:t>
            </a:r>
            <a:r>
              <a:rPr lang="en-GB" dirty="0" err="1" smtClean="0"/>
              <a:t>tr:nth-child</a:t>
            </a:r>
            <a:r>
              <a:rPr lang="en-GB" dirty="0" smtClean="0"/>
              <a:t>(odd)”).</a:t>
            </a:r>
            <a:r>
              <a:rPr lang="en-GB" dirty="0" err="1" smtClean="0"/>
              <a:t>addClass</a:t>
            </a:r>
            <a:r>
              <a:rPr lang="en-GB" dirty="0" smtClean="0"/>
              <a:t>(“odd”);</a:t>
            </a:r>
          </a:p>
          <a:p>
            <a:pPr lvl="1"/>
            <a:r>
              <a:rPr lang="en-GB" dirty="0" smtClean="0"/>
              <a:t>Zebra stripes tables</a:t>
            </a:r>
          </a:p>
          <a:p>
            <a:pPr marL="45085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4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4609269" cy="198081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None/>
            </a:pPr>
            <a:r>
              <a:rPr lang="en-GB" sz="1800" b="1" dirty="0" smtClean="0"/>
              <a:t>&lt;body </a:t>
            </a:r>
            <a:r>
              <a:rPr lang="en-GB" sz="1800" b="1" dirty="0" err="1" smtClean="0"/>
              <a:t>onLoad</a:t>
            </a:r>
            <a:r>
              <a:rPr lang="en-GB" sz="1800" b="1" dirty="0" smtClean="0"/>
              <a:t>=“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()”&gt;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4008" y="1556792"/>
            <a:ext cx="4609269" cy="19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	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$(document).ready(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);</a:t>
            </a:r>
            <a:endParaRPr lang="en-GB" sz="18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 bwMode="auto">
          <a:xfrm>
            <a:off x="4572000" y="1341438"/>
            <a:ext cx="0" cy="23395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789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572000" y="1341438"/>
            <a:ext cx="4572000" cy="233959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4609269" cy="198081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None/>
            </a:pPr>
            <a:r>
              <a:rPr lang="en-GB" sz="1800" b="1" dirty="0" smtClean="0"/>
              <a:t>&lt;body </a:t>
            </a:r>
            <a:r>
              <a:rPr lang="en-GB" sz="1800" b="1" dirty="0" err="1" smtClean="0"/>
              <a:t>onLoad</a:t>
            </a:r>
            <a:r>
              <a:rPr lang="en-GB" sz="1800" b="1" dirty="0" smtClean="0"/>
              <a:t>=“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()”&gt;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4008" y="1556792"/>
            <a:ext cx="4609269" cy="19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	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$(document).ready(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);</a:t>
            </a:r>
            <a:endParaRPr lang="en-GB" sz="18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 bwMode="auto">
          <a:xfrm>
            <a:off x="4572000" y="1341438"/>
            <a:ext cx="0" cy="23395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8775" y="4113075"/>
            <a:ext cx="8426450" cy="20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Structure and </a:t>
            </a:r>
            <a:r>
              <a:rPr lang="en-US" dirty="0"/>
              <a:t>a</a:t>
            </a:r>
            <a:r>
              <a:rPr lang="en-US" dirty="0" smtClean="0"/>
              <a:t>ppearance should be separated (CSS and JavaScript).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onLoad</a:t>
            </a:r>
            <a:r>
              <a:rPr lang="en-US" dirty="0" smtClean="0"/>
              <a:t> waits until all images (</a:t>
            </a:r>
            <a:r>
              <a:rPr lang="en-US" dirty="0" err="1" smtClean="0"/>
              <a:t>etc</a:t>
            </a:r>
            <a:r>
              <a:rPr lang="en-US" dirty="0" smtClean="0"/>
              <a:t>) are loaded.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65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871698" y="4257092"/>
            <a:ext cx="5184577" cy="15841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4609269" cy="198081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None/>
            </a:pPr>
            <a:r>
              <a:rPr lang="en-GB" sz="1800" b="1" dirty="0" smtClean="0"/>
              <a:t>&lt;body </a:t>
            </a:r>
            <a:r>
              <a:rPr lang="en-GB" sz="1800" b="1" dirty="0" err="1" smtClean="0"/>
              <a:t>onLoad</a:t>
            </a:r>
            <a:r>
              <a:rPr lang="en-GB" sz="1800" b="1" dirty="0" smtClean="0"/>
              <a:t>=“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()”&gt;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4008" y="1556792"/>
            <a:ext cx="4609269" cy="19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Function 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() {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	$(“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$(document).ready(</a:t>
            </a:r>
            <a:r>
              <a:rPr lang="en-GB" sz="1800" b="1" dirty="0" err="1" smtClean="0"/>
              <a:t>doEmph</a:t>
            </a:r>
            <a:r>
              <a:rPr lang="en-GB" sz="1800" b="1" dirty="0" smtClean="0"/>
              <a:t>);</a:t>
            </a:r>
            <a:endParaRPr lang="en-GB" sz="18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 bwMode="auto">
          <a:xfrm>
            <a:off x="4572000" y="1341438"/>
            <a:ext cx="0" cy="23395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67363" y="4437112"/>
            <a:ext cx="4609269" cy="13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 smtClean="0"/>
              <a:t>$(document).ready( function () {</a:t>
            </a:r>
          </a:p>
          <a:p>
            <a:pPr marL="0" indent="0">
              <a:buNone/>
            </a:pPr>
            <a:r>
              <a:rPr lang="en-GB" sz="1800" b="1" dirty="0" smtClean="0"/>
              <a:t>	 (“</a:t>
            </a:r>
            <a:r>
              <a:rPr lang="en-GB" sz="1800" b="1" dirty="0" err="1" smtClean="0"/>
              <a:t>dt</a:t>
            </a:r>
            <a:r>
              <a:rPr lang="en-GB" sz="1800" b="1" dirty="0" smtClean="0"/>
              <a:t>”).</a:t>
            </a:r>
            <a:r>
              <a:rPr lang="en-GB" sz="1800" b="1" dirty="0" err="1" smtClean="0"/>
              <a:t>addClass</a:t>
            </a:r>
            <a:r>
              <a:rPr lang="en-GB" sz="1800" b="1" dirty="0" smtClean="0"/>
              <a:t>(“emphasize”)</a:t>
            </a:r>
          </a:p>
          <a:p>
            <a:pPr marL="0" indent="0">
              <a:buNone/>
            </a:pPr>
            <a:r>
              <a:rPr lang="en-GB" sz="1800" b="1" dirty="0" smtClean="0"/>
              <a:t>});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7993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JQuery</a:t>
            </a:r>
            <a:r>
              <a:rPr lang="en-US" dirty="0" smtClean="0"/>
              <a:t> </a:t>
            </a:r>
            <a:r>
              <a:rPr lang="en-US" dirty="0" smtClean="0"/>
              <a:t>Selectors (CSS)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/>
              <a:t>p</a:t>
            </a:r>
            <a:r>
              <a:rPr lang="en-US" dirty="0" smtClean="0"/>
              <a:t>			element name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#id	identifier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.class	</a:t>
            </a:r>
            <a:r>
              <a:rPr lang="en-US" dirty="0" err="1" smtClean="0"/>
              <a:t>classname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err="1" smtClean="0"/>
              <a:t>p.class</a:t>
            </a:r>
            <a:r>
              <a:rPr lang="en-US" dirty="0" smtClean="0"/>
              <a:t>	element with class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p a	anchor as any descendant of p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p &gt; a	anchor direct child of p</a:t>
            </a:r>
          </a:p>
        </p:txBody>
      </p:sp>
    </p:spTree>
    <p:extLst>
      <p:ext uri="{BB962C8B-B14F-4D97-AF65-F5344CB8AC3E}">
        <p14:creationId xmlns:p14="http://schemas.microsoft.com/office/powerpoint/2010/main" val="3835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2384</TotalTime>
  <Words>751</Words>
  <Application>Microsoft Office PowerPoint</Application>
  <PresentationFormat>On-screen Show (4:3)</PresentationFormat>
  <Paragraphs>275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UoSnew3</vt:lpstr>
      <vt:lpstr>PowerPoint Presentation</vt:lpstr>
      <vt:lpstr>Separation of Concerns</vt:lpstr>
      <vt:lpstr>jQuery</vt:lpstr>
      <vt:lpstr>Basic jQuery</vt:lpstr>
      <vt:lpstr>Simple Uses</vt:lpstr>
      <vt:lpstr>Which is better?</vt:lpstr>
      <vt:lpstr>Which is better?</vt:lpstr>
      <vt:lpstr>Which is better?</vt:lpstr>
      <vt:lpstr>JQuery Selectors (CSS)</vt:lpstr>
      <vt:lpstr>JQuery Selectors (Xpath)</vt:lpstr>
      <vt:lpstr>JQuery Filters</vt:lpstr>
      <vt:lpstr>jQuery Chaining</vt:lpstr>
      <vt:lpstr>jQuery Chaining (input)</vt:lpstr>
      <vt:lpstr>jQuery Chaining (output)</vt:lpstr>
      <vt:lpstr>Events</vt:lpstr>
      <vt:lpstr>Events</vt:lpstr>
      <vt:lpstr>Dom Levels</vt:lpstr>
      <vt:lpstr>Effects</vt:lpstr>
      <vt:lpstr>Effects</vt:lpstr>
      <vt:lpstr>Utility Functions</vt:lpstr>
      <vt:lpstr>Examples</vt:lpstr>
      <vt:lpstr>AJAX</vt:lpstr>
      <vt:lpstr>AJAX - Tedious</vt:lpstr>
      <vt:lpstr>AJAX - jQuery</vt:lpstr>
      <vt:lpstr>The Problems with AJAX</vt:lpstr>
      <vt:lpstr>JSON – JavaScript Object Notation</vt:lpstr>
      <vt:lpstr>Example</vt:lpstr>
      <vt:lpstr>JSON-P Breaking the Security Model</vt:lpstr>
      <vt:lpstr>JSON/JQuery Flickr Example</vt:lpstr>
      <vt:lpstr>EPrints</vt:lpstr>
      <vt:lpstr>Services with JSON API</vt:lpstr>
      <vt:lpstr>Content Negotiation</vt:lpstr>
      <vt:lpstr>Debugging</vt:lpstr>
      <vt:lpstr>Debugging Web Apps</vt:lpstr>
      <vt:lpstr>Debugging Javascript</vt:lpstr>
      <vt:lpstr>Execution Time</vt:lpstr>
      <vt:lpstr>Performance!</vt:lpstr>
      <vt:lpstr>Explore Storage</vt:lpstr>
      <vt:lpstr>Resources</vt:lpstr>
    </vt:vector>
  </TitlesOfParts>
  <Company>Science Learning Centre South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Davetaz</cp:lastModifiedBy>
  <cp:revision>83</cp:revision>
  <dcterms:created xsi:type="dcterms:W3CDTF">2008-04-22T13:46:56Z</dcterms:created>
  <dcterms:modified xsi:type="dcterms:W3CDTF">2012-03-13T17:10:59Z</dcterms:modified>
</cp:coreProperties>
</file>