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1" r:id="rId3"/>
    <p:sldId id="321" r:id="rId4"/>
    <p:sldId id="267" r:id="rId5"/>
    <p:sldId id="270" r:id="rId6"/>
    <p:sldId id="317" r:id="rId7"/>
    <p:sldId id="318" r:id="rId8"/>
    <p:sldId id="319" r:id="rId9"/>
    <p:sldId id="257" r:id="rId10"/>
    <p:sldId id="316" r:id="rId11"/>
    <p:sldId id="320" r:id="rId12"/>
    <p:sldId id="260" r:id="rId13"/>
    <p:sldId id="322" r:id="rId14"/>
    <p:sldId id="323" r:id="rId15"/>
    <p:sldId id="285" r:id="rId16"/>
    <p:sldId id="325" r:id="rId17"/>
    <p:sldId id="279" r:id="rId18"/>
    <p:sldId id="276" r:id="rId19"/>
    <p:sldId id="313" r:id="rId20"/>
    <p:sldId id="329" r:id="rId21"/>
    <p:sldId id="328" r:id="rId22"/>
    <p:sldId id="334" r:id="rId23"/>
    <p:sldId id="298" r:id="rId24"/>
    <p:sldId id="296" r:id="rId25"/>
    <p:sldId id="290" r:id="rId26"/>
    <p:sldId id="291" r:id="rId27"/>
    <p:sldId id="292" r:id="rId28"/>
    <p:sldId id="330" r:id="rId29"/>
    <p:sldId id="300" r:id="rId30"/>
    <p:sldId id="301" r:id="rId31"/>
    <p:sldId id="306" r:id="rId32"/>
    <p:sldId id="303" r:id="rId33"/>
    <p:sldId id="304" r:id="rId34"/>
    <p:sldId id="332" r:id="rId35"/>
    <p:sldId id="336" r:id="rId36"/>
    <p:sldId id="335" r:id="rId37"/>
    <p:sldId id="337" r:id="rId38"/>
    <p:sldId id="338" r:id="rId39"/>
    <p:sldId id="294" r:id="rId40"/>
    <p:sldId id="333" r:id="rId41"/>
    <p:sldId id="311" r:id="rId42"/>
    <p:sldId id="314" r:id="rId43"/>
    <p:sldId id="315" r:id="rId44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952D"/>
    <a:srgbClr val="608C27"/>
    <a:srgbClr val="5E8727"/>
    <a:srgbClr val="80C53A"/>
    <a:srgbClr val="7DB536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5" autoAdjust="0"/>
    <p:restoredTop sz="94660"/>
  </p:normalViewPr>
  <p:slideViewPr>
    <p:cSldViewPr snapToObjects="1">
      <p:cViewPr varScale="1">
        <p:scale>
          <a:sx n="139" d="100"/>
          <a:sy n="139" d="100"/>
        </p:scale>
        <p:origin x="-1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maswan:Documents:My%20docs%20-%20Open%20Access:Policies:Mandates%20data:Mandates%20v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249821045097"/>
          <c:y val="0.0464705882352941"/>
          <c:w val="0.587968623240277"/>
          <c:h val="0.7647461787864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CPI</c:v>
                </c:pt>
              </c:strCache>
            </c:strRef>
          </c:tx>
          <c:spPr>
            <a:ln w="63500">
              <a:solidFill>
                <a:srgbClr val="7DB536"/>
              </a:solidFill>
            </a:ln>
          </c:spPr>
          <c:marker>
            <c:spPr>
              <a:solidFill>
                <a:srgbClr val="7DB536"/>
              </a:solidFill>
              <a:ln>
                <a:solidFill>
                  <a:srgbClr val="7DB536"/>
                </a:solidFill>
              </a:ln>
            </c:spPr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4.21</c:v>
                </c:pt>
                <c:pt idx="1">
                  <c:v>7.35</c:v>
                </c:pt>
                <c:pt idx="2">
                  <c:v>10.56</c:v>
                </c:pt>
                <c:pt idx="3">
                  <c:v>13.39</c:v>
                </c:pt>
                <c:pt idx="4">
                  <c:v>16.6</c:v>
                </c:pt>
                <c:pt idx="5">
                  <c:v>20.05</c:v>
                </c:pt>
                <c:pt idx="6">
                  <c:v>22.8</c:v>
                </c:pt>
                <c:pt idx="7">
                  <c:v>24.71</c:v>
                </c:pt>
                <c:pt idx="8">
                  <c:v>27.47</c:v>
                </c:pt>
                <c:pt idx="9">
                  <c:v>31.75</c:v>
                </c:pt>
                <c:pt idx="10">
                  <c:v>35.5</c:v>
                </c:pt>
                <c:pt idx="11">
                  <c:v>37.64</c:v>
                </c:pt>
                <c:pt idx="12">
                  <c:v>40.78</c:v>
                </c:pt>
                <c:pt idx="13">
                  <c:v>44.53</c:v>
                </c:pt>
                <c:pt idx="14">
                  <c:v>49.43</c:v>
                </c:pt>
                <c:pt idx="15">
                  <c:v>54.25</c:v>
                </c:pt>
                <c:pt idx="16">
                  <c:v>58.64</c:v>
                </c:pt>
                <c:pt idx="17">
                  <c:v>64.73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serials average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9.73</c:v>
                </c:pt>
                <c:pt idx="1">
                  <c:v>14.06</c:v>
                </c:pt>
                <c:pt idx="2">
                  <c:v>27.45</c:v>
                </c:pt>
                <c:pt idx="3">
                  <c:v>26.38</c:v>
                </c:pt>
                <c:pt idx="4">
                  <c:v>36.07</c:v>
                </c:pt>
                <c:pt idx="5">
                  <c:v>47.26</c:v>
                </c:pt>
                <c:pt idx="6">
                  <c:v>57.07</c:v>
                </c:pt>
                <c:pt idx="7">
                  <c:v>61.4</c:v>
                </c:pt>
                <c:pt idx="8">
                  <c:v>76.34</c:v>
                </c:pt>
                <c:pt idx="9">
                  <c:v>91.79</c:v>
                </c:pt>
                <c:pt idx="10">
                  <c:v>100.7</c:v>
                </c:pt>
                <c:pt idx="11">
                  <c:v>116.39</c:v>
                </c:pt>
                <c:pt idx="12">
                  <c:v>133.29</c:v>
                </c:pt>
                <c:pt idx="13">
                  <c:v>142.56</c:v>
                </c:pt>
                <c:pt idx="14">
                  <c:v>156.68</c:v>
                </c:pt>
                <c:pt idx="15">
                  <c:v>174.77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4593080"/>
        <c:axId val="2110244248"/>
      </c:lineChart>
      <c:catAx>
        <c:axId val="208459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0244248"/>
        <c:crosses val="autoZero"/>
        <c:auto val="1"/>
        <c:lblAlgn val="ctr"/>
        <c:lblOffset val="100"/>
        <c:noMultiLvlLbl val="0"/>
      </c:catAx>
      <c:valAx>
        <c:axId val="2110244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4593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679193509902"/>
          <c:y val="0.353690134321445"/>
          <c:w val="0.265229897399189"/>
          <c:h val="0.2279138490041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532480314961"/>
          <c:y val="0.00182984202446393"/>
          <c:w val="0.764214004499438"/>
          <c:h val="0.751093695835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110528680"/>
        <c:axId val="2110417960"/>
      </c:barChart>
      <c:catAx>
        <c:axId val="2110528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21104179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10417960"/>
        <c:scaling>
          <c:orientation val="minMax"/>
          <c:max val="250.0"/>
        </c:scaling>
        <c:delete val="0"/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 sz="1800" dirty="0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337328686095175"/>
              <c:y val="0.937736096667162"/>
            </c:manualLayout>
          </c:layout>
          <c:overlay val="0"/>
          <c:spPr>
            <a:noFill/>
            <a:ln w="2535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2110528680"/>
        <c:crosses val="autoZero"/>
        <c:crossBetween val="between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168195718654434"/>
          <c:y val="0.0310734463276836"/>
          <c:w val="0.69871908786631"/>
          <c:h val="0.8096203122914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'Quart data funder at bottom'!$B$40</c:f>
              <c:strCache>
                <c:ptCount val="1"/>
                <c:pt idx="0">
                  <c:v>Funder </c:v>
                </c:pt>
              </c:strCache>
            </c:strRef>
          </c:tx>
          <c:invertIfNegative val="0"/>
          <c:cat>
            <c:strRef>
              <c:f>'Quart data funder at bottom'!$A$41:$A$76</c:f>
              <c:strCache>
                <c:ptCount val="36"/>
                <c:pt idx="0">
                  <c:v>Yr10/Q4</c:v>
                </c:pt>
                <c:pt idx="1">
                  <c:v>Yr10/Q3</c:v>
                </c:pt>
                <c:pt idx="2">
                  <c:v>Yr10/Q2</c:v>
                </c:pt>
                <c:pt idx="3">
                  <c:v>Yr10/Q1</c:v>
                </c:pt>
                <c:pt idx="4">
                  <c:v>Yr09/Q4</c:v>
                </c:pt>
                <c:pt idx="5">
                  <c:v>Yr09/Q3</c:v>
                </c:pt>
                <c:pt idx="6">
                  <c:v>Yr09/Q2</c:v>
                </c:pt>
                <c:pt idx="7">
                  <c:v>Yr09/Q1</c:v>
                </c:pt>
                <c:pt idx="8">
                  <c:v>Yr08/Q4</c:v>
                </c:pt>
                <c:pt idx="9">
                  <c:v>Yr08/Q3</c:v>
                </c:pt>
                <c:pt idx="10">
                  <c:v>Yr08/Q2</c:v>
                </c:pt>
                <c:pt idx="11">
                  <c:v>Yr08/Q1</c:v>
                </c:pt>
                <c:pt idx="12">
                  <c:v>Yr07/Q4</c:v>
                </c:pt>
                <c:pt idx="13">
                  <c:v>Yr07/Q3</c:v>
                </c:pt>
                <c:pt idx="14">
                  <c:v>Yr07/Q2</c:v>
                </c:pt>
                <c:pt idx="15">
                  <c:v>Yr07/Q1</c:v>
                </c:pt>
                <c:pt idx="16">
                  <c:v>Yr06/Q4</c:v>
                </c:pt>
                <c:pt idx="17">
                  <c:v>Yr06/Q3</c:v>
                </c:pt>
                <c:pt idx="18">
                  <c:v>Yr06/Q2</c:v>
                </c:pt>
                <c:pt idx="19">
                  <c:v>Yr06/Q1</c:v>
                </c:pt>
                <c:pt idx="20">
                  <c:v>Yr05/Q4</c:v>
                </c:pt>
                <c:pt idx="21">
                  <c:v>Yr05/Q3</c:v>
                </c:pt>
                <c:pt idx="22">
                  <c:v>Yr05/Q2</c:v>
                </c:pt>
                <c:pt idx="23">
                  <c:v>Yr05/Q1</c:v>
                </c:pt>
                <c:pt idx="24">
                  <c:v>Yr04/Q4</c:v>
                </c:pt>
                <c:pt idx="25">
                  <c:v>Yr04/Q3</c:v>
                </c:pt>
                <c:pt idx="26">
                  <c:v>Yr04/Q2</c:v>
                </c:pt>
                <c:pt idx="27">
                  <c:v>Yr04/Q1</c:v>
                </c:pt>
                <c:pt idx="28">
                  <c:v>Yr03/Q4</c:v>
                </c:pt>
                <c:pt idx="29">
                  <c:v>Yr03/Q3</c:v>
                </c:pt>
                <c:pt idx="30">
                  <c:v>Yr03/Q2</c:v>
                </c:pt>
                <c:pt idx="31">
                  <c:v>Yr03/Q1</c:v>
                </c:pt>
                <c:pt idx="32">
                  <c:v>Yr02/Q4</c:v>
                </c:pt>
                <c:pt idx="33">
                  <c:v>Yr02/Q3</c:v>
                </c:pt>
                <c:pt idx="34">
                  <c:v>Yr02/Q2</c:v>
                </c:pt>
                <c:pt idx="35">
                  <c:v>Y202/Q1</c:v>
                </c:pt>
              </c:strCache>
            </c:strRef>
          </c:cat>
          <c:val>
            <c:numRef>
              <c:f>'Quart data funder at bottom'!$B$41:$B$76</c:f>
              <c:numCache>
                <c:formatCode>General</c:formatCode>
                <c:ptCount val="36"/>
                <c:pt idx="0">
                  <c:v>47.0</c:v>
                </c:pt>
                <c:pt idx="1">
                  <c:v>47.0</c:v>
                </c:pt>
                <c:pt idx="2">
                  <c:v>46.0</c:v>
                </c:pt>
                <c:pt idx="3">
                  <c:v>44.0</c:v>
                </c:pt>
                <c:pt idx="4">
                  <c:v>42.0</c:v>
                </c:pt>
                <c:pt idx="5">
                  <c:v>41.0</c:v>
                </c:pt>
                <c:pt idx="6">
                  <c:v>39.0</c:v>
                </c:pt>
                <c:pt idx="7">
                  <c:v>37.0</c:v>
                </c:pt>
                <c:pt idx="8">
                  <c:v>30.0</c:v>
                </c:pt>
                <c:pt idx="9">
                  <c:v>29.0</c:v>
                </c:pt>
                <c:pt idx="10">
                  <c:v>25.0</c:v>
                </c:pt>
                <c:pt idx="11">
                  <c:v>24.0</c:v>
                </c:pt>
                <c:pt idx="12">
                  <c:v>23.0</c:v>
                </c:pt>
                <c:pt idx="13">
                  <c:v>20.0</c:v>
                </c:pt>
                <c:pt idx="14">
                  <c:v>17.0</c:v>
                </c:pt>
                <c:pt idx="15">
                  <c:v>16.0</c:v>
                </c:pt>
                <c:pt idx="16">
                  <c:v>9.0</c:v>
                </c:pt>
                <c:pt idx="17">
                  <c:v>5.0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'Quart data funder at bottom'!$C$40</c:f>
              <c:strCache>
                <c:ptCount val="1"/>
                <c:pt idx="0">
                  <c:v>Institutional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'Quart data funder at bottom'!$A$41:$A$76</c:f>
              <c:strCache>
                <c:ptCount val="36"/>
                <c:pt idx="0">
                  <c:v>Yr10/Q4</c:v>
                </c:pt>
                <c:pt idx="1">
                  <c:v>Yr10/Q3</c:v>
                </c:pt>
                <c:pt idx="2">
                  <c:v>Yr10/Q2</c:v>
                </c:pt>
                <c:pt idx="3">
                  <c:v>Yr10/Q1</c:v>
                </c:pt>
                <c:pt idx="4">
                  <c:v>Yr09/Q4</c:v>
                </c:pt>
                <c:pt idx="5">
                  <c:v>Yr09/Q3</c:v>
                </c:pt>
                <c:pt idx="6">
                  <c:v>Yr09/Q2</c:v>
                </c:pt>
                <c:pt idx="7">
                  <c:v>Yr09/Q1</c:v>
                </c:pt>
                <c:pt idx="8">
                  <c:v>Yr08/Q4</c:v>
                </c:pt>
                <c:pt idx="9">
                  <c:v>Yr08/Q3</c:v>
                </c:pt>
                <c:pt idx="10">
                  <c:v>Yr08/Q2</c:v>
                </c:pt>
                <c:pt idx="11">
                  <c:v>Yr08/Q1</c:v>
                </c:pt>
                <c:pt idx="12">
                  <c:v>Yr07/Q4</c:v>
                </c:pt>
                <c:pt idx="13">
                  <c:v>Yr07/Q3</c:v>
                </c:pt>
                <c:pt idx="14">
                  <c:v>Yr07/Q2</c:v>
                </c:pt>
                <c:pt idx="15">
                  <c:v>Yr07/Q1</c:v>
                </c:pt>
                <c:pt idx="16">
                  <c:v>Yr06/Q4</c:v>
                </c:pt>
                <c:pt idx="17">
                  <c:v>Yr06/Q3</c:v>
                </c:pt>
                <c:pt idx="18">
                  <c:v>Yr06/Q2</c:v>
                </c:pt>
                <c:pt idx="19">
                  <c:v>Yr06/Q1</c:v>
                </c:pt>
                <c:pt idx="20">
                  <c:v>Yr05/Q4</c:v>
                </c:pt>
                <c:pt idx="21">
                  <c:v>Yr05/Q3</c:v>
                </c:pt>
                <c:pt idx="22">
                  <c:v>Yr05/Q2</c:v>
                </c:pt>
                <c:pt idx="23">
                  <c:v>Yr05/Q1</c:v>
                </c:pt>
                <c:pt idx="24">
                  <c:v>Yr04/Q4</c:v>
                </c:pt>
                <c:pt idx="25">
                  <c:v>Yr04/Q3</c:v>
                </c:pt>
                <c:pt idx="26">
                  <c:v>Yr04/Q2</c:v>
                </c:pt>
                <c:pt idx="27">
                  <c:v>Yr04/Q1</c:v>
                </c:pt>
                <c:pt idx="28">
                  <c:v>Yr03/Q4</c:v>
                </c:pt>
                <c:pt idx="29">
                  <c:v>Yr03/Q3</c:v>
                </c:pt>
                <c:pt idx="30">
                  <c:v>Yr03/Q2</c:v>
                </c:pt>
                <c:pt idx="31">
                  <c:v>Yr03/Q1</c:v>
                </c:pt>
                <c:pt idx="32">
                  <c:v>Yr02/Q4</c:v>
                </c:pt>
                <c:pt idx="33">
                  <c:v>Yr02/Q3</c:v>
                </c:pt>
                <c:pt idx="34">
                  <c:v>Yr02/Q2</c:v>
                </c:pt>
                <c:pt idx="35">
                  <c:v>Y202/Q1</c:v>
                </c:pt>
              </c:strCache>
            </c:strRef>
          </c:cat>
          <c:val>
            <c:numRef>
              <c:f>'Quart data funder at bottom'!$C$41:$C$76</c:f>
              <c:numCache>
                <c:formatCode>General</c:formatCode>
                <c:ptCount val="36"/>
                <c:pt idx="0">
                  <c:v>112.0</c:v>
                </c:pt>
                <c:pt idx="1">
                  <c:v>97.0</c:v>
                </c:pt>
                <c:pt idx="2">
                  <c:v>91.0</c:v>
                </c:pt>
                <c:pt idx="3">
                  <c:v>88.0</c:v>
                </c:pt>
                <c:pt idx="4">
                  <c:v>79.0</c:v>
                </c:pt>
                <c:pt idx="5">
                  <c:v>44.0</c:v>
                </c:pt>
                <c:pt idx="6">
                  <c:v>39.0</c:v>
                </c:pt>
                <c:pt idx="7">
                  <c:v>30.0</c:v>
                </c:pt>
                <c:pt idx="8">
                  <c:v>27.0</c:v>
                </c:pt>
                <c:pt idx="9">
                  <c:v>23.0</c:v>
                </c:pt>
                <c:pt idx="10">
                  <c:v>18.0</c:v>
                </c:pt>
                <c:pt idx="11">
                  <c:v>15.0</c:v>
                </c:pt>
                <c:pt idx="12">
                  <c:v>11.0</c:v>
                </c:pt>
                <c:pt idx="13">
                  <c:v>11.0</c:v>
                </c:pt>
                <c:pt idx="14">
                  <c:v>11.0</c:v>
                </c:pt>
                <c:pt idx="15">
                  <c:v>9.0</c:v>
                </c:pt>
                <c:pt idx="16">
                  <c:v>7.0</c:v>
                </c:pt>
                <c:pt idx="17">
                  <c:v>5.0</c:v>
                </c:pt>
                <c:pt idx="18">
                  <c:v>5.0</c:v>
                </c:pt>
                <c:pt idx="19">
                  <c:v>5.0</c:v>
                </c:pt>
                <c:pt idx="20">
                  <c:v>4.0</c:v>
                </c:pt>
                <c:pt idx="21">
                  <c:v>4.0</c:v>
                </c:pt>
                <c:pt idx="22">
                  <c:v>3.0</c:v>
                </c:pt>
                <c:pt idx="23">
                  <c:v>3.0</c:v>
                </c:pt>
                <c:pt idx="24">
                  <c:v>3.0</c:v>
                </c:pt>
                <c:pt idx="25">
                  <c:v>2.0</c:v>
                </c:pt>
                <c:pt idx="26">
                  <c:v>2.0</c:v>
                </c:pt>
                <c:pt idx="27">
                  <c:v>2.0</c:v>
                </c:pt>
                <c:pt idx="28">
                  <c:v>1.0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1.0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'Quart data funder at bottom'!$D$40</c:f>
              <c:strCache>
                <c:ptCount val="1"/>
                <c:pt idx="0">
                  <c:v>Dept / School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'Quart data funder at bottom'!$A$41:$A$76</c:f>
              <c:strCache>
                <c:ptCount val="36"/>
                <c:pt idx="0">
                  <c:v>Yr10/Q4</c:v>
                </c:pt>
                <c:pt idx="1">
                  <c:v>Yr10/Q3</c:v>
                </c:pt>
                <c:pt idx="2">
                  <c:v>Yr10/Q2</c:v>
                </c:pt>
                <c:pt idx="3">
                  <c:v>Yr10/Q1</c:v>
                </c:pt>
                <c:pt idx="4">
                  <c:v>Yr09/Q4</c:v>
                </c:pt>
                <c:pt idx="5">
                  <c:v>Yr09/Q3</c:v>
                </c:pt>
                <c:pt idx="6">
                  <c:v>Yr09/Q2</c:v>
                </c:pt>
                <c:pt idx="7">
                  <c:v>Yr09/Q1</c:v>
                </c:pt>
                <c:pt idx="8">
                  <c:v>Yr08/Q4</c:v>
                </c:pt>
                <c:pt idx="9">
                  <c:v>Yr08/Q3</c:v>
                </c:pt>
                <c:pt idx="10">
                  <c:v>Yr08/Q2</c:v>
                </c:pt>
                <c:pt idx="11">
                  <c:v>Yr08/Q1</c:v>
                </c:pt>
                <c:pt idx="12">
                  <c:v>Yr07/Q4</c:v>
                </c:pt>
                <c:pt idx="13">
                  <c:v>Yr07/Q3</c:v>
                </c:pt>
                <c:pt idx="14">
                  <c:v>Yr07/Q2</c:v>
                </c:pt>
                <c:pt idx="15">
                  <c:v>Yr07/Q1</c:v>
                </c:pt>
                <c:pt idx="16">
                  <c:v>Yr06/Q4</c:v>
                </c:pt>
                <c:pt idx="17">
                  <c:v>Yr06/Q3</c:v>
                </c:pt>
                <c:pt idx="18">
                  <c:v>Yr06/Q2</c:v>
                </c:pt>
                <c:pt idx="19">
                  <c:v>Yr06/Q1</c:v>
                </c:pt>
                <c:pt idx="20">
                  <c:v>Yr05/Q4</c:v>
                </c:pt>
                <c:pt idx="21">
                  <c:v>Yr05/Q3</c:v>
                </c:pt>
                <c:pt idx="22">
                  <c:v>Yr05/Q2</c:v>
                </c:pt>
                <c:pt idx="23">
                  <c:v>Yr05/Q1</c:v>
                </c:pt>
                <c:pt idx="24">
                  <c:v>Yr04/Q4</c:v>
                </c:pt>
                <c:pt idx="25">
                  <c:v>Yr04/Q3</c:v>
                </c:pt>
                <c:pt idx="26">
                  <c:v>Yr04/Q2</c:v>
                </c:pt>
                <c:pt idx="27">
                  <c:v>Yr04/Q1</c:v>
                </c:pt>
                <c:pt idx="28">
                  <c:v>Yr03/Q4</c:v>
                </c:pt>
                <c:pt idx="29">
                  <c:v>Yr03/Q3</c:v>
                </c:pt>
                <c:pt idx="30">
                  <c:v>Yr03/Q2</c:v>
                </c:pt>
                <c:pt idx="31">
                  <c:v>Yr03/Q1</c:v>
                </c:pt>
                <c:pt idx="32">
                  <c:v>Yr02/Q4</c:v>
                </c:pt>
                <c:pt idx="33">
                  <c:v>Yr02/Q3</c:v>
                </c:pt>
                <c:pt idx="34">
                  <c:v>Yr02/Q2</c:v>
                </c:pt>
                <c:pt idx="35">
                  <c:v>Y202/Q1</c:v>
                </c:pt>
              </c:strCache>
            </c:strRef>
          </c:cat>
          <c:val>
            <c:numRef>
              <c:f>'Quart data funder at bottom'!$D$41:$D$76</c:f>
              <c:numCache>
                <c:formatCode>General</c:formatCode>
                <c:ptCount val="36"/>
                <c:pt idx="0">
                  <c:v>29.0</c:v>
                </c:pt>
                <c:pt idx="1">
                  <c:v>24.0</c:v>
                </c:pt>
                <c:pt idx="2">
                  <c:v>24.0</c:v>
                </c:pt>
                <c:pt idx="3">
                  <c:v>21.0</c:v>
                </c:pt>
                <c:pt idx="4">
                  <c:v>18.0</c:v>
                </c:pt>
                <c:pt idx="5">
                  <c:v>14.0</c:v>
                </c:pt>
                <c:pt idx="6">
                  <c:v>13.0</c:v>
                </c:pt>
                <c:pt idx="7">
                  <c:v>9.0</c:v>
                </c:pt>
                <c:pt idx="8">
                  <c:v>7.0</c:v>
                </c:pt>
                <c:pt idx="9">
                  <c:v>7.0</c:v>
                </c:pt>
                <c:pt idx="10">
                  <c:v>7.0</c:v>
                </c:pt>
                <c:pt idx="11">
                  <c:v>5.0</c:v>
                </c:pt>
                <c:pt idx="12">
                  <c:v>4.0</c:v>
                </c:pt>
                <c:pt idx="13">
                  <c:v>4.0</c:v>
                </c:pt>
                <c:pt idx="14">
                  <c:v>4.0</c:v>
                </c:pt>
                <c:pt idx="15">
                  <c:v>4.0</c:v>
                </c:pt>
                <c:pt idx="16">
                  <c:v>3.0</c:v>
                </c:pt>
                <c:pt idx="17">
                  <c:v>2.0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9834744"/>
        <c:axId val="2109832344"/>
      </c:barChart>
      <c:catAx>
        <c:axId val="2109834744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109832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09832344"/>
        <c:scaling>
          <c:orientation val="minMax"/>
        </c:scaling>
        <c:delete val="0"/>
        <c:axPos val="r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109834744"/>
        <c:crosses val="autoZero"/>
        <c:crossBetween val="between"/>
      </c:valAx>
      <c:spPr>
        <a:solidFill>
          <a:schemeClr val="tx1"/>
        </a:solidFill>
      </c:spPr>
    </c:plotArea>
    <c:legend>
      <c:legendPos val="r"/>
      <c:layout/>
      <c:overlay val="0"/>
      <c:txPr>
        <a:bodyPr/>
        <a:lstStyle/>
        <a:p>
          <a:pPr>
            <a:defRPr sz="22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0.17647</cdr:y>
    </cdr:from>
    <cdr:to>
      <cdr:x>0.03738</cdr:x>
      <cdr:y>0.72353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762000"/>
          <a:ext cx="313346" cy="2362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GB" sz="2000" dirty="0" smtClean="0"/>
            <a:t>Percentage increase</a:t>
          </a:r>
          <a:endParaRPr lang="en-GB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3C3236-68A1-354E-B612-890BF6B375FE}" type="datetime1">
              <a:rPr lang="en-US"/>
              <a:pPr>
                <a:defRPr/>
              </a:pPr>
              <a:t>14/03/2012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869354-3C0C-6B4F-B087-EB3E8E2C3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67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B160C1-005A-D34E-84EC-50CDEBC21D4C}" type="datetime1">
              <a:rPr lang="en-US"/>
              <a:pPr>
                <a:defRPr/>
              </a:pPr>
              <a:t>14/03/2012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792E28-3C7D-0A43-9089-2521D30FB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28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15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6492DC-E091-E248-837F-39746F915CA6}" type="datetime1">
              <a:rPr lang="en-US"/>
              <a:pPr>
                <a:defRPr/>
              </a:pPr>
              <a:t>14/03/2012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A581FC-4AE9-7E47-9D17-17DB61CC3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E2F20BF-723E-B648-9084-C4A7DF1E6F78}" type="datetime1">
              <a:rPr lang="en-US"/>
              <a:pPr>
                <a:defRPr/>
              </a:pPr>
              <a:t>14/03/2012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DD580B-8504-A343-8B64-F1D95D62A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5B6DB0-A1C6-7F4C-82EE-C630314A6378}" type="datetime1">
              <a:rPr lang="en-US"/>
              <a:pPr>
                <a:defRPr/>
              </a:pPr>
              <a:t>14/03/2012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B6E5ED-BD59-914D-AD21-53E0F3F13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A8238FF-E137-384B-81FC-525A2FDF00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4E81842-3AF4-E740-9213-931FA9D818EB}" type="datetime1">
              <a:rPr lang="en-US"/>
              <a:pPr>
                <a:defRPr/>
              </a:pPr>
              <a:t>14/03/2012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75B1DD-EDB8-BE4D-A7EB-2324E1A45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4C0C65-D48D-334A-B133-F6D0B1955A8C}" type="datetime1">
              <a:rPr lang="en-US"/>
              <a:pPr>
                <a:defRPr/>
              </a:pPr>
              <a:t>14/03/2012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4E7A02-5EC2-E34F-B2AA-DD28AFAC0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10056E-CB7D-7E45-98A0-EBE2C535977B}" type="datetime1">
              <a:rPr lang="en-US"/>
              <a:pPr>
                <a:defRPr/>
              </a:pPr>
              <a:t>14/03/2012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BC4FB1-BCC0-1040-A70F-1DDC66975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925AB2-1798-2C45-85AD-96F5F46ED74F}" type="datetime1">
              <a:rPr lang="en-US"/>
              <a:pPr>
                <a:defRPr/>
              </a:pPr>
              <a:t>14/03/2012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F29431-F0B5-2144-B772-BB80803C7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57E17A-41A6-8A41-AFC8-A4F4031BD36C}" type="datetime1">
              <a:rPr lang="en-US"/>
              <a:pPr>
                <a:defRPr/>
              </a:pPr>
              <a:t>14/03/2012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D38DF3-01B4-7147-8AD3-EB51C2F23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F9DA6E8-D988-2041-A0F0-CA56D21AD5C2}" type="datetime1">
              <a:rPr lang="en-US"/>
              <a:pPr>
                <a:defRPr/>
              </a:pPr>
              <a:t>14/03/2012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52B9FC-937E-F44E-BDEC-DF5144BDB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530A52-7C58-404C-89B7-9F6FA5E5CF83}" type="datetime1">
              <a:rPr lang="en-US"/>
              <a:pPr>
                <a:defRPr/>
              </a:pPr>
              <a:t>14/03/2012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8A2761-024D-804C-A199-29D71214A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BB132C-804D-7443-88A2-2939F287DB1E}" type="datetime1">
              <a:rPr lang="en-US"/>
              <a:pPr>
                <a:defRPr/>
              </a:pPr>
              <a:t>14/03/2012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15AFAD-F38C-5640-96EE-630783623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Heading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028" name="Picture 11" descr="EOS-GREEN-45.psd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5494338"/>
            <a:ext cx="19050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1905000" y="5867400"/>
            <a:ext cx="7010400" cy="8156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700" dirty="0">
                <a:solidFill>
                  <a:srgbClr val="61952D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4700" dirty="0">
                <a:solidFill>
                  <a:schemeClr val="tx1">
                    <a:alpha val="54000"/>
                  </a:schemeClr>
                </a:solidFill>
                <a:latin typeface="+mn-lt"/>
                <a:ea typeface="+mn-ea"/>
                <a:cs typeface="+mn-cs"/>
              </a:rPr>
              <a:t>nabling</a:t>
            </a:r>
            <a:r>
              <a:rPr lang="en-US" sz="4700" dirty="0">
                <a:latin typeface="+mn-lt"/>
                <a:ea typeface="+mn-ea"/>
                <a:cs typeface="+mn-cs"/>
              </a:rPr>
              <a:t> </a:t>
            </a:r>
            <a:r>
              <a:rPr lang="en-US" sz="4700" dirty="0">
                <a:solidFill>
                  <a:srgbClr val="61952D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4700" dirty="0">
                <a:solidFill>
                  <a:schemeClr val="tx1">
                    <a:alpha val="54000"/>
                  </a:schemeClr>
                </a:solidFill>
                <a:latin typeface="+mn-lt"/>
                <a:ea typeface="+mn-ea"/>
                <a:cs typeface="+mn-cs"/>
              </a:rPr>
              <a:t>pen</a:t>
            </a:r>
            <a:r>
              <a:rPr lang="en-US" sz="4700" dirty="0">
                <a:latin typeface="+mn-lt"/>
                <a:ea typeface="+mn-ea"/>
                <a:cs typeface="+mn-cs"/>
              </a:rPr>
              <a:t> </a:t>
            </a:r>
            <a:r>
              <a:rPr lang="en-US" sz="4700" dirty="0">
                <a:solidFill>
                  <a:srgbClr val="61952D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4700" dirty="0">
                <a:solidFill>
                  <a:schemeClr val="tx1">
                    <a:alpha val="54000"/>
                  </a:schemeClr>
                </a:solidFill>
                <a:latin typeface="+mn-lt"/>
                <a:ea typeface="+mn-ea"/>
                <a:cs typeface="+mn-cs"/>
              </a:rPr>
              <a:t>cholarship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rgbClr val="61952D"/>
          </a:solidFill>
          <a:latin typeface="Arial"/>
          <a:ea typeface="ＭＳ Ｐゴシック" pitchFamily="-110" charset="-128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-110" charset="0"/>
          <a:ea typeface="ＭＳ Ｐゴシック" pitchFamily="-110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-110" charset="0"/>
          <a:ea typeface="ＭＳ Ｐゴシック" pitchFamily="-110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-110" charset="0"/>
          <a:ea typeface="ＭＳ Ｐゴシック" pitchFamily="-110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-110" charset="0"/>
          <a:ea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-110" charset="0"/>
          <a:ea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-110" charset="0"/>
          <a:ea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-110" charset="0"/>
          <a:ea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5"/>
        </a:buBlip>
        <a:defRPr sz="3200" kern="12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61952D"/>
        </a:buClr>
        <a:buSzPct val="100000"/>
        <a:buFont typeface="Arial" pitchFamily="-110" charset="0"/>
        <a:buChar char="•"/>
        <a:defRPr sz="2800" kern="12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61952D"/>
        </a:buClr>
        <a:buSzPct val="100000"/>
        <a:buFont typeface="Courier New" pitchFamily="-110" charset="0"/>
        <a:buChar char="o"/>
        <a:defRPr sz="2400" kern="12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110" charset="0"/>
        <a:buChar char="–"/>
        <a:defRPr sz="2000" kern="12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110" charset="0"/>
        <a:buChar char="»"/>
        <a:defRPr sz="2000" kern="12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ellcome.ac.uk/About-us/Policy/Spotlight-issues/Open-access/index.ht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shers.org/" TargetMode="External"/><Relationship Id="rId4" Type="http://schemas.openxmlformats.org/officeDocument/2006/relationships/hyperlink" Target="http://www.publishers.org.uk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m-assoc.org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scholarship.org" TargetMode="External"/><Relationship Id="rId3" Type="http://schemas.openxmlformats.org/officeDocument/2006/relationships/hyperlink" Target="http://www.keyperspectives.co.uk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ccess.nih.gov/public_access_policy_implications_2012.pdf" TargetMode="External"/><Relationship Id="rId4" Type="http://schemas.openxmlformats.org/officeDocument/2006/relationships/hyperlink" Target="http://www.openscholarship.org/jcms/c_7299/rcuk-proposed-policy-2012" TargetMode="External"/><Relationship Id="rId5" Type="http://schemas.openxmlformats.org/officeDocument/2006/relationships/hyperlink" Target="http://www.guardian.co.uk/science/2012/jan/16/academic-publishers-enemies-science" TargetMode="External"/><Relationship Id="rId6" Type="http://schemas.openxmlformats.org/officeDocument/2006/relationships/hyperlink" Target="http://www.guardian.co.uk/science/2012/jan/27/academic-publishers-enemies-science-wron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yber.law.harvard.edu/hoap/Notes_on_the_Research_Works_Act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itchFamily="-110" charset="0"/>
              </a:rPr>
              <a:t>Open Access:</a:t>
            </a:r>
            <a:br>
              <a:rPr lang="en-GB" dirty="0" smtClean="0">
                <a:latin typeface="Arial" pitchFamily="-110" charset="0"/>
              </a:rPr>
            </a:br>
            <a:r>
              <a:rPr lang="en-GB" dirty="0" smtClean="0">
                <a:latin typeface="Arial" pitchFamily="-110" charset="0"/>
              </a:rPr>
              <a:t>how progress has been made</a:t>
            </a:r>
            <a:endParaRPr lang="en-GB" dirty="0">
              <a:latin typeface="Arial" pitchFamily="-11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Alma Swan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Enabling Open Scholarship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And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Key Perspectives Ltd</a:t>
            </a:r>
            <a:endParaRPr lang="en-US" dirty="0"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861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Guest lecture: Interdisciplinary Thinking module, Web Science MSc course</a:t>
            </a:r>
          </a:p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School of Electronics &amp; Computer Science, University of Southampton, 8 February 2011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95" y="1418970"/>
            <a:ext cx="8229600" cy="2590800"/>
          </a:xfrm>
        </p:spPr>
        <p:txBody>
          <a:bodyPr/>
          <a:lstStyle/>
          <a:p>
            <a:pPr marL="539750" indent="-539750"/>
            <a:r>
              <a:rPr lang="en-US" sz="3000" dirty="0" smtClean="0"/>
              <a:t>Researchers </a:t>
            </a:r>
          </a:p>
          <a:p>
            <a:pPr marL="539750" indent="-539750"/>
            <a:r>
              <a:rPr lang="en-US" sz="3000" dirty="0" smtClean="0"/>
              <a:t>Research institutions</a:t>
            </a:r>
          </a:p>
          <a:p>
            <a:pPr marL="539750" indent="-539750"/>
            <a:r>
              <a:rPr lang="en-US" sz="3000" dirty="0" smtClean="0"/>
              <a:t>Research funders</a:t>
            </a:r>
          </a:p>
          <a:p>
            <a:pPr marL="539750" indent="-539750"/>
            <a:r>
              <a:rPr lang="en-US" sz="3000" dirty="0" smtClean="0"/>
              <a:t>Publishers</a:t>
            </a:r>
          </a:p>
          <a:p>
            <a:pPr marL="539750" indent="-539750"/>
            <a:r>
              <a:rPr lang="en-US" sz="3000" dirty="0" smtClean="0"/>
              <a:t>Governments (economic and societal benefit interests)</a:t>
            </a:r>
          </a:p>
          <a:p>
            <a:pPr marL="539750" indent="-539750"/>
            <a:r>
              <a:rPr lang="en-US" sz="3000" dirty="0" smtClean="0"/>
              <a:t>Society at large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8838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Locked out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-4930932" y="2273082"/>
            <a:ext cx="4930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7F7F7F"/>
                </a:solidFill>
              </a:rPr>
              <a:t>Family doctor practices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-3065129" y="3617893"/>
            <a:ext cx="199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Dentists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445654" y="1626751"/>
            <a:ext cx="222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Architects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399668" y="980420"/>
            <a:ext cx="1903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FF6600"/>
                </a:solidFill>
              </a:rPr>
              <a:t>Lawyers</a:t>
            </a:r>
            <a:endParaRPr lang="en-GB" sz="3600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0" y="3879503"/>
            <a:ext cx="2622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4F81BD"/>
                </a:solidFill>
              </a:rPr>
              <a:t>Consultants</a:t>
            </a:r>
            <a:endParaRPr lang="en-GB" sz="3600" dirty="0">
              <a:solidFill>
                <a:srgbClr val="4F81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433930" y="89972"/>
            <a:ext cx="3212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FF6600"/>
                </a:solidFill>
              </a:rPr>
              <a:t>Civil engineers</a:t>
            </a:r>
            <a:endParaRPr lang="en-GB" sz="3600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352800" y="4886980"/>
            <a:ext cx="2738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Accountants</a:t>
            </a:r>
            <a:endParaRPr lang="en-GB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96400" y="274638"/>
            <a:ext cx="4521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FF6600"/>
                </a:solidFill>
              </a:rPr>
              <a:t>Construction industry</a:t>
            </a:r>
            <a:endParaRPr lang="en-GB" sz="36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48630" y="4886980"/>
            <a:ext cx="6292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FF6600"/>
                </a:solidFill>
              </a:rPr>
              <a:t>Teachers and school students</a:t>
            </a:r>
            <a:endParaRPr lang="en-GB" sz="3600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77400" y="2749897"/>
            <a:ext cx="3340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Horticulturalists</a:t>
            </a:r>
            <a:endParaRPr lang="en-GB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7924800"/>
            <a:ext cx="1296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61952D"/>
                </a:solidFill>
              </a:rPr>
              <a:t>YOU</a:t>
            </a:r>
            <a:endParaRPr lang="en-GB" sz="4000" dirty="0">
              <a:solidFill>
                <a:srgbClr val="6195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6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98 0.02179 C -0.29616 0.21159 -0.39482 0.40162 -0.51763 0.43546 C -0.64044 0.46929 -0.85548 0.26304 -0.93364 0.22434 C -1.01164 0.18563 -0.99913 0.19398 -0.98628 0.20255 " pathEditMode="relative" rAng="0" ptsTypes="aa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00" y="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551 0.05515 C -0.25378 -0.00279 -0.39152 -0.06049 -0.45753 -0.08807 C -0.52319 -0.11565 -0.51746 -0.1131 -0.51138 -0.11055 " pathEditMode="relative" rAng="0" ptsTypes="a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-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2465 0.02662 C 0.22465 0.02662 0.39445 0.18866 0.56441 0.3520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9954 -0.05376 C -0.2286 -0.02572 -0.35748 0.00255 -0.40907 0.01368 " pathEditMode="relative" ptsTypes="aA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9854 0.0153 C 0.27984 -0.24704 0.3613 -0.50915 0.39378 -0.613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3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8678 0.0153 C -0.51346 -0.1161 -0.73997 -0.24704 -0.82995 -0.2991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1256 0.02155 C 0.11256 0.02155 0.45215 -0.01483 0.79191 -0.0507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929 -0.12793 C 0.08929 -0.12793 0.45354 0.20626 0.81779 0.54067 " pathEditMode="relative" ptsTypes="aA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2164 0.01784 C 0.2946 0.0095 0.36721 0.00139 0.39639 -0.0016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4.07407E-6 C 0.03073 -0.14144 0.07344 -0.28195 0.05243 -0.34051 C 0.03177 -0.39931 -0.1335 -0.34051 -0.13663 -0.35209 C -0.13941 -0.36366 0.03577 -0.39723 0.03473 -0.40949 C 0.03351 -0.42176 -0.14114 -0.41482 -0.14357 -0.425 C -0.146 -0.43519 0.02049 -0.45811 0.02049 -0.47084 C 0.02049 -0.48334 -0.14253 -0.49074 -0.14357 -0.50139 C -0.14479 -0.51227 0.01511 -0.5213 0.01337 -0.53588 C 0.01146 -0.55024 -0.12326 -0.58056 -0.15416 -0.58912 " pathEditMode="relative" rAng="0" ptsTypes="aaaaaaa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Arguments made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indent="-446088"/>
            <a:r>
              <a:rPr lang="en-GB" dirty="0" smtClean="0"/>
              <a:t>On multiple fronts (political, economic, societal, technical, legal)</a:t>
            </a:r>
          </a:p>
          <a:p>
            <a:pPr marL="446088" indent="-446088"/>
            <a:r>
              <a:rPr lang="en-GB" dirty="0" smtClean="0"/>
              <a:t>On multiple scales</a:t>
            </a:r>
          </a:p>
          <a:p>
            <a:pPr marL="446088" indent="-446088"/>
            <a:r>
              <a:rPr lang="en-GB" dirty="0" smtClean="0"/>
              <a:t>By multiple levels of proponent</a:t>
            </a:r>
          </a:p>
          <a:p>
            <a:pPr marL="446088" indent="-446088"/>
            <a:r>
              <a:rPr lang="en-GB" dirty="0" smtClean="0"/>
              <a:t>To multiple stakeholders (authors, universities, research funders, governments)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776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Author advantages from Open Access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8229600" cy="3826933"/>
          </a:xfrm>
        </p:spPr>
        <p:txBody>
          <a:bodyPr>
            <a:normAutofit/>
          </a:bodyPr>
          <a:lstStyle/>
          <a:p>
            <a:pPr marL="542925" indent="-542925">
              <a:spcAft>
                <a:spcPts val="600"/>
              </a:spcAft>
            </a:pPr>
            <a:r>
              <a:rPr lang="en-US" dirty="0" smtClean="0"/>
              <a:t>Visibility</a:t>
            </a:r>
          </a:p>
          <a:p>
            <a:pPr marL="542925" indent="-542925">
              <a:spcAft>
                <a:spcPts val="600"/>
              </a:spcAft>
            </a:pPr>
            <a:r>
              <a:rPr lang="en-US" dirty="0" smtClean="0"/>
              <a:t>Usage</a:t>
            </a:r>
          </a:p>
          <a:p>
            <a:pPr marL="542925" indent="-542925">
              <a:spcAft>
                <a:spcPts val="600"/>
              </a:spcAft>
            </a:pPr>
            <a:r>
              <a:rPr lang="en-US" dirty="0" smtClean="0"/>
              <a:t>Impact</a:t>
            </a:r>
          </a:p>
          <a:p>
            <a:pPr marL="542925" indent="-542925">
              <a:spcAft>
                <a:spcPts val="600"/>
              </a:spcAft>
            </a:pPr>
            <a:r>
              <a:rPr lang="en-US" dirty="0" smtClean="0"/>
              <a:t>Personal profiling and marketing</a:t>
            </a:r>
          </a:p>
          <a:p>
            <a:pPr marL="542925" indent="-542925">
              <a:spcAft>
                <a:spcPts val="600"/>
              </a:spcAft>
            </a:pPr>
            <a:r>
              <a:rPr lang="en-US" dirty="0" smtClean="0"/>
              <a:t>Research 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4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ECS Open Access repository</a:t>
            </a:r>
            <a:endParaRPr lang="en-US" dirty="0"/>
          </a:p>
        </p:txBody>
      </p:sp>
      <p:pic>
        <p:nvPicPr>
          <p:cNvPr id="7" name="Content Placeholder 6" descr="Eprints monthly download chart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17638"/>
            <a:ext cx="6883440" cy="4092124"/>
          </a:xfrm>
        </p:spPr>
      </p:pic>
    </p:spTree>
    <p:extLst>
      <p:ext uri="{BB962C8B-B14F-4D97-AF65-F5344CB8AC3E}">
        <p14:creationId xmlns:p14="http://schemas.microsoft.com/office/powerpoint/2010/main" val="422279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04800" y="1295400"/>
          <a:ext cx="8534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800350" y="5334000"/>
            <a:ext cx="509905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GB" sz="1600" b="1" dirty="0">
                <a:latin typeface="Arial" pitchFamily="-110" charset="0"/>
              </a:rPr>
              <a:t>Range = 36%-200%</a:t>
            </a:r>
          </a:p>
          <a:p>
            <a:pPr algn="r"/>
            <a:r>
              <a:rPr lang="en-GB" sz="1600" dirty="0">
                <a:latin typeface="Arial" pitchFamily="-110" charset="0"/>
              </a:rPr>
              <a:t>(Data: </a:t>
            </a:r>
            <a:r>
              <a:rPr lang="en-GB" sz="1600" dirty="0" err="1">
                <a:latin typeface="Arial" pitchFamily="-110" charset="0"/>
              </a:rPr>
              <a:t>Stevan</a:t>
            </a:r>
            <a:r>
              <a:rPr lang="en-GB" sz="1600" dirty="0">
                <a:latin typeface="Arial" pitchFamily="-110" charset="0"/>
              </a:rPr>
              <a:t> </a:t>
            </a:r>
            <a:r>
              <a:rPr lang="en-GB" sz="1600" dirty="0" err="1">
                <a:latin typeface="Arial" pitchFamily="-110" charset="0"/>
              </a:rPr>
              <a:t>Harnad</a:t>
            </a:r>
            <a:r>
              <a:rPr lang="en-GB" sz="1600" dirty="0">
                <a:latin typeface="Arial" pitchFamily="-110" charset="0"/>
              </a:rPr>
              <a:t> and co-workers)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Frost’s impact</a:t>
            </a:r>
            <a:endParaRPr lang="en-US" dirty="0"/>
          </a:p>
        </p:txBody>
      </p:sp>
      <p:pic>
        <p:nvPicPr>
          <p:cNvPr id="6" name="Picture 5" descr="Ray Frost's impact Oct 201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54587"/>
            <a:ext cx="8686800" cy="394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6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Professor Martin </a:t>
            </a:r>
            <a:r>
              <a:rPr lang="en-US" dirty="0" err="1" smtClean="0"/>
              <a:t>Skitmore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667" dirty="0" smtClean="0"/>
              <a:t>School of Urban Design, QUT</a:t>
            </a:r>
            <a:endParaRPr lang="en-US" sz="2667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3992563"/>
          </a:xfrm>
        </p:spPr>
        <p:txBody>
          <a:bodyPr>
            <a:noAutofit/>
          </a:bodyPr>
          <a:lstStyle/>
          <a:p>
            <a:pPr marL="184150" indent="-3175">
              <a:buNone/>
            </a:pPr>
            <a:r>
              <a:rPr lang="en-US" sz="2400" dirty="0" smtClean="0"/>
              <a:t>“There is no doubt in my mind that </a:t>
            </a:r>
            <a:r>
              <a:rPr lang="en-US" sz="2400" dirty="0" err="1" smtClean="0"/>
              <a:t>ePrints</a:t>
            </a:r>
            <a:r>
              <a:rPr lang="en-US" sz="2400" dirty="0" smtClean="0"/>
              <a:t> [his university repository] will have improved things – especially in developing countries such as Malaysia … </a:t>
            </a:r>
            <a:r>
              <a:rPr lang="en-US" dirty="0" smtClean="0">
                <a:solidFill>
                  <a:srgbClr val="FF6600"/>
                </a:solidFill>
              </a:rPr>
              <a:t>many more access my papers who wouldn’t have thought of contacting me personally in the ‘old’ days.</a:t>
            </a:r>
          </a:p>
          <a:p>
            <a:pPr marL="184150" indent="-3175">
              <a:buNone/>
            </a:pPr>
            <a:endParaRPr lang="en-US" sz="600" dirty="0" smtClean="0"/>
          </a:p>
          <a:p>
            <a:pPr marL="184150" indent="-3175">
              <a:buNone/>
            </a:pPr>
            <a:r>
              <a:rPr lang="en-US" sz="2400" dirty="0" smtClean="0"/>
              <a:t>While this may … increase … citations, the most important thing … is that at least these people can find out more about what others have done…”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Technology-based arguments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GB" dirty="0" smtClean="0"/>
              <a:t>Exploiting the Web optimally</a:t>
            </a:r>
          </a:p>
          <a:p>
            <a:pPr marL="533400" indent="-533400"/>
            <a:r>
              <a:rPr lang="en-GB" dirty="0" smtClean="0"/>
              <a:t>There are all sorts of technological tools and tricks to be used and enjoyed</a:t>
            </a:r>
          </a:p>
          <a:p>
            <a:pPr marL="533400" indent="-533400"/>
            <a:r>
              <a:rPr lang="en-GB" dirty="0" smtClean="0"/>
              <a:t>Collaborative, interdisciplinary and ‘Big’ research needs an Open Access, Open Web-based system of communication</a:t>
            </a:r>
          </a:p>
          <a:p>
            <a:pPr marL="533400" indent="-533400"/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Technology-based developments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590800"/>
          </a:xfrm>
        </p:spPr>
        <p:txBody>
          <a:bodyPr/>
          <a:lstStyle/>
          <a:p>
            <a:pPr marL="450850" indent="-450850"/>
            <a:r>
              <a:rPr lang="en-GB" dirty="0" smtClean="0"/>
              <a:t>Led by researchers</a:t>
            </a:r>
          </a:p>
          <a:p>
            <a:pPr marL="450850" indent="-450850"/>
            <a:r>
              <a:rPr lang="en-GB" dirty="0" smtClean="0"/>
              <a:t>Interoperability</a:t>
            </a:r>
          </a:p>
          <a:p>
            <a:pPr marL="450850" indent="-450850"/>
            <a:r>
              <a:rPr lang="en-GB" dirty="0" smtClean="0"/>
              <a:t>Repository technology</a:t>
            </a:r>
          </a:p>
          <a:p>
            <a:pPr marL="450850" indent="-450850"/>
            <a:r>
              <a:rPr lang="en-GB" dirty="0" smtClean="0"/>
              <a:t>Repository services</a:t>
            </a:r>
          </a:p>
          <a:p>
            <a:pPr marL="450850" indent="-450850"/>
            <a:r>
              <a:rPr lang="en-GB" dirty="0" smtClean="0"/>
              <a:t>Vision for a joined-up system</a:t>
            </a:r>
          </a:p>
          <a:p>
            <a:pPr marL="450850" indent="-450850"/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773362"/>
          </a:xfrm>
        </p:spPr>
        <p:txBody>
          <a:bodyPr/>
          <a:lstStyle/>
          <a:p>
            <a:pPr marL="446088" indent="-446088"/>
            <a:r>
              <a:rPr lang="en-GB" dirty="0" smtClean="0"/>
              <a:t>Free, immediate access to the entire research literature</a:t>
            </a:r>
          </a:p>
          <a:p>
            <a:pPr marL="446088" indent="-446088"/>
            <a:r>
              <a:rPr lang="en-GB" dirty="0" smtClean="0"/>
              <a:t>No restrictions on use</a:t>
            </a:r>
          </a:p>
          <a:p>
            <a:pPr marL="446088" indent="-446088"/>
            <a:r>
              <a:rPr lang="en-GB" dirty="0" smtClean="0"/>
              <a:t>No restrictions on re-purposing</a:t>
            </a:r>
          </a:p>
          <a:p>
            <a:pPr marL="446088" indent="-446088"/>
            <a:r>
              <a:rPr lang="en-GB" dirty="0" smtClean="0"/>
              <a:t>What are the implications of this for stakeholders?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GB" dirty="0" smtClean="0"/>
              <a:t>Stakeholder: research-based institutions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2434952"/>
          </a:xfrm>
        </p:spPr>
        <p:txBody>
          <a:bodyPr/>
          <a:lstStyle/>
          <a:p>
            <a:pPr marL="533400" indent="-533400"/>
            <a:r>
              <a:rPr lang="en-GB" dirty="0" smtClean="0"/>
              <a:t>Visibility, usage, academic impact</a:t>
            </a:r>
          </a:p>
          <a:p>
            <a:pPr marL="533400" indent="-533400"/>
            <a:r>
              <a:rPr lang="en-GB" dirty="0" smtClean="0"/>
              <a:t>Utility/administration</a:t>
            </a:r>
          </a:p>
          <a:p>
            <a:pPr marL="533400" indent="-533400"/>
            <a:r>
              <a:rPr lang="en-GB" dirty="0" smtClean="0"/>
              <a:t>Value to society</a:t>
            </a:r>
          </a:p>
          <a:p>
            <a:pPr marL="533400" indent="-533400"/>
            <a:r>
              <a:rPr lang="en-GB" dirty="0" smtClean="0"/>
              <a:t>Philosophy-based</a:t>
            </a:r>
          </a:p>
          <a:p>
            <a:pPr marL="533400" indent="-533400"/>
            <a:r>
              <a:rPr lang="en-GB" dirty="0" smtClean="0"/>
              <a:t>Circa 180 policies so far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11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506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Webometrics</a:t>
            </a:r>
            <a:endParaRPr lang="en-US" dirty="0"/>
          </a:p>
        </p:txBody>
      </p:sp>
      <p:pic>
        <p:nvPicPr>
          <p:cNvPr id="5" name="Content Placeholder 4" descr="Webometrics top Europ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4793" r="-24793"/>
          <a:stretch>
            <a:fillRect/>
          </a:stretch>
        </p:blipFill>
        <p:spPr>
          <a:xfrm>
            <a:off x="152400" y="745067"/>
            <a:ext cx="8690503" cy="4972899"/>
          </a:xfrm>
        </p:spPr>
      </p:pic>
      <p:sp>
        <p:nvSpPr>
          <p:cNvPr id="6" name="Rounded Rectangle 5"/>
          <p:cNvSpPr/>
          <p:nvPr/>
        </p:nvSpPr>
        <p:spPr>
          <a:xfrm>
            <a:off x="3149600" y="4953000"/>
            <a:ext cx="4673600" cy="265642"/>
          </a:xfrm>
          <a:prstGeom prst="roundRect">
            <a:avLst/>
          </a:prstGeom>
          <a:solidFill>
            <a:srgbClr val="80C53A">
              <a:alpha val="39000"/>
            </a:srgbClr>
          </a:solidFill>
          <a:ln w="15875">
            <a:solidFill>
              <a:srgbClr val="80C5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75230" y="4764197"/>
            <a:ext cx="2374370" cy="688337"/>
          </a:xfrm>
          <a:prstGeom prst="rightArrow">
            <a:avLst/>
          </a:prstGeom>
          <a:solidFill>
            <a:srgbClr val="80C53A"/>
          </a:solidFill>
          <a:ln>
            <a:solidFill>
              <a:srgbClr val="80C5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9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Admin/management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40968"/>
          </a:xfrm>
        </p:spPr>
        <p:txBody>
          <a:bodyPr/>
          <a:lstStyle/>
          <a:p>
            <a:pPr marL="447675" lvl="1" indent="-447675">
              <a:buClrTx/>
              <a:buBlip>
                <a:blip r:embed="rId2"/>
              </a:buBlip>
            </a:pPr>
            <a:r>
              <a:rPr lang="en-GB" dirty="0" smtClean="0"/>
              <a:t>“I </a:t>
            </a:r>
            <a:r>
              <a:rPr lang="en-GB" dirty="0"/>
              <a:t>am asked how many articles my researchers publish each year, and I have to say ‘I have no idea!’” </a:t>
            </a:r>
            <a:r>
              <a:rPr lang="en-GB" sz="2400" i="1" dirty="0">
                <a:solidFill>
                  <a:srgbClr val="E46C0A"/>
                </a:solidFill>
              </a:rPr>
              <a:t>(Professor Bernard </a:t>
            </a:r>
            <a:r>
              <a:rPr lang="en-GB" sz="2400" i="1" dirty="0" err="1">
                <a:solidFill>
                  <a:srgbClr val="E46C0A"/>
                </a:solidFill>
              </a:rPr>
              <a:t>Rentier</a:t>
            </a:r>
            <a:r>
              <a:rPr lang="en-GB" sz="2400" i="1" dirty="0">
                <a:solidFill>
                  <a:srgbClr val="E46C0A"/>
                </a:solidFill>
              </a:rPr>
              <a:t>, Rector, University of Liege, Belgium, explaining one of the reasons why he has built an institutional Open Access repository and introduced a mandatory policy on Open Access)</a:t>
            </a:r>
          </a:p>
          <a:p>
            <a:pPr marL="447675" indent="-447675"/>
            <a:r>
              <a:rPr lang="en-US" dirty="0" smtClean="0"/>
              <a:t>Research Excellence Framework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3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Philosophical arguments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450850"/>
            <a:r>
              <a:rPr lang="en-GB" dirty="0" smtClean="0"/>
              <a:t>The mission of a (publicly funded) university is to create and disseminate knowledge</a:t>
            </a:r>
          </a:p>
          <a:p>
            <a:pPr marL="450850" indent="-450850"/>
            <a:r>
              <a:rPr lang="en-GB" dirty="0" smtClean="0"/>
              <a:t>A university has a duty to serve the wider society that pays for it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200400"/>
          </a:xfrm>
        </p:spPr>
        <p:txBody>
          <a:bodyPr/>
          <a:lstStyle/>
          <a:p>
            <a:pPr marL="450850" indent="0">
              <a:buNone/>
            </a:pPr>
            <a:r>
              <a:rPr lang="en-GB" dirty="0" smtClean="0"/>
              <a:t>“The case for Open Access within a university is not simply political or economic or professional. It needs to rest in the notion of what a university is and what it should be .... It is central to the university’s position in the public space”</a:t>
            </a:r>
          </a:p>
          <a:p>
            <a:pPr marL="450850" indent="0">
              <a:buNone/>
            </a:pPr>
            <a:r>
              <a:rPr lang="en-GB" sz="2400" i="1" dirty="0" smtClean="0">
                <a:solidFill>
                  <a:schemeClr val="accent6">
                    <a:lumMod val="75000"/>
                  </a:schemeClr>
                </a:solidFill>
              </a:rPr>
              <a:t>Professor Martin Hall, Vice Chancellor of the University of Salford</a:t>
            </a:r>
            <a:endParaRPr lang="en-GB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GB" dirty="0" smtClean="0"/>
              <a:t>Stakeholder: </a:t>
            </a:r>
            <a:r>
              <a:rPr lang="en-GB" dirty="0"/>
              <a:t>r</a:t>
            </a:r>
            <a:r>
              <a:rPr lang="en-GB" dirty="0" smtClean="0"/>
              <a:t>esearch funders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indent="-449263"/>
            <a:r>
              <a:rPr lang="en-GB" dirty="0" smtClean="0"/>
              <a:t>Research funders are most often Government-funded bodies</a:t>
            </a:r>
          </a:p>
          <a:p>
            <a:pPr marL="449263" indent="-449263"/>
            <a:r>
              <a:rPr lang="en-GB" dirty="0" smtClean="0"/>
              <a:t>Some are private funders</a:t>
            </a:r>
          </a:p>
          <a:p>
            <a:pPr marL="449263" indent="-449263"/>
            <a:r>
              <a:rPr lang="en-GB" dirty="0" smtClean="0"/>
              <a:t>Some are private companies (and are not expected to subscribe to the concept of OA)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arguments to funders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333" y="1772816"/>
            <a:ext cx="8229600" cy="2773362"/>
          </a:xfrm>
        </p:spPr>
        <p:txBody>
          <a:bodyPr/>
          <a:lstStyle/>
          <a:p>
            <a:pPr marL="533400" indent="-533400"/>
            <a:r>
              <a:rPr lang="en-GB" sz="2800" dirty="0"/>
              <a:t>T</a:t>
            </a:r>
            <a:r>
              <a:rPr lang="en-GB" sz="2800" dirty="0" smtClean="0"/>
              <a:t>here is better return on their investment in research if they require it to be Open Access</a:t>
            </a:r>
          </a:p>
          <a:p>
            <a:pPr marL="533400" indent="-533400"/>
            <a:r>
              <a:rPr lang="en-GB" sz="2800" dirty="0" smtClean="0"/>
              <a:t>Open Access advances science</a:t>
            </a:r>
          </a:p>
          <a:p>
            <a:pPr marL="533400" indent="-533400"/>
            <a:r>
              <a:rPr lang="en-GB" sz="2800" dirty="0" smtClean="0"/>
              <a:t>Open Access brings greater usage and impact</a:t>
            </a:r>
          </a:p>
          <a:p>
            <a:pPr marL="533400" indent="-533400"/>
            <a:r>
              <a:rPr lang="en-GB" sz="2800" dirty="0" smtClean="0"/>
              <a:t>Open Access benefits the wider society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GB" dirty="0" smtClean="0"/>
              <a:t>Some significant successes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170238"/>
          </a:xfrm>
        </p:spPr>
        <p:txBody>
          <a:bodyPr/>
          <a:lstStyle/>
          <a:p>
            <a:pPr marL="533400" indent="-533400"/>
            <a:r>
              <a:rPr lang="en-GB" sz="2800" dirty="0" smtClean="0"/>
              <a:t>Research funders:</a:t>
            </a:r>
          </a:p>
          <a:p>
            <a:pPr marL="933450" lvl="1" indent="-533400"/>
            <a:r>
              <a:rPr lang="en-GB" sz="2400" dirty="0" err="1" smtClean="0"/>
              <a:t>Wellcome</a:t>
            </a:r>
            <a:r>
              <a:rPr lang="en-GB" sz="2400" dirty="0" smtClean="0"/>
              <a:t> Trust: </a:t>
            </a:r>
            <a:r>
              <a:rPr lang="en-US" sz="1600" dirty="0" smtClean="0">
                <a:hlinkClick r:id="rId2"/>
              </a:rPr>
              <a:t>http://www.wellcome.ac.uk/About-us/Policy/Spotlight-issues/Open-access/index.htm</a:t>
            </a:r>
            <a:r>
              <a:rPr lang="en-US" sz="1600" dirty="0" smtClean="0"/>
              <a:t> </a:t>
            </a:r>
          </a:p>
          <a:p>
            <a:pPr marL="933450" lvl="1" indent="-533400"/>
            <a:r>
              <a:rPr lang="en-GB" sz="2400" dirty="0" smtClean="0"/>
              <a:t>UK’s Research Councils (7 of them)</a:t>
            </a:r>
          </a:p>
          <a:p>
            <a:pPr marL="933450" lvl="1" indent="-533400"/>
            <a:r>
              <a:rPr lang="en-GB" sz="2400" dirty="0" smtClean="0"/>
              <a:t>US’s National Institutes of Health</a:t>
            </a:r>
          </a:p>
          <a:p>
            <a:pPr marL="933450" lvl="1" indent="-533400"/>
            <a:r>
              <a:rPr lang="en-GB" sz="2400" dirty="0" smtClean="0"/>
              <a:t>Other national-level funders</a:t>
            </a:r>
          </a:p>
          <a:p>
            <a:pPr marL="933450" lvl="1" indent="-533400"/>
            <a:r>
              <a:rPr lang="en-GB" sz="2400" dirty="0" smtClean="0"/>
              <a:t>European Research Council</a:t>
            </a:r>
          </a:p>
          <a:p>
            <a:pPr marL="933450" lvl="1" indent="-533400"/>
            <a:r>
              <a:rPr lang="en-GB" sz="2400" dirty="0" smtClean="0"/>
              <a:t>European Commission</a:t>
            </a:r>
          </a:p>
          <a:p>
            <a:pPr marL="533400" indent="-533400"/>
            <a:r>
              <a:rPr lang="en-GB" dirty="0" smtClean="0"/>
              <a:t>52 funder policies so far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GB" dirty="0" smtClean="0"/>
              <a:t>Stakeholder: governments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indent="-449263"/>
            <a:r>
              <a:rPr lang="en-GB" dirty="0" smtClean="0"/>
              <a:t>Economic</a:t>
            </a:r>
          </a:p>
          <a:p>
            <a:pPr marL="449263" indent="-449263"/>
            <a:r>
              <a:rPr lang="en-GB" dirty="0" smtClean="0"/>
              <a:t>Societal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03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 arguments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GB" dirty="0" smtClean="0"/>
              <a:t>Open Access would be a cheaper research communication system for nations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r>
              <a:rPr lang="en-US" dirty="0" smtClean="0"/>
              <a:t>Open Access – scientific 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>
            <a:normAutofit fontScale="92500"/>
          </a:bodyPr>
          <a:lstStyle/>
          <a:p>
            <a:pPr marL="620713" indent="-484188">
              <a:spcAft>
                <a:spcPts val="1200"/>
              </a:spcAft>
            </a:pPr>
            <a:r>
              <a:rPr lang="en-US" sz="3200" dirty="0" smtClean="0"/>
              <a:t>Research moves faster and more efficiently</a:t>
            </a:r>
          </a:p>
          <a:p>
            <a:pPr marL="620713" indent="-484188">
              <a:spcAft>
                <a:spcPts val="1200"/>
              </a:spcAft>
            </a:pPr>
            <a:r>
              <a:rPr lang="en-US" sz="3200" dirty="0" smtClean="0"/>
              <a:t>Greater visibility and impact</a:t>
            </a:r>
          </a:p>
          <a:p>
            <a:pPr marL="620713" indent="-484188">
              <a:spcAft>
                <a:spcPts val="1200"/>
              </a:spcAft>
            </a:pPr>
            <a:r>
              <a:rPr lang="en-US" sz="3200" dirty="0" smtClean="0"/>
              <a:t>Better monitoring, assessment and evaluation of research</a:t>
            </a:r>
          </a:p>
          <a:p>
            <a:pPr marL="620713" indent="-484188">
              <a:spcAft>
                <a:spcPts val="1200"/>
              </a:spcAft>
            </a:pPr>
            <a:r>
              <a:rPr lang="en-US" sz="3200" dirty="0" smtClean="0"/>
              <a:t>Enables new semantic technologies (text-mining and data-mining)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6142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295400"/>
          </a:xfrm>
        </p:spPr>
        <p:txBody>
          <a:bodyPr>
            <a:normAutofit/>
          </a:bodyPr>
          <a:lstStyle/>
          <a:p>
            <a:r>
              <a:rPr lang="en-GB" dirty="0" smtClean="0"/>
              <a:t>National pictures</a:t>
            </a:r>
            <a:br>
              <a:rPr lang="en-GB" dirty="0" smtClean="0"/>
            </a:br>
            <a:r>
              <a:rPr lang="en-GB" sz="2222" dirty="0" smtClean="0"/>
              <a:t>(Houghton et al, 2009, 2010)</a:t>
            </a:r>
            <a:endParaRPr lang="en-GB" sz="2222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198" y="1295400"/>
          <a:ext cx="8458203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2"/>
                <a:gridCol w="1371600"/>
                <a:gridCol w="1676400"/>
                <a:gridCol w="1447800"/>
                <a:gridCol w="2133601"/>
              </a:tblGrid>
              <a:tr h="10453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Annual</a:t>
                      </a:r>
                      <a:r>
                        <a:rPr lang="en-US" sz="2000" baseline="0" dirty="0" smtClean="0"/>
                        <a:t>  € s</a:t>
                      </a:r>
                      <a:r>
                        <a:rPr lang="en-US" sz="2000" dirty="0" smtClean="0"/>
                        <a:t>avings from moving to: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UK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Netherlands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Denmark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US federal agencies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1429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OA</a:t>
                      </a:r>
                      <a:r>
                        <a:rPr lang="en-US" sz="2000" baseline="0" dirty="0" smtClean="0"/>
                        <a:t> journals (‘Gold’ OA)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480 million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133 million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70 million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Value of benefit over 30 years amounts to some $1 billion,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6 times 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the cost of archiving the material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3621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OA repositories with subscriptions (‘Green’ OA)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125 million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 million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 million</a:t>
                      </a:r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4537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OA repositories with overlay</a:t>
                      </a:r>
                      <a:r>
                        <a:rPr lang="en-US" sz="2000" baseline="0" dirty="0" smtClean="0"/>
                        <a:t> services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Circa</a:t>
                      </a:r>
                      <a:r>
                        <a:rPr lang="en-US" sz="2000" baseline="0" dirty="0" smtClean="0"/>
                        <a:t> 480 million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Circa 133 million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Circa 70 million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GB" dirty="0" smtClean="0"/>
              <a:t>Economic arguments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048000"/>
          </a:xfrm>
        </p:spPr>
        <p:txBody>
          <a:bodyPr/>
          <a:lstStyle/>
          <a:p>
            <a:pPr marL="533400" indent="-533400"/>
            <a:r>
              <a:rPr lang="en-GB" sz="2800" dirty="0" smtClean="0">
                <a:solidFill>
                  <a:srgbClr val="7DB536"/>
                </a:solidFill>
              </a:rPr>
              <a:t>Open Access would be a cheaper research communication system for nations</a:t>
            </a:r>
          </a:p>
          <a:p>
            <a:pPr marL="533400" indent="-533400"/>
            <a:r>
              <a:rPr lang="en-GB" sz="2800" dirty="0" smtClean="0"/>
              <a:t>Open Access would better support:</a:t>
            </a:r>
          </a:p>
          <a:p>
            <a:pPr marL="933450" lvl="1" indent="-533400"/>
            <a:r>
              <a:rPr lang="en-GB" sz="2400" dirty="0" smtClean="0"/>
              <a:t>innovative industries</a:t>
            </a:r>
          </a:p>
          <a:p>
            <a:pPr marL="933450" lvl="1" indent="-533400"/>
            <a:r>
              <a:rPr lang="en-GB" sz="2400" dirty="0" smtClean="0"/>
              <a:t>professional communities</a:t>
            </a:r>
          </a:p>
          <a:p>
            <a:pPr marL="933450" lvl="1" indent="-533400"/>
            <a:r>
              <a:rPr lang="en-GB" sz="2400" dirty="0" smtClean="0"/>
              <a:t>practitioner communities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ctrTitle"/>
          </p:nvPr>
        </p:nvSpPr>
        <p:spPr>
          <a:xfrm>
            <a:off x="468312" y="188913"/>
            <a:ext cx="8218487" cy="573087"/>
          </a:xfrm>
        </p:spPr>
        <p:txBody>
          <a:bodyPr/>
          <a:lstStyle/>
          <a:p>
            <a:r>
              <a:rPr lang="en-GB" dirty="0"/>
              <a:t>EU CIS studies</a:t>
            </a:r>
          </a:p>
        </p:txBody>
      </p:sp>
      <p:pic>
        <p:nvPicPr>
          <p:cNvPr id="33797" name="Picture 5" descr="Eurostat files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2" y="914400"/>
            <a:ext cx="8355660" cy="472508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207397" y="2057400"/>
            <a:ext cx="5616575" cy="1524000"/>
          </a:xfrm>
          <a:prstGeom prst="ellipse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 w="47625">
            <a:solidFill>
              <a:schemeClr val="accent3">
                <a:lumMod val="75000"/>
              </a:schemeClr>
            </a:solidFill>
          </a:ln>
          <a:effectLst>
            <a:outerShdw blurRad="63500" dist="762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xmlns:p14="http://schemas.microsoft.com/office/powerpoint/2010/main" advTm="45899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9" name="Picture 5" descr="Eurostat files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88913"/>
            <a:ext cx="7391400" cy="5369105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5257800" y="4495800"/>
            <a:ext cx="1559180" cy="762000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63433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Economic implications in Denmark: </a:t>
            </a:r>
            <a:br>
              <a:rPr lang="en-US" dirty="0" smtClean="0"/>
            </a:br>
            <a:r>
              <a:rPr lang="en-US" dirty="0" smtClean="0"/>
              <a:t>Cost to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14" y="1916832"/>
            <a:ext cx="8789081" cy="3192646"/>
          </a:xfrm>
        </p:spPr>
        <p:txBody>
          <a:bodyPr>
            <a:normAutofit/>
          </a:bodyPr>
          <a:lstStyle/>
          <a:p>
            <a:pPr marL="447675" indent="-447675"/>
            <a:r>
              <a:rPr lang="en-US" sz="2800" dirty="0" smtClean="0"/>
              <a:t>Average delay to product or process development without access to academic research: 2.2 years</a:t>
            </a:r>
          </a:p>
          <a:p>
            <a:pPr marL="447675" indent="-447675"/>
            <a:r>
              <a:rPr lang="en-US" sz="2800" dirty="0" smtClean="0"/>
              <a:t>For new PRODUCTS, this would amount to around DKK 36 million per company</a:t>
            </a:r>
          </a:p>
          <a:p>
            <a:pPr marL="447675" indent="-447675"/>
            <a:r>
              <a:rPr lang="en-US" sz="2800" dirty="0" smtClean="0"/>
              <a:t>For new PROCESSES, delays would amount to around DKK 211 000 per company</a:t>
            </a:r>
          </a:p>
        </p:txBody>
      </p:sp>
    </p:spTree>
    <p:extLst>
      <p:ext uri="{BB962C8B-B14F-4D97-AF65-F5344CB8AC3E}">
        <p14:creationId xmlns:p14="http://schemas.microsoft.com/office/powerpoint/2010/main" val="168935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Stakeholder: publishers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07288" cy="2773362"/>
          </a:xfrm>
        </p:spPr>
        <p:txBody>
          <a:bodyPr/>
          <a:lstStyle/>
          <a:p>
            <a:pPr marL="447675" indent="-447675"/>
            <a:r>
              <a:rPr lang="en-US" dirty="0" smtClean="0"/>
              <a:t>Open Access publishers</a:t>
            </a:r>
          </a:p>
          <a:p>
            <a:pPr marL="447675" indent="-447675"/>
            <a:r>
              <a:rPr lang="en-US" dirty="0" smtClean="0"/>
              <a:t>Subscription publishers:</a:t>
            </a:r>
          </a:p>
          <a:p>
            <a:pPr marL="847725" lvl="1" indent="-447675"/>
            <a:r>
              <a:rPr lang="en-US" dirty="0" smtClean="0"/>
              <a:t>STM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http://www.stm-assoc.org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marL="847725" lvl="1" indent="-447675"/>
            <a:r>
              <a:rPr lang="en-US" dirty="0"/>
              <a:t>AAP: </a:t>
            </a:r>
            <a:r>
              <a:rPr lang="en-US" dirty="0">
                <a:hlinkClick r:id="rId3"/>
              </a:rPr>
              <a:t>http://www.publishers.org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marL="847725" lvl="1" indent="-447675"/>
            <a:r>
              <a:rPr lang="en-US" dirty="0" smtClean="0"/>
              <a:t>Publishers Association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http://www.publishers.org.uk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marL="447675" indent="-447675"/>
            <a:r>
              <a:rPr lang="en-US" dirty="0" smtClean="0"/>
              <a:t>Research Works Act 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44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dirty="0" smtClean="0"/>
              <a:t>Recent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922240"/>
          </a:xfrm>
        </p:spPr>
        <p:txBody>
          <a:bodyPr/>
          <a:lstStyle/>
          <a:p>
            <a:pPr marL="447675" indent="-447675" defTabSz="447675"/>
            <a:r>
              <a:rPr lang="en-US" dirty="0" smtClean="0"/>
              <a:t>Danish policy underway: expected later this year</a:t>
            </a:r>
          </a:p>
          <a:p>
            <a:pPr marL="447675" indent="-447675" defTabSz="447675"/>
            <a:r>
              <a:rPr lang="en-US" dirty="0" smtClean="0"/>
              <a:t>Federal Research Public Access Act reintroduced in the US Congress</a:t>
            </a:r>
          </a:p>
          <a:p>
            <a:pPr marL="447675" indent="-447675" defTabSz="447675"/>
            <a:r>
              <a:rPr lang="en-US" dirty="0" err="1" smtClean="0"/>
              <a:t>Willetts</a:t>
            </a:r>
            <a:r>
              <a:rPr lang="en-US" dirty="0" smtClean="0"/>
              <a:t> ‘transparency’ Round Table (March 2011)</a:t>
            </a:r>
          </a:p>
          <a:p>
            <a:pPr marL="447675" indent="-447675" defTabSz="447675"/>
            <a:r>
              <a:rPr lang="en-US" dirty="0" smtClean="0"/>
              <a:t>‘Finch group’: ongoing discussions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7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ke Taylor - Guardi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2656"/>
            <a:ext cx="4361284" cy="55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02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ham Taylor - Guardi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4191868" cy="53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50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92162"/>
          </a:xfrm>
        </p:spPr>
        <p:txBody>
          <a:bodyPr/>
          <a:lstStyle/>
          <a:p>
            <a:r>
              <a:rPr lang="en-GB" dirty="0" smtClean="0"/>
              <a:t>Mandatory policies on OA</a:t>
            </a:r>
            <a:endParaRPr lang="en-GB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33400" y="1066800"/>
          <a:ext cx="8305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en-GB" dirty="0" smtClean="0"/>
              <a:t>Open Access – moral arguments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9000"/>
          </a:xfrm>
        </p:spPr>
        <p:txBody>
          <a:bodyPr/>
          <a:lstStyle/>
          <a:p>
            <a:pPr marL="538163" indent="-538163"/>
            <a:r>
              <a:rPr lang="en-GB" dirty="0" smtClean="0"/>
              <a:t>Publicly funded research should be publicly available</a:t>
            </a:r>
          </a:p>
          <a:p>
            <a:pPr marL="538163" indent="-538163"/>
            <a:r>
              <a:rPr lang="en-GB" dirty="0" smtClean="0"/>
              <a:t>Knowledge is a public good and should not be in private hands</a:t>
            </a:r>
          </a:p>
          <a:p>
            <a:pPr marL="538163" indent="-538163"/>
            <a:r>
              <a:rPr lang="en-GB" dirty="0" smtClean="0"/>
              <a:t>The system is ineffective and penalises the less wealthy</a:t>
            </a:r>
          </a:p>
          <a:p>
            <a:pPr marL="538163" indent="-538163"/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agenda is widening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3687762"/>
          </a:xfrm>
        </p:spPr>
        <p:txBody>
          <a:bodyPr/>
          <a:lstStyle/>
          <a:p>
            <a:pPr marL="533400" indent="-533400"/>
            <a:r>
              <a:rPr lang="en-GB" dirty="0" smtClean="0"/>
              <a:t>Open Data</a:t>
            </a:r>
          </a:p>
          <a:p>
            <a:pPr marL="533400" indent="-533400"/>
            <a:r>
              <a:rPr lang="en-GB" dirty="0" smtClean="0"/>
              <a:t>Advantages:</a:t>
            </a:r>
          </a:p>
          <a:p>
            <a:pPr marL="933450" lvl="1" indent="-533400"/>
            <a:r>
              <a:rPr lang="en-GB" sz="2400" dirty="0" smtClean="0"/>
              <a:t>Re-use by humans</a:t>
            </a:r>
          </a:p>
          <a:p>
            <a:pPr marL="933450" lvl="1" indent="-533400"/>
            <a:r>
              <a:rPr lang="en-GB" sz="2400" dirty="0" smtClean="0"/>
              <a:t>Re-use by machines</a:t>
            </a:r>
          </a:p>
          <a:p>
            <a:pPr marL="933450" lvl="1" indent="-533400"/>
            <a:r>
              <a:rPr lang="en-GB" sz="2400" dirty="0" smtClean="0"/>
              <a:t>A true semantic Web</a:t>
            </a:r>
          </a:p>
          <a:p>
            <a:pPr marL="533400" indent="-533400"/>
            <a:r>
              <a:rPr lang="en-GB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More fun ahead in policy terms!</a:t>
            </a:r>
          </a:p>
          <a:p>
            <a:pPr marL="533400" indent="-533400"/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0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3657600"/>
          </a:xfrm>
        </p:spPr>
        <p:txBody>
          <a:bodyPr/>
          <a:lstStyle/>
          <a:p>
            <a:pPr algn="ctr">
              <a:buNone/>
            </a:pPr>
            <a:r>
              <a:rPr lang="en-GB" sz="4400" dirty="0" smtClean="0">
                <a:solidFill>
                  <a:srgbClr val="7DB536"/>
                </a:solidFill>
              </a:rPr>
              <a:t>Alma Swan</a:t>
            </a:r>
          </a:p>
          <a:p>
            <a:pPr algn="ctr">
              <a:buNone/>
            </a:pPr>
            <a:endParaRPr lang="en-GB" sz="2000" dirty="0" smtClean="0"/>
          </a:p>
          <a:p>
            <a:pPr algn="ctr">
              <a:buNone/>
            </a:pPr>
            <a:r>
              <a:rPr lang="en-GB" dirty="0" smtClean="0"/>
              <a:t>Enabling Open Scholarship</a:t>
            </a:r>
          </a:p>
          <a:p>
            <a:pPr algn="ctr">
              <a:buNone/>
            </a:pPr>
            <a:r>
              <a:rPr lang="en-GB" dirty="0" smtClean="0">
                <a:hlinkClick r:id="rId2"/>
              </a:rPr>
              <a:t>www.openscholarship.org</a:t>
            </a:r>
            <a:endParaRPr lang="en-GB" dirty="0" smtClean="0"/>
          </a:p>
          <a:p>
            <a:pPr algn="ctr">
              <a:buNone/>
            </a:pPr>
            <a:endParaRPr lang="en-GB" sz="2000" dirty="0" smtClean="0"/>
          </a:p>
          <a:p>
            <a:pPr algn="ctr">
              <a:buNone/>
            </a:pPr>
            <a:r>
              <a:rPr lang="en-GB" dirty="0" smtClean="0"/>
              <a:t>Key Perspectives Ltd</a:t>
            </a:r>
          </a:p>
          <a:p>
            <a:pPr algn="ctr">
              <a:buNone/>
            </a:pPr>
            <a:r>
              <a:rPr lang="en-GB" dirty="0" smtClean="0"/>
              <a:t>Truro, UK</a:t>
            </a:r>
          </a:p>
          <a:p>
            <a:pPr algn="ctr">
              <a:buNone/>
            </a:pPr>
            <a:r>
              <a:rPr lang="en-GB" dirty="0" smtClean="0">
                <a:hlinkClick r:id="rId3"/>
              </a:rPr>
              <a:t>www.keyperspectives.co.uk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92488"/>
          </a:xfrm>
        </p:spPr>
        <p:txBody>
          <a:bodyPr/>
          <a:lstStyle/>
          <a:p>
            <a:pPr marL="442913" indent="-442913"/>
            <a:r>
              <a:rPr lang="en-US" sz="2000" dirty="0" smtClean="0"/>
              <a:t>An overview of the Research Works Act, introduced in the US House of Representatives in </a:t>
            </a:r>
            <a:r>
              <a:rPr lang="en-US" sz="2000" dirty="0"/>
              <a:t>December 2011  </a:t>
            </a:r>
            <a:r>
              <a:rPr lang="en-US" sz="1600" dirty="0">
                <a:hlinkClick r:id="rId2"/>
              </a:rPr>
              <a:t>http://cyber.law.harvard.edu/hoap/</a:t>
            </a:r>
            <a:r>
              <a:rPr lang="en-US" sz="1600" dirty="0" smtClean="0">
                <a:hlinkClick r:id="rId2"/>
              </a:rPr>
              <a:t>Notes_on_the_Research_Works_Act</a:t>
            </a:r>
            <a:r>
              <a:rPr lang="en-US" sz="1600" dirty="0" smtClean="0"/>
              <a:t> </a:t>
            </a:r>
          </a:p>
          <a:p>
            <a:pPr marL="442913" indent="-442913"/>
            <a:r>
              <a:rPr lang="en-US" sz="2000" dirty="0" smtClean="0"/>
              <a:t>The National Institutes of Health policy review (February 2012):                          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://publicaccess.nih.gov/public_access_policy_implications_2012.</a:t>
            </a:r>
            <a:r>
              <a:rPr lang="en-US" sz="1600" dirty="0" smtClean="0">
                <a:hlinkClick r:id="rId3"/>
              </a:rPr>
              <a:t>pdf</a:t>
            </a:r>
            <a:r>
              <a:rPr lang="en-US" sz="1600" dirty="0" smtClean="0"/>
              <a:t> </a:t>
            </a:r>
          </a:p>
          <a:p>
            <a:pPr marL="442913" indent="-442913"/>
            <a:r>
              <a:rPr lang="en-US" sz="2000" dirty="0" smtClean="0"/>
              <a:t>The draft revised policy on Open Access from the UK </a:t>
            </a:r>
            <a:r>
              <a:rPr lang="en-US" sz="2000" dirty="0"/>
              <a:t>Research Councils:                                              </a:t>
            </a:r>
            <a:r>
              <a:rPr lang="en-US" sz="1600" dirty="0">
                <a:hlinkClick r:id="rId4"/>
              </a:rPr>
              <a:t>http://www.openscholarship.org/jcms/c_7299/rcuk-proposed-policy-</a:t>
            </a:r>
            <a:r>
              <a:rPr lang="en-US" sz="1600" dirty="0" smtClean="0">
                <a:hlinkClick r:id="rId4"/>
              </a:rPr>
              <a:t>2012</a:t>
            </a:r>
            <a:r>
              <a:rPr lang="en-US" sz="1600" dirty="0" smtClean="0"/>
              <a:t> </a:t>
            </a:r>
          </a:p>
          <a:p>
            <a:pPr marL="442913" indent="-442913"/>
            <a:r>
              <a:rPr lang="en-US" sz="2000" dirty="0"/>
              <a:t>A researcher’s view: </a:t>
            </a:r>
            <a:r>
              <a:rPr lang="en-US" sz="1600" dirty="0">
                <a:hlinkClick r:id="rId5"/>
              </a:rPr>
              <a:t>http://www.guardian.co.uk/science/2012/jan/16/academic-publishers-enemies-</a:t>
            </a:r>
            <a:r>
              <a:rPr lang="en-US" sz="1600" dirty="0" smtClean="0">
                <a:hlinkClick r:id="rId5"/>
              </a:rPr>
              <a:t>science</a:t>
            </a:r>
            <a:r>
              <a:rPr lang="en-US" sz="1600" dirty="0" smtClean="0"/>
              <a:t> </a:t>
            </a:r>
          </a:p>
          <a:p>
            <a:pPr marL="442913" indent="-442913"/>
            <a:r>
              <a:rPr lang="en-US" sz="2000" dirty="0" smtClean="0"/>
              <a:t>A </a:t>
            </a:r>
            <a:r>
              <a:rPr lang="en-US" sz="2000" dirty="0"/>
              <a:t>publisher’s response: </a:t>
            </a:r>
            <a:r>
              <a:rPr lang="en-US" sz="1600" dirty="0">
                <a:hlinkClick r:id="rId6"/>
              </a:rPr>
              <a:t>http://www.guardian.co.uk/science/2012/jan/27/academic-publishers-enemies-science-</a:t>
            </a:r>
            <a:r>
              <a:rPr lang="en-US" sz="1600" dirty="0" smtClean="0">
                <a:hlinkClick r:id="rId6"/>
              </a:rPr>
              <a:t>wrong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1852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523530"/>
          </a:xfrm>
        </p:spPr>
        <p:txBody>
          <a:bodyPr/>
          <a:lstStyle/>
          <a:p>
            <a:r>
              <a:rPr lang="en-GB" sz="2000" dirty="0" smtClean="0">
                <a:ea typeface="ＭＳ Ｐゴシック" charset="0"/>
              </a:rPr>
              <a:t>You have been sent the draft of the revised policy on Open Access from Research Councils UK</a:t>
            </a:r>
            <a:endParaRPr lang="en-GB" sz="2000" dirty="0">
              <a:ea typeface="ＭＳ Ｐゴシック" charset="0"/>
            </a:endParaRPr>
          </a:p>
          <a:p>
            <a:r>
              <a:rPr lang="en-GB" sz="2000" dirty="0" smtClean="0">
                <a:ea typeface="ＭＳ Ｐゴシック" charset="0"/>
              </a:rPr>
              <a:t>Using </a:t>
            </a:r>
            <a:r>
              <a:rPr lang="en-GB" sz="2000" dirty="0">
                <a:ea typeface="ＭＳ Ｐゴシック" charset="0"/>
              </a:rPr>
              <a:t>the lecture, </a:t>
            </a:r>
            <a:r>
              <a:rPr lang="en-GB" sz="2000" dirty="0" smtClean="0">
                <a:ea typeface="ＭＳ Ｐゴシック" charset="0"/>
              </a:rPr>
              <a:t>the readings </a:t>
            </a:r>
            <a:r>
              <a:rPr lang="en-GB" sz="2000" dirty="0">
                <a:ea typeface="ＭＳ Ｐゴシック" charset="0"/>
              </a:rPr>
              <a:t>and </a:t>
            </a:r>
            <a:r>
              <a:rPr lang="en-GB" sz="2000" dirty="0" smtClean="0">
                <a:ea typeface="ＭＳ Ｐゴシック" charset="0"/>
              </a:rPr>
              <a:t>other material that you discover, and working in small groups of 3 or 4, develop responses to this policy</a:t>
            </a:r>
          </a:p>
          <a:p>
            <a:r>
              <a:rPr lang="en-GB" sz="2000" dirty="0" smtClean="0">
                <a:ea typeface="ＭＳ Ｐゴシック" charset="0"/>
              </a:rPr>
              <a:t>In each group different people should cover the following roles: a university researcher, a </a:t>
            </a:r>
            <a:r>
              <a:rPr lang="en-GB" sz="2000" dirty="0">
                <a:ea typeface="ＭＳ Ｐゴシック" charset="0"/>
              </a:rPr>
              <a:t>university vice-chancellor, a policy officer for the Norwegian Government, </a:t>
            </a:r>
            <a:r>
              <a:rPr lang="en-GB" sz="2000" dirty="0" smtClean="0">
                <a:ea typeface="ＭＳ Ｐゴシック" charset="0"/>
              </a:rPr>
              <a:t>and </a:t>
            </a:r>
            <a:r>
              <a:rPr lang="en-GB" sz="2000" dirty="0">
                <a:ea typeface="ＭＳ Ｐゴシック" charset="0"/>
              </a:rPr>
              <a:t>a small learned society </a:t>
            </a:r>
            <a:r>
              <a:rPr lang="en-GB" sz="2000" dirty="0" smtClean="0">
                <a:ea typeface="ＭＳ Ｐゴシック" charset="0"/>
              </a:rPr>
              <a:t>publisher. The person playing each of these roles should develop </a:t>
            </a:r>
            <a:r>
              <a:rPr lang="en-GB" sz="2000" dirty="0" smtClean="0">
                <a:ea typeface="ＭＳ Ｐゴシック" charset="0"/>
              </a:rPr>
              <a:t>and present coherent</a:t>
            </a:r>
            <a:r>
              <a:rPr lang="en-GB" sz="2000" dirty="0" smtClean="0">
                <a:ea typeface="ＭＳ Ｐゴシック" charset="0"/>
              </a:rPr>
              <a:t>, evidence-based arguments for their stated position on the issues</a:t>
            </a:r>
            <a:endParaRPr lang="en-GB" sz="2000" dirty="0">
              <a:ea typeface="ＭＳ Ｐゴシック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4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hart 33"/>
          <p:cNvGraphicFramePr/>
          <p:nvPr/>
        </p:nvGraphicFramePr>
        <p:xfrm>
          <a:off x="533400" y="1143000"/>
          <a:ext cx="838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GB" dirty="0" smtClean="0"/>
              <a:t>Unaffordable system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3048000" y="5407223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Data: Lee Van </a:t>
            </a:r>
            <a:r>
              <a:rPr lang="en-GB" sz="1400" dirty="0" err="1" smtClean="0"/>
              <a:t>Orsdel</a:t>
            </a:r>
            <a:r>
              <a:rPr lang="en-GB" sz="1400" dirty="0" smtClean="0"/>
              <a:t>; Bill Hooker; American Research Libraries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8956857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1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24944" t="68770" r="33339" b="2807"/>
          <a:stretch>
            <a:fillRect/>
          </a:stretch>
        </p:blipFill>
        <p:spPr>
          <a:xfrm>
            <a:off x="376434" y="914400"/>
            <a:ext cx="8767566" cy="36993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2400" y="1524000"/>
            <a:ext cx="4648200" cy="14478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98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886200"/>
            <a:ext cx="4000500" cy="210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6749"/>
          <a:stretch>
            <a:fillRect/>
          </a:stretch>
        </p:blipFill>
        <p:spPr>
          <a:xfrm>
            <a:off x="5680206" y="457200"/>
            <a:ext cx="3730494" cy="210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r="8999"/>
          <a:stretch>
            <a:fillRect/>
          </a:stretch>
        </p:blipFill>
        <p:spPr>
          <a:xfrm>
            <a:off x="152400" y="457200"/>
            <a:ext cx="3640489" cy="210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81400"/>
            <a:ext cx="4000500" cy="210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6749" t="8538" r="6749" b="4269"/>
          <a:stretch>
            <a:fillRect/>
          </a:stretch>
        </p:blipFill>
        <p:spPr>
          <a:xfrm>
            <a:off x="3013207" y="2237400"/>
            <a:ext cx="3460489" cy="1838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0"/>
            <a:ext cx="3578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£31,000 =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30643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Progressing a radical idea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8163" indent="-538163"/>
            <a:r>
              <a:rPr lang="en-GB" sz="2800" dirty="0" smtClean="0"/>
              <a:t>Identify stakeholders (enactors, beneficiaries) </a:t>
            </a:r>
          </a:p>
          <a:p>
            <a:pPr marL="538163" indent="-538163"/>
            <a:r>
              <a:rPr lang="en-GB" sz="2800" dirty="0" smtClean="0"/>
              <a:t>Identify their interests</a:t>
            </a:r>
          </a:p>
          <a:p>
            <a:pPr marL="538163" indent="-538163"/>
            <a:r>
              <a:rPr lang="en-GB" sz="2800" dirty="0" smtClean="0"/>
              <a:t>Work out the messages</a:t>
            </a:r>
          </a:p>
          <a:p>
            <a:pPr marL="538163" indent="-538163"/>
            <a:r>
              <a:rPr lang="en-GB" sz="2800" dirty="0" smtClean="0"/>
              <a:t>Deliver them effectively (with evidence as well as passion)</a:t>
            </a:r>
          </a:p>
          <a:p>
            <a:pPr marL="538163" indent="-538163"/>
            <a:r>
              <a:rPr lang="en-GB" sz="2800" dirty="0" smtClean="0"/>
              <a:t>Do steps 3 and 4 again</a:t>
            </a:r>
          </a:p>
          <a:p>
            <a:pPr marL="538163" indent="-538163"/>
            <a:r>
              <a:rPr lang="en-GB" sz="2800" dirty="0" smtClean="0"/>
              <a:t>Do steps 3 and 4 again ...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1"/>
</p:tagLst>
</file>

<file path=ppt/theme/theme1.xml><?xml version="1.0" encoding="utf-8"?>
<a:theme xmlns:a="http://schemas.openxmlformats.org/drawingml/2006/main" name="EOS-Green white bg">
  <a:themeElements>
    <a:clrScheme name="Custom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EOS-Green white bg.pot</Template>
  <TotalTime>7969</TotalTime>
  <Words>1320</Words>
  <Application>Microsoft Macintosh PowerPoint</Application>
  <PresentationFormat>On-screen Show (4:3)</PresentationFormat>
  <Paragraphs>191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EOS-Green white bg</vt:lpstr>
      <vt:lpstr>Open Access: how progress has been made</vt:lpstr>
      <vt:lpstr>Open Access</vt:lpstr>
      <vt:lpstr>Open Access – scientific reasons</vt:lpstr>
      <vt:lpstr>Open Access – moral arguments</vt:lpstr>
      <vt:lpstr>Unaffordable system</vt:lpstr>
      <vt:lpstr>PowerPoint Presentation</vt:lpstr>
      <vt:lpstr>PowerPoint Presentation</vt:lpstr>
      <vt:lpstr>PowerPoint Presentation</vt:lpstr>
      <vt:lpstr>Progressing a radical idea</vt:lpstr>
      <vt:lpstr>Stakeholders</vt:lpstr>
      <vt:lpstr>Locked out</vt:lpstr>
      <vt:lpstr>Arguments made</vt:lpstr>
      <vt:lpstr>Author advantages from Open Access</vt:lpstr>
      <vt:lpstr>ECS Open Access repository</vt:lpstr>
      <vt:lpstr>Impact</vt:lpstr>
      <vt:lpstr>Ray Frost’s impact</vt:lpstr>
      <vt:lpstr>Professor Martin Skitmore  School of Urban Design, QUT</vt:lpstr>
      <vt:lpstr>Technology-based arguments</vt:lpstr>
      <vt:lpstr>Technology-based developments</vt:lpstr>
      <vt:lpstr>Stakeholder: research-based institutions</vt:lpstr>
      <vt:lpstr>Webometrics</vt:lpstr>
      <vt:lpstr>Admin/management arguments</vt:lpstr>
      <vt:lpstr>Philosophical arguments</vt:lpstr>
      <vt:lpstr>PowerPoint Presentation</vt:lpstr>
      <vt:lpstr>Stakeholder: research funders</vt:lpstr>
      <vt:lpstr>The arguments to funders</vt:lpstr>
      <vt:lpstr>Some significant successes</vt:lpstr>
      <vt:lpstr>Stakeholder: governments</vt:lpstr>
      <vt:lpstr>Economic arguments</vt:lpstr>
      <vt:lpstr>National pictures (Houghton et al, 2009, 2010)</vt:lpstr>
      <vt:lpstr>Economic arguments</vt:lpstr>
      <vt:lpstr>EU CIS studies</vt:lpstr>
      <vt:lpstr>PowerPoint Presentation</vt:lpstr>
      <vt:lpstr>Economic implications in Denmark:  Cost to companies</vt:lpstr>
      <vt:lpstr>Stakeholder: publishers</vt:lpstr>
      <vt:lpstr>Recent developments</vt:lpstr>
      <vt:lpstr>PowerPoint Presentation</vt:lpstr>
      <vt:lpstr>PowerPoint Presentation</vt:lpstr>
      <vt:lpstr>Mandatory policies on OA</vt:lpstr>
      <vt:lpstr>The agenda is widening</vt:lpstr>
      <vt:lpstr>PowerPoint Presentation</vt:lpstr>
      <vt:lpstr>Readings</vt:lpstr>
      <vt:lpstr>Workshop task</vt:lpstr>
    </vt:vector>
  </TitlesOfParts>
  <Company>KEY PERSPECTIVES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Access: how progress has been made</dc:title>
  <dc:creator>ALMA SWAN</dc:creator>
  <cp:lastModifiedBy>ALMA SWAN</cp:lastModifiedBy>
  <cp:revision>52</cp:revision>
  <dcterms:created xsi:type="dcterms:W3CDTF">2011-02-06T16:32:58Z</dcterms:created>
  <dcterms:modified xsi:type="dcterms:W3CDTF">2012-03-14T05:30:47Z</dcterms:modified>
</cp:coreProperties>
</file>