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4"/>
  </p:notesMasterIdLst>
  <p:sldIdLst>
    <p:sldId id="257" r:id="rId2"/>
    <p:sldId id="297" r:id="rId3"/>
    <p:sldId id="258" r:id="rId4"/>
    <p:sldId id="299" r:id="rId5"/>
    <p:sldId id="300" r:id="rId6"/>
    <p:sldId id="263" r:id="rId7"/>
    <p:sldId id="283" r:id="rId8"/>
    <p:sldId id="295" r:id="rId9"/>
    <p:sldId id="296" r:id="rId10"/>
    <p:sldId id="259" r:id="rId11"/>
    <p:sldId id="261" r:id="rId12"/>
    <p:sldId id="260" r:id="rId13"/>
    <p:sldId id="262" r:id="rId14"/>
    <p:sldId id="298" r:id="rId15"/>
    <p:sldId id="281" r:id="rId16"/>
    <p:sldId id="301" r:id="rId17"/>
    <p:sldId id="310" r:id="rId18"/>
    <p:sldId id="311" r:id="rId19"/>
    <p:sldId id="312" r:id="rId20"/>
    <p:sldId id="302" r:id="rId21"/>
    <p:sldId id="303" r:id="rId22"/>
    <p:sldId id="305" r:id="rId23"/>
    <p:sldId id="313" r:id="rId24"/>
    <p:sldId id="314" r:id="rId25"/>
    <p:sldId id="315" r:id="rId26"/>
    <p:sldId id="317" r:id="rId27"/>
    <p:sldId id="316" r:id="rId28"/>
    <p:sldId id="318" r:id="rId29"/>
    <p:sldId id="320" r:id="rId30"/>
    <p:sldId id="292" r:id="rId31"/>
    <p:sldId id="309" r:id="rId32"/>
    <p:sldId id="32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F4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BEFD31-39DC-4C41-BA79-4203D28E4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33C475-8CC3-3641-854B-2ECD7BE25FE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02EC7F-B30C-0045-AB99-5B0FC5196E4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4E4C93-31CB-E049-A037-762FB9E242B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BFFC57-F76E-0A4E-8285-9B4C4BDF0CE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02EC7F-B30C-0045-AB99-5B0FC5196E4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F2E822-4567-8C42-B267-121291FCECE1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481283-B53A-064D-A395-977D8BBE9388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481283-B53A-064D-A395-977D8BBE9388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358DFA-06C4-CD41-82F2-0DB4C37D830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358DFA-06C4-CD41-82F2-0DB4C37D830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358DFA-06C4-CD41-82F2-0DB4C37D830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E049C2D-7925-B24A-B481-802BA3E0226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720D9F-C0FD-CE47-8A78-2B02295FC22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F117991-0D2A-A24F-AAD9-C521D581966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F117991-0D2A-A24F-AAD9-C521D581966C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F117991-0D2A-A24F-AAD9-C521D581966C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2311B-70C0-0D49-85C8-99FE0F8EA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016E0-B031-C546-8436-CD5418DC8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EEBAF-7B75-0546-9B51-239A72FC9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D950E-574A-B347-A815-6EE97A302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9AC1B-98D4-9C42-898D-69A4192A5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EDDB-5E44-344F-AC3B-358C66167B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5A2E7F-1485-B643-B4CC-33C3AAB693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E757-6D92-1144-8CDC-ABB4FDFA8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1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D8957-567B-2F44-A596-AB48DD1DD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D1F41-454B-974D-83B1-ECCB77CC2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6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05871-1FD7-B646-A5CB-CAB73FAAF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2278CC6A-47E2-3E4D-92A7-115C594774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28" r:id="rId3"/>
    <p:sldLayoutId id="2147483729" r:id="rId4"/>
    <p:sldLayoutId id="2147483736" r:id="rId5"/>
    <p:sldLayoutId id="2147483737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2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ＭＳ Ｐゴシック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dem@soton.ac.uk" TargetMode="External"/><Relationship Id="rId5" Type="http://schemas.openxmlformats.org/officeDocument/2006/relationships/hyperlink" Target="mailto:ymh@ecs.soton.ac.uk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01889"/>
            <a:ext cx="8458200" cy="1099119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latin typeface="Trebuchet MS" charset="0"/>
                <a:ea typeface="ＭＳ Ｐゴシック" charset="0"/>
                <a:cs typeface="ＭＳ Ｐゴシック" charset="0"/>
              </a:rPr>
              <a:t>System Design: Comp1209</a:t>
            </a:r>
            <a:endParaRPr lang="en-US" sz="40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093">
            <a:off x="4205549" y="519326"/>
            <a:ext cx="3528392" cy="2095865"/>
          </a:xfrm>
          <a:prstGeom prst="rect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62400"/>
            <a:ext cx="8305800" cy="2590800"/>
          </a:xfrm>
        </p:spPr>
        <p:txBody>
          <a:bodyPr>
            <a:normAutofit/>
          </a:bodyPr>
          <a:lstStyle/>
          <a:p>
            <a:pPr marL="63500" eaLnBrk="1" hangingPunct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David Millard</a:t>
            </a:r>
          </a:p>
          <a:p>
            <a:pPr marL="63500" eaLnBrk="1" hangingPunct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  <a:hlinkClick r:id="rId4"/>
              </a:rPr>
              <a:t>dem@soton.ac.uk</a:t>
            </a:r>
            <a:endParaRPr lang="en-GB" dirty="0" smtClean="0"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63500" eaLnBrk="1" hangingPunct="1"/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63500" eaLnBrk="1" hangingPunct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Yvonne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Howard</a:t>
            </a:r>
          </a:p>
          <a:p>
            <a:pPr marL="63500" eaLnBrk="1" hangingPunct="1"/>
            <a:r>
              <a:rPr lang="en-GB" dirty="0">
                <a:latin typeface="Georgia" charset="0"/>
                <a:ea typeface="ＭＳ Ｐゴシック" charset="0"/>
                <a:cs typeface="ＭＳ Ｐゴシック" charset="0"/>
                <a:hlinkClick r:id="rId5"/>
              </a:rPr>
              <a:t>ymh@ecs.soton.ac.uk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63500" eaLnBrk="1" hangingPunct="1"/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 rot="247077">
            <a:off x="7809949" y="421384"/>
            <a:ext cx="307808" cy="65253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18049">
            <a:off x="7744410" y="852542"/>
            <a:ext cx="504056" cy="1440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18049">
            <a:off x="7600394" y="2508725"/>
            <a:ext cx="504056" cy="1440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rebuchet MS" charset="0"/>
                <a:ea typeface="ＭＳ Ｐゴシック" charset="0"/>
                <a:cs typeface="ＭＳ Ｐゴシック" charset="0"/>
              </a:rPr>
              <a:t>Participation</a:t>
            </a:r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You are required to attend lectures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Georgia" charset="0"/>
                <a:ea typeface="ＭＳ Ｐゴシック" charset="0"/>
              </a:rPr>
              <a:t>We do not check, but you will benefit by attending and lose out by not attending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You are required to contribute to your group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Georgia" charset="0"/>
                <a:ea typeface="ＭＳ Ｐゴシック" charset="0"/>
              </a:rPr>
              <a:t>Your contribution is worthwhile to you and your fellow </a:t>
            </a:r>
            <a:r>
              <a:rPr lang="en-GB" dirty="0" smtClean="0">
                <a:latin typeface="Georgia" charset="0"/>
                <a:ea typeface="ＭＳ Ｐゴシック" charset="0"/>
              </a:rPr>
              <a:t>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Georgia" charset="0"/>
                <a:ea typeface="ＭＳ Ｐゴシック" charset="0"/>
              </a:rPr>
              <a:t>We </a:t>
            </a:r>
            <a:r>
              <a:rPr lang="en-GB" b="1" dirty="0" smtClean="0">
                <a:latin typeface="Georgia" charset="0"/>
                <a:ea typeface="ＭＳ Ｐゴシック" charset="0"/>
              </a:rPr>
              <a:t>will</a:t>
            </a:r>
            <a:r>
              <a:rPr lang="en-GB" dirty="0" smtClean="0">
                <a:latin typeface="Georgia" charset="0"/>
                <a:ea typeface="ＭＳ Ｐゴシック" charset="0"/>
              </a:rPr>
              <a:t> intervene if there are problems</a:t>
            </a:r>
            <a:endParaRPr lang="en-GB" dirty="0"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You are required to attend lab sessions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  <a:ea typeface="ＭＳ Ｐゴシック" charset="0"/>
              </a:rPr>
              <a:t>T</a:t>
            </a:r>
            <a:r>
              <a:rPr lang="en-GB" dirty="0" err="1">
                <a:latin typeface="Georgia" charset="0"/>
                <a:ea typeface="ＭＳ Ｐゴシック" charset="0"/>
              </a:rPr>
              <a:t>hese</a:t>
            </a:r>
            <a:r>
              <a:rPr lang="en-GB" dirty="0">
                <a:latin typeface="Georgia" charset="0"/>
                <a:ea typeface="ＭＳ Ｐゴシック" charset="0"/>
              </a:rPr>
              <a:t> are hands-on sessions where you will develop your </a:t>
            </a:r>
            <a:r>
              <a:rPr lang="en-GB" dirty="0" smtClean="0">
                <a:latin typeface="Georgia" charset="0"/>
                <a:ea typeface="ＭＳ Ｐゴシック" charset="0"/>
              </a:rPr>
              <a:t>modelling skills</a:t>
            </a:r>
            <a:endParaRPr lang="en-GB" dirty="0"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Assessment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9488"/>
            <a:ext cx="8363272" cy="432435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The module is worth 15 credits</a:t>
            </a:r>
          </a:p>
          <a:p>
            <a:pPr lvl="1" eaLnBrk="1" hangingPunct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1/8 of your first year marks</a:t>
            </a:r>
          </a:p>
          <a:p>
            <a:pPr marL="109537" indent="0" eaLnBrk="1" hangingPunct="1">
              <a:buNone/>
            </a:pP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The marks distribution is as follows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/>
              <a:t>UML Labs (</a:t>
            </a:r>
            <a:r>
              <a:rPr lang="en-US" dirty="0" smtClean="0"/>
              <a:t>unmarked, but needed for group work)</a:t>
            </a:r>
            <a:endParaRPr lang="en-US" dirty="0"/>
          </a:p>
          <a:p>
            <a:pPr lvl="1"/>
            <a:r>
              <a:rPr lang="en-US" dirty="0"/>
              <a:t>Case study (40%)</a:t>
            </a:r>
          </a:p>
          <a:p>
            <a:pPr lvl="1"/>
            <a:r>
              <a:rPr lang="en-US" dirty="0"/>
              <a:t>Presentation (10%)</a:t>
            </a:r>
          </a:p>
          <a:p>
            <a:pPr lvl="1"/>
            <a:r>
              <a:rPr lang="en-US" dirty="0"/>
              <a:t>Exam (50%)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Trebuchet MS" charset="0"/>
                <a:ea typeface="ＭＳ Ｐゴシック" charset="0"/>
                <a:cs typeface="ＭＳ Ｐゴシック" charset="0"/>
              </a:rPr>
              <a:t>How to </a:t>
            </a:r>
            <a:r>
              <a:rPr lang="en-GB" sz="3600" dirty="0" smtClean="0">
                <a:latin typeface="Trebuchet MS" charset="0"/>
                <a:ea typeface="ＭＳ Ｐゴシック" charset="0"/>
                <a:cs typeface="ＭＳ Ｐゴシック" charset="0"/>
              </a:rPr>
              <a:t>Succeed </a:t>
            </a:r>
            <a:r>
              <a:rPr lang="en-GB" sz="3600" dirty="0">
                <a:latin typeface="Trebuchet MS" charset="0"/>
                <a:ea typeface="ＭＳ Ｐゴシック" charset="0"/>
                <a:cs typeface="ＭＳ Ｐゴシック" charset="0"/>
              </a:rPr>
              <a:t>(and </a:t>
            </a:r>
            <a:r>
              <a:rPr lang="en-GB" sz="3600" dirty="0" smtClean="0">
                <a:latin typeface="Trebuchet MS" charset="0"/>
                <a:ea typeface="ＭＳ Ｐゴシック" charset="0"/>
                <a:cs typeface="ＭＳ Ｐゴシック" charset="0"/>
              </a:rPr>
              <a:t>Avoid Failure</a:t>
            </a:r>
            <a:r>
              <a:rPr lang="en-GB" sz="3600" dirty="0">
                <a:latin typeface="Trebuchet MS" charset="0"/>
                <a:ea typeface="ＭＳ Ｐゴシック" charset="0"/>
                <a:cs typeface="ＭＳ Ｐゴシック" charset="0"/>
              </a:rPr>
              <a:t>)!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324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Come to the lectures</a:t>
            </a:r>
          </a:p>
          <a:p>
            <a:pPr eaLnBrk="1" hangingPunct="1">
              <a:lnSpc>
                <a:spcPct val="80000"/>
              </a:lnSpc>
            </a:pPr>
            <a:endParaRPr lang="en-GB" dirty="0" smtClean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Join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in the group work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Enjoy the chance to discuss problems and solutions with people who think like you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Put in enough time (self study)</a:t>
            </a:r>
          </a:p>
          <a:p>
            <a:pPr eaLnBrk="1" hangingPunct="1">
              <a:lnSpc>
                <a:spcPct val="80000"/>
              </a:lnSpc>
            </a:pPr>
            <a:endParaRPr lang="en-GB" dirty="0" smtClean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Be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a bit business like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Know when and where the lectures are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Understand what is required of you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Plan for coursework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Do your coursework and hand it in on time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Prepare for your exam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Trebuchet MS" charset="0"/>
                <a:ea typeface="ＭＳ Ｐゴシック" charset="0"/>
                <a:cs typeface="ＭＳ Ｐゴシック" charset="0"/>
              </a:rPr>
              <a:t>Self Study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A normal working week is 36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hours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You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do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4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modules;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9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hours per module</a:t>
            </a:r>
          </a:p>
          <a:p>
            <a:pPr eaLnBrk="1" hangingPunct="1">
              <a:buFontTx/>
              <a:buNone/>
            </a:pPr>
            <a:endParaRPr lang="en-GB" dirty="0" smtClean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There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are less than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3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hours of lectures so: </a:t>
            </a:r>
            <a:r>
              <a:rPr lang="en-GB" dirty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about </a:t>
            </a:r>
            <a:r>
              <a:rPr lang="en-GB" dirty="0" smtClean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6 </a:t>
            </a:r>
            <a:r>
              <a:rPr lang="en-GB" dirty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hours per week of reading and working through directed </a:t>
            </a:r>
            <a:r>
              <a:rPr lang="en-GB" dirty="0" smtClean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tasks</a:t>
            </a:r>
            <a:endParaRPr lang="en-GB" dirty="0">
              <a:solidFill>
                <a:schemeClr val="accent2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Resources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02128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Everything is on the website: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secure.ecs.soton.ac.uk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/module/COMP1209/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Screen Shot 2012-09-26 at 17.15.3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6052"/>
            <a:ext cx="7272808" cy="50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Introduction to Systems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000" dirty="0" smtClean="0"/>
              <a:t>“A system is a set of interacting or interdependent components forming an integrated whole”</a:t>
            </a:r>
          </a:p>
          <a:p>
            <a:pPr algn="r">
              <a:buFontTx/>
              <a:buChar char="-"/>
            </a:pPr>
            <a:r>
              <a:rPr lang="en-US" sz="2000" i="1" dirty="0" smtClean="0"/>
              <a:t>Wikipedia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 regularly interacting or interdependent group of items forming a unified </a:t>
            </a:r>
            <a:r>
              <a:rPr lang="en-US" sz="2000" dirty="0" smtClean="0"/>
              <a:t>whole”</a:t>
            </a:r>
          </a:p>
          <a:p>
            <a:pPr algn="r">
              <a:buFontTx/>
              <a:buChar char="-"/>
            </a:pPr>
            <a:r>
              <a:rPr lang="en-US" sz="2000" i="1" dirty="0" smtClean="0"/>
              <a:t>Merriam Webster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 set or assemblage of things connected, associated, or interdependent, so as to form a complex unity; a whole composed of parts in orderly arrangement according to some scheme or </a:t>
            </a:r>
            <a:r>
              <a:rPr lang="en-US" sz="2000" dirty="0" smtClean="0"/>
              <a:t>plan”</a:t>
            </a:r>
          </a:p>
          <a:p>
            <a:pPr marL="109537" indent="0" algn="r">
              <a:buNone/>
            </a:pPr>
            <a:r>
              <a:rPr lang="en-US" sz="2000" i="1" dirty="0" smtClean="0"/>
              <a:t>- Oxford English Dictionary</a:t>
            </a:r>
          </a:p>
        </p:txBody>
      </p:sp>
    </p:spTree>
    <p:extLst>
      <p:ext uri="{BB962C8B-B14F-4D97-AF65-F5344CB8AC3E}">
        <p14:creationId xmlns:p14="http://schemas.microsoft.com/office/powerpoint/2010/main" val="13039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000" dirty="0" smtClean="0"/>
              <a:t>“A system is a </a:t>
            </a:r>
            <a:r>
              <a:rPr lang="en-US" sz="2000" dirty="0" smtClean="0">
                <a:solidFill>
                  <a:srgbClr val="FF0000"/>
                </a:solidFill>
              </a:rPr>
              <a:t>set of </a:t>
            </a:r>
            <a:r>
              <a:rPr lang="en-US" sz="2000" dirty="0" smtClean="0"/>
              <a:t>interacting or interdependent </a:t>
            </a:r>
            <a:r>
              <a:rPr lang="en-US" sz="2000" dirty="0" smtClean="0">
                <a:solidFill>
                  <a:srgbClr val="FF0000"/>
                </a:solidFill>
              </a:rPr>
              <a:t>components</a:t>
            </a:r>
            <a:r>
              <a:rPr lang="en-US" sz="2000" dirty="0" smtClean="0"/>
              <a:t> forming an integrated whole”</a:t>
            </a:r>
          </a:p>
          <a:p>
            <a:pPr algn="r">
              <a:buFontTx/>
              <a:buChar char="-"/>
            </a:pPr>
            <a:r>
              <a:rPr lang="en-US" sz="2000" i="1" dirty="0" smtClean="0"/>
              <a:t>Wikipedia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 regularly interacting or interdependent </a:t>
            </a:r>
            <a:r>
              <a:rPr lang="en-US" sz="2000" dirty="0">
                <a:solidFill>
                  <a:srgbClr val="FF0000"/>
                </a:solidFill>
              </a:rPr>
              <a:t>group of items </a:t>
            </a:r>
            <a:r>
              <a:rPr lang="en-US" sz="2000" dirty="0"/>
              <a:t>forming a unified </a:t>
            </a:r>
            <a:r>
              <a:rPr lang="en-US" sz="2000" dirty="0" smtClean="0"/>
              <a:t>whole”</a:t>
            </a:r>
          </a:p>
          <a:p>
            <a:pPr algn="r">
              <a:buFontTx/>
              <a:buChar char="-"/>
            </a:pPr>
            <a:r>
              <a:rPr lang="en-US" sz="2000" i="1" dirty="0" smtClean="0"/>
              <a:t>Merriam Webster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 set or </a:t>
            </a:r>
            <a:r>
              <a:rPr lang="en-US" sz="2000" dirty="0">
                <a:solidFill>
                  <a:srgbClr val="FF0000"/>
                </a:solidFill>
              </a:rPr>
              <a:t>assemblage of things </a:t>
            </a:r>
            <a:r>
              <a:rPr lang="en-US" sz="2000" dirty="0"/>
              <a:t>connected, associated, or interdependent, so as to form a complex unity; a whole composed of parts in orderly arrangement according to some scheme or </a:t>
            </a:r>
            <a:r>
              <a:rPr lang="en-US" sz="2000" dirty="0" smtClean="0"/>
              <a:t>plan”</a:t>
            </a:r>
          </a:p>
          <a:p>
            <a:pPr marL="109537" indent="0" algn="r">
              <a:buNone/>
            </a:pPr>
            <a:r>
              <a:rPr lang="en-US" sz="2000" i="1" dirty="0" smtClean="0"/>
              <a:t>- Oxford English Dictionary</a:t>
            </a:r>
          </a:p>
        </p:txBody>
      </p:sp>
    </p:spTree>
    <p:extLst>
      <p:ext uri="{BB962C8B-B14F-4D97-AF65-F5344CB8AC3E}">
        <p14:creationId xmlns:p14="http://schemas.microsoft.com/office/powerpoint/2010/main" val="293728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000" dirty="0" smtClean="0"/>
              <a:t>“A system is a </a:t>
            </a:r>
            <a:r>
              <a:rPr lang="en-US" sz="2000" dirty="0" smtClean="0">
                <a:solidFill>
                  <a:srgbClr val="FF0000"/>
                </a:solidFill>
              </a:rPr>
              <a:t>set of </a:t>
            </a:r>
            <a:r>
              <a:rPr lang="en-US" sz="2000" dirty="0" smtClean="0">
                <a:solidFill>
                  <a:srgbClr val="008000"/>
                </a:solidFill>
              </a:rPr>
              <a:t>interacting or interdependent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components</a:t>
            </a:r>
            <a:r>
              <a:rPr lang="en-US" sz="2000" dirty="0" smtClean="0"/>
              <a:t> forming an integrated whole”</a:t>
            </a:r>
          </a:p>
          <a:p>
            <a:pPr algn="r">
              <a:buFontTx/>
              <a:buChar char="-"/>
            </a:pPr>
            <a:r>
              <a:rPr lang="en-US" sz="2000" i="1" dirty="0" smtClean="0"/>
              <a:t>Wikipedia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 regularly </a:t>
            </a:r>
            <a:r>
              <a:rPr lang="en-US" sz="2000" dirty="0">
                <a:solidFill>
                  <a:srgbClr val="008000"/>
                </a:solidFill>
              </a:rPr>
              <a:t>interacting or interdependent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group of items </a:t>
            </a:r>
            <a:r>
              <a:rPr lang="en-US" sz="2000" dirty="0"/>
              <a:t>forming a unified </a:t>
            </a:r>
            <a:r>
              <a:rPr lang="en-US" sz="2000" dirty="0" smtClean="0"/>
              <a:t>whole”</a:t>
            </a:r>
          </a:p>
          <a:p>
            <a:pPr algn="r">
              <a:buFontTx/>
              <a:buChar char="-"/>
            </a:pPr>
            <a:r>
              <a:rPr lang="en-US" sz="2000" i="1" dirty="0" smtClean="0"/>
              <a:t>Merriam Webster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 set or </a:t>
            </a:r>
            <a:r>
              <a:rPr lang="en-US" sz="2000" dirty="0">
                <a:solidFill>
                  <a:srgbClr val="FF0000"/>
                </a:solidFill>
              </a:rPr>
              <a:t>assemblage of things </a:t>
            </a:r>
            <a:r>
              <a:rPr lang="en-US" sz="2000" dirty="0">
                <a:solidFill>
                  <a:srgbClr val="008000"/>
                </a:solidFill>
              </a:rPr>
              <a:t>connected, associated, or interdependent</a:t>
            </a:r>
            <a:r>
              <a:rPr lang="en-US" sz="2000" dirty="0"/>
              <a:t>, so as to form a complex unity; a whole composed of parts in orderly arrangement according to some scheme or </a:t>
            </a:r>
            <a:r>
              <a:rPr lang="en-US" sz="2000" dirty="0" smtClean="0"/>
              <a:t>plan”</a:t>
            </a:r>
          </a:p>
          <a:p>
            <a:pPr marL="109537" indent="0" algn="r">
              <a:buNone/>
            </a:pPr>
            <a:r>
              <a:rPr lang="en-US" sz="2000" i="1" dirty="0" smtClean="0"/>
              <a:t>- Oxford English Dictionary</a:t>
            </a:r>
          </a:p>
        </p:txBody>
      </p:sp>
    </p:spTree>
    <p:extLst>
      <p:ext uri="{BB962C8B-B14F-4D97-AF65-F5344CB8AC3E}">
        <p14:creationId xmlns:p14="http://schemas.microsoft.com/office/powerpoint/2010/main" val="276691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000" dirty="0" smtClean="0"/>
              <a:t>“A system is a </a:t>
            </a:r>
            <a:r>
              <a:rPr lang="en-US" sz="2000" dirty="0" smtClean="0">
                <a:solidFill>
                  <a:srgbClr val="FF0000"/>
                </a:solidFill>
              </a:rPr>
              <a:t>set of </a:t>
            </a:r>
            <a:r>
              <a:rPr lang="en-US" sz="2000" dirty="0" smtClean="0">
                <a:solidFill>
                  <a:srgbClr val="008000"/>
                </a:solidFill>
              </a:rPr>
              <a:t>interacting or interdependent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components</a:t>
            </a:r>
            <a:r>
              <a:rPr lang="en-US" sz="2000" dirty="0" smtClean="0"/>
              <a:t> forming an </a:t>
            </a:r>
            <a:r>
              <a:rPr lang="en-US" sz="2000" dirty="0" smtClean="0">
                <a:solidFill>
                  <a:srgbClr val="3366FF"/>
                </a:solidFill>
              </a:rPr>
              <a:t>integrated whole</a:t>
            </a:r>
            <a:r>
              <a:rPr lang="en-US" sz="2000" dirty="0" smtClean="0"/>
              <a:t>”</a:t>
            </a:r>
          </a:p>
          <a:p>
            <a:pPr algn="r">
              <a:buFontTx/>
              <a:buChar char="-"/>
            </a:pPr>
            <a:r>
              <a:rPr lang="en-US" sz="2000" i="1" dirty="0" smtClean="0"/>
              <a:t>Wikipedia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 regularly </a:t>
            </a:r>
            <a:r>
              <a:rPr lang="en-US" sz="2000" dirty="0">
                <a:solidFill>
                  <a:srgbClr val="008000"/>
                </a:solidFill>
              </a:rPr>
              <a:t>interacting or interdependent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group of items </a:t>
            </a:r>
            <a:r>
              <a:rPr lang="en-US" sz="2000" dirty="0"/>
              <a:t>forming a </a:t>
            </a:r>
            <a:r>
              <a:rPr lang="en-US" sz="2000" dirty="0">
                <a:solidFill>
                  <a:srgbClr val="3366FF"/>
                </a:solidFill>
              </a:rPr>
              <a:t>unified </a:t>
            </a:r>
            <a:r>
              <a:rPr lang="en-US" sz="2000" dirty="0" smtClean="0">
                <a:solidFill>
                  <a:srgbClr val="3366FF"/>
                </a:solidFill>
              </a:rPr>
              <a:t>whole</a:t>
            </a:r>
            <a:r>
              <a:rPr lang="en-US" sz="2000" dirty="0" smtClean="0"/>
              <a:t>”</a:t>
            </a:r>
          </a:p>
          <a:p>
            <a:pPr algn="r">
              <a:buFontTx/>
              <a:buChar char="-"/>
            </a:pPr>
            <a:r>
              <a:rPr lang="en-US" sz="2000" i="1" dirty="0" smtClean="0"/>
              <a:t>Merriam Webster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 set or </a:t>
            </a:r>
            <a:r>
              <a:rPr lang="en-US" sz="2000" dirty="0">
                <a:solidFill>
                  <a:srgbClr val="FF0000"/>
                </a:solidFill>
              </a:rPr>
              <a:t>assemblage of things </a:t>
            </a:r>
            <a:r>
              <a:rPr lang="en-US" sz="2000" dirty="0">
                <a:solidFill>
                  <a:srgbClr val="008000"/>
                </a:solidFill>
              </a:rPr>
              <a:t>connected, associated, or interdependent</a:t>
            </a:r>
            <a:r>
              <a:rPr lang="en-US" sz="2000" dirty="0"/>
              <a:t>, so as to form a </a:t>
            </a:r>
            <a:r>
              <a:rPr lang="en-US" sz="2000" dirty="0">
                <a:solidFill>
                  <a:srgbClr val="3366FF"/>
                </a:solidFill>
              </a:rPr>
              <a:t>complex unity</a:t>
            </a:r>
            <a:r>
              <a:rPr lang="en-US" sz="2000" dirty="0"/>
              <a:t>; a whole composed of parts in orderly arrangement according to some scheme or </a:t>
            </a:r>
            <a:r>
              <a:rPr lang="en-US" sz="2000" dirty="0" smtClean="0"/>
              <a:t>plan”</a:t>
            </a:r>
          </a:p>
          <a:p>
            <a:pPr marL="109537" indent="0" algn="r">
              <a:buNone/>
            </a:pPr>
            <a:r>
              <a:rPr lang="en-US" sz="2000" i="1" dirty="0" smtClean="0"/>
              <a:t>- Oxford English Dictionary</a:t>
            </a:r>
          </a:p>
        </p:txBody>
      </p:sp>
    </p:spTree>
    <p:extLst>
      <p:ext uri="{BB962C8B-B14F-4D97-AF65-F5344CB8AC3E}">
        <p14:creationId xmlns:p14="http://schemas.microsoft.com/office/powerpoint/2010/main" val="42805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88024" y="2204864"/>
            <a:ext cx="3168352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592" y="2204864"/>
            <a:ext cx="3168352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Lecturers…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65313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Yvonne Howard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Soft Systems Modeling</a:t>
            </a:r>
          </a:p>
          <a:p>
            <a:pPr algn="ctr"/>
            <a:r>
              <a:rPr lang="en-US" dirty="0" smtClean="0"/>
              <a:t>Software Engineering</a:t>
            </a:r>
          </a:p>
          <a:p>
            <a:pPr algn="ctr"/>
            <a:r>
              <a:rPr lang="en-US" dirty="0" smtClean="0"/>
              <a:t>Visual Paradigm Labs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653136"/>
            <a:ext cx="31683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David Millard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UML Modeling</a:t>
            </a:r>
          </a:p>
          <a:p>
            <a:pPr algn="ctr"/>
            <a:r>
              <a:rPr lang="en-US" dirty="0" smtClean="0"/>
              <a:t>Group 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420888"/>
            <a:ext cx="1944216" cy="2088232"/>
          </a:xfrm>
          <a:prstGeom prst="rect">
            <a:avLst/>
          </a:prstGeom>
        </p:spPr>
      </p:pic>
      <p:pic>
        <p:nvPicPr>
          <p:cNvPr id="8" name="Picture 7" descr="IMG_457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2420888"/>
            <a:ext cx="2088232" cy="20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43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Systems Theory</a:t>
            </a:r>
          </a:p>
          <a:p>
            <a:pPr lvl="1"/>
            <a:r>
              <a:rPr lang="en-US" sz="2400" dirty="0" smtClean="0"/>
              <a:t>The study of systems in general</a:t>
            </a:r>
          </a:p>
          <a:p>
            <a:pPr lvl="1"/>
            <a:r>
              <a:rPr lang="en-US" sz="2400" dirty="0" smtClean="0"/>
              <a:t>Searching for common laws, rules or patterns</a:t>
            </a:r>
          </a:p>
          <a:p>
            <a:endParaRPr lang="en-US" sz="2400" dirty="0"/>
          </a:p>
          <a:p>
            <a:r>
              <a:rPr lang="en-US" sz="2400" dirty="0" smtClean="0"/>
              <a:t>Systems Engineering</a:t>
            </a:r>
          </a:p>
          <a:p>
            <a:pPr lvl="1"/>
            <a:r>
              <a:rPr lang="en-US" sz="2400" dirty="0" smtClean="0"/>
              <a:t>Processes to enable the development and organization of complex systems</a:t>
            </a:r>
          </a:p>
          <a:p>
            <a:endParaRPr lang="en-US" sz="2400" dirty="0"/>
          </a:p>
          <a:p>
            <a:r>
              <a:rPr lang="en-US" sz="2400" dirty="0" smtClean="0"/>
              <a:t>System Dynamics</a:t>
            </a:r>
          </a:p>
          <a:p>
            <a:pPr lvl="1"/>
            <a:r>
              <a:rPr lang="en-US" sz="2400" dirty="0" smtClean="0"/>
              <a:t>Approaches for understanding the behavior of complex systems over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0390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application of systems theories to the design, development and deployment of software</a:t>
            </a:r>
          </a:p>
          <a:p>
            <a:endParaRPr lang="en-US" dirty="0" smtClean="0"/>
          </a:p>
          <a:p>
            <a:r>
              <a:rPr lang="en-US" dirty="0" smtClean="0"/>
              <a:t>Tackling the problem of creating a software system (software, hardware, </a:t>
            </a:r>
            <a:r>
              <a:rPr lang="en-US" dirty="0" err="1" smtClean="0"/>
              <a:t>etc</a:t>
            </a:r>
            <a:r>
              <a:rPr lang="en-US" dirty="0" smtClean="0"/>
              <a:t>) in order to solve a set of requirements</a:t>
            </a:r>
          </a:p>
          <a:p>
            <a:endParaRPr lang="en-US" dirty="0"/>
          </a:p>
          <a:p>
            <a:r>
              <a:rPr lang="en-US" dirty="0" smtClean="0"/>
              <a:t>Elements of analysis and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2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Analysis: Bloodhound SSC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276872"/>
            <a:ext cx="9144000" cy="352839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Intel Video of Bloodhoun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 to Play Here 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7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92696"/>
            <a:ext cx="9144000" cy="5472608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Analysis: Bloodhound SSC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75904"/>
            <a:ext cx="9144000" cy="408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672" y="620254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US" dirty="0" smtClean="0"/>
              <a:t>“A system is a </a:t>
            </a:r>
            <a:r>
              <a:rPr lang="en-US" dirty="0" smtClean="0">
                <a:solidFill>
                  <a:srgbClr val="FF0000"/>
                </a:solidFill>
              </a:rPr>
              <a:t>set of </a:t>
            </a:r>
            <a:r>
              <a:rPr lang="en-US" dirty="0" smtClean="0">
                <a:solidFill>
                  <a:srgbClr val="008000"/>
                </a:solidFill>
              </a:rPr>
              <a:t>interacting or interdependent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components</a:t>
            </a:r>
            <a:r>
              <a:rPr lang="en-US" dirty="0" smtClean="0"/>
              <a:t> forming an </a:t>
            </a:r>
            <a:r>
              <a:rPr lang="en-US" dirty="0" smtClean="0">
                <a:solidFill>
                  <a:srgbClr val="3366FF"/>
                </a:solidFill>
              </a:rPr>
              <a:t>integrated whole</a:t>
            </a:r>
            <a:r>
              <a:rPr lang="en-US" dirty="0" smtClean="0"/>
              <a:t>”  -  </a:t>
            </a:r>
            <a:r>
              <a:rPr lang="en-US" i="1" dirty="0" smtClean="0"/>
              <a:t>Wikipedia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4171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Analysis: Bloodhound SSC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76872"/>
            <a:ext cx="9144000" cy="352839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Video of Clearing the Pan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Play Here 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92696"/>
            <a:ext cx="9144000" cy="144016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Analysis: Bloodhound SSC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52936"/>
            <a:ext cx="2743886" cy="2023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9552" y="1927104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Are these part of the system?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5157192"/>
            <a:ext cx="1779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Surface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Hakskeen</a:t>
            </a:r>
            <a:r>
              <a:rPr lang="en-US" dirty="0" smtClean="0"/>
              <a:t> Pan, South Africa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2874100"/>
            <a:ext cx="2413000" cy="201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923928" y="5157192"/>
            <a:ext cx="177909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Driver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Wing Commander Andy Green</a:t>
            </a:r>
          </a:p>
          <a:p>
            <a:pPr algn="ctr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700" y="2852936"/>
            <a:ext cx="2552700" cy="2049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6660232" y="5157192"/>
            <a:ext cx="1779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Refueling Rig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Refuel Jet</a:t>
            </a:r>
          </a:p>
          <a:p>
            <a:pPr algn="ctr"/>
            <a:r>
              <a:rPr lang="en-US" dirty="0" smtClean="0"/>
              <a:t>Replace Rocket</a:t>
            </a:r>
          </a:p>
        </p:txBody>
      </p:sp>
    </p:spTree>
    <p:extLst>
      <p:ext uri="{BB962C8B-B14F-4D97-AF65-F5344CB8AC3E}">
        <p14:creationId xmlns:p14="http://schemas.microsoft.com/office/powerpoint/2010/main" val="214351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phant-Famil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69" y="2228671"/>
            <a:ext cx="2655788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lephant-Family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237923"/>
            <a:ext cx="2692401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9848"/>
          </a:xfrm>
        </p:spPr>
        <p:txBody>
          <a:bodyPr/>
          <a:lstStyle/>
          <a:p>
            <a:r>
              <a:rPr lang="en-US" dirty="0" smtClean="0"/>
              <a:t>Different way to look at systems…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2973" y="2804735"/>
            <a:ext cx="165618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5AF4C"/>
                </a:solidFill>
              </a:rPr>
              <a:t>Large</a:t>
            </a:r>
            <a:endParaRPr lang="en-US" sz="3600" dirty="0">
              <a:solidFill>
                <a:srgbClr val="F5AF4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373" y="3236783"/>
            <a:ext cx="936104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5AF4C"/>
                </a:solidFill>
              </a:rPr>
              <a:t>Small</a:t>
            </a:r>
            <a:endParaRPr lang="en-US" sz="2000" dirty="0">
              <a:solidFill>
                <a:srgbClr val="F5AF4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4820959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Bigger Picture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context: people, rules, organisations, beliefs and values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76056" y="4820959"/>
            <a:ext cx="266429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Details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specifics about a part of the system, what</a:t>
            </a:r>
            <a:r>
              <a:rPr lang="fr-FR" dirty="0" smtClean="0"/>
              <a:t>’</a:t>
            </a:r>
            <a:r>
              <a:rPr lang="en-US" dirty="0" smtClean="0"/>
              <a:t>s in it, how they are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34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phant-Famil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69" y="2228671"/>
            <a:ext cx="2655788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lephant-Family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237923"/>
            <a:ext cx="2692401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9848"/>
          </a:xfrm>
        </p:spPr>
        <p:txBody>
          <a:bodyPr/>
          <a:lstStyle/>
          <a:p>
            <a:r>
              <a:rPr lang="en-US" dirty="0" smtClean="0"/>
              <a:t>Different way to look at systems…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2973" y="2804735"/>
            <a:ext cx="165618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5AF4C"/>
                </a:solidFill>
              </a:rPr>
              <a:t>Large</a:t>
            </a:r>
            <a:endParaRPr lang="en-US" sz="3600" dirty="0">
              <a:solidFill>
                <a:srgbClr val="F5AF4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373" y="3236783"/>
            <a:ext cx="936104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5AF4C"/>
                </a:solidFill>
              </a:rPr>
              <a:t>Small</a:t>
            </a:r>
            <a:endParaRPr lang="en-US" sz="2000" dirty="0">
              <a:solidFill>
                <a:srgbClr val="F5AF4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4820959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Bigger Picture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Soft Systems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76056" y="4820959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Details</a:t>
            </a:r>
          </a:p>
          <a:p>
            <a:pPr algn="ctr"/>
            <a:endParaRPr lang="en-US" dirty="0"/>
          </a:p>
          <a:p>
            <a:pPr algn="ctr"/>
            <a:r>
              <a:rPr lang="en-GB" dirty="0" smtClean="0"/>
              <a:t>Unified Modelling Language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743412">
            <a:off x="1164390" y="2035217"/>
            <a:ext cx="2016224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it work in practice?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0743412">
            <a:off x="4764791" y="1990076"/>
            <a:ext cx="2016224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will the system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6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Trebuchet MS" charset="0"/>
                <a:ea typeface="ＭＳ Ｐゴシック" charset="0"/>
                <a:cs typeface="ＭＳ Ｐゴシック" charset="0"/>
              </a:rPr>
              <a:t>Why </a:t>
            </a:r>
            <a:r>
              <a:rPr lang="en-GB" sz="3600" dirty="0" smtClean="0">
                <a:latin typeface="Trebuchet MS" charset="0"/>
                <a:ea typeface="ＭＳ Ｐゴシック" charset="0"/>
                <a:cs typeface="ＭＳ Ｐゴシック" charset="0"/>
              </a:rPr>
              <a:t>Does this all Matter?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2-09-27 at 15.09.1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3523">
            <a:off x="218146" y="1723894"/>
            <a:ext cx="7023960" cy="5906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9862">
            <a:off x="3692780" y="2981726"/>
            <a:ext cx="2193075" cy="16448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6136" y="1772816"/>
            <a:ext cx="3240360" cy="49685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err="1" smtClean="0"/>
              <a:t>Ariane</a:t>
            </a:r>
            <a:r>
              <a:rPr lang="en-US" sz="3200" b="1" dirty="0" smtClean="0"/>
              <a:t> 5</a:t>
            </a:r>
          </a:p>
          <a:p>
            <a:pPr algn="ctr"/>
            <a:endParaRPr lang="en-US" dirty="0"/>
          </a:p>
          <a:p>
            <a:pPr algn="ctr"/>
            <a:r>
              <a:rPr lang="en-US" sz="2000" dirty="0" smtClean="0"/>
              <a:t>Guidance software failure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Rocket exploded shortly after takeoff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400" b="1" dirty="0" smtClean="0"/>
              <a:t>Cost: £500 million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 systems failure in the small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5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9-27 at 15.07.5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3055">
            <a:off x="116818" y="1697218"/>
            <a:ext cx="7420700" cy="624013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Trebuchet MS" charset="0"/>
                <a:ea typeface="ＭＳ Ｐゴシック" charset="0"/>
                <a:cs typeface="ＭＳ Ｐゴシック" charset="0"/>
              </a:rPr>
              <a:t>Why </a:t>
            </a:r>
            <a:r>
              <a:rPr lang="en-GB" sz="3600" dirty="0" smtClean="0">
                <a:latin typeface="Trebuchet MS" charset="0"/>
                <a:ea typeface="ＭＳ Ｐゴシック" charset="0"/>
                <a:cs typeface="ＭＳ Ｐゴシック" charset="0"/>
              </a:rPr>
              <a:t>Does this all Matter?</a:t>
            </a:r>
            <a:endParaRPr lang="en-US" sz="36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1772816"/>
            <a:ext cx="3240360" cy="4968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/>
              <a:t>NHS IT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Nine years in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Scrapped after problems with specification and suppliers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400" b="1" dirty="0" smtClean="0"/>
              <a:t>Cost: £11 billion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 system failure in the large</a:t>
            </a:r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807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phant-Fami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0688"/>
            <a:ext cx="9159674" cy="5904656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2296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This module is about Systems…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0217" y="6488668"/>
            <a:ext cx="443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www.mariomorenophotography.com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492896"/>
            <a:ext cx="165618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5AF4C"/>
                </a:solidFill>
              </a:rPr>
              <a:t>Large</a:t>
            </a:r>
            <a:endParaRPr lang="en-US" sz="3600" dirty="0">
              <a:solidFill>
                <a:srgbClr val="F5AF4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068960"/>
            <a:ext cx="936104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5AF4C"/>
                </a:solidFill>
              </a:rPr>
              <a:t>Small</a:t>
            </a:r>
            <a:endParaRPr lang="en-US" sz="2000" dirty="0">
              <a:solidFill>
                <a:srgbClr val="F5AF4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And it will only get harder…</a:t>
            </a:r>
            <a:endParaRPr lang="en-US" dirty="0" smtClean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263213"/>
              </p:ext>
            </p:extLst>
          </p:nvPr>
        </p:nvGraphicFramePr>
        <p:xfrm>
          <a:off x="381000" y="2438400"/>
          <a:ext cx="8229600" cy="29718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Lines of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Windows NT 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Windows NT 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Windows NT 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Windows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Windows XP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Windows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Vista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Windows 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~50-80 million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50213" name="TextBox 5"/>
          <p:cNvSpPr txBox="1">
            <a:spLocks noChangeArrowheads="1"/>
          </p:cNvSpPr>
          <p:nvPr/>
        </p:nvSpPr>
        <p:spPr bwMode="auto">
          <a:xfrm>
            <a:off x="381000" y="1981200"/>
            <a:ext cx="838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Complexity </a:t>
            </a:r>
            <a:r>
              <a:rPr lang="en-US" dirty="0"/>
              <a:t>and scale</a:t>
            </a:r>
            <a:endParaRPr lang="en-US" sz="1800" dirty="0"/>
          </a:p>
          <a:p>
            <a:pPr eaLnBrk="1" hangingPunct="1"/>
            <a:r>
              <a:rPr lang="en-US" sz="1800" dirty="0"/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3888" y="6309320"/>
            <a:ext cx="517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6F8D"/>
                </a:solidFill>
              </a:rPr>
              <a:t>* Microsoft is not saying, but this is a good guess</a:t>
            </a:r>
            <a:endParaRPr lang="en-US" dirty="0">
              <a:solidFill>
                <a:srgbClr val="406F8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820472" cy="4512990"/>
          </a:xfrm>
        </p:spPr>
        <p:txBody>
          <a:bodyPr/>
          <a:lstStyle/>
          <a:p>
            <a:r>
              <a:rPr lang="en-US" sz="2400" dirty="0" smtClean="0"/>
              <a:t>Systems are:</a:t>
            </a:r>
          </a:p>
          <a:p>
            <a:pPr lvl="1"/>
            <a:r>
              <a:rPr lang="en-US" sz="2400" dirty="0" smtClean="0"/>
              <a:t>a set of things - interacting for - a unified purpose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Systems Design is</a:t>
            </a:r>
          </a:p>
          <a:p>
            <a:pPr lvl="1"/>
            <a:r>
              <a:rPr lang="en-US" sz="2400" dirty="0" smtClean="0"/>
              <a:t>Systems theory applied to software</a:t>
            </a:r>
          </a:p>
          <a:p>
            <a:pPr lvl="1"/>
            <a:r>
              <a:rPr lang="en-US" sz="2400" dirty="0" smtClean="0"/>
              <a:t>To allow us to build software to solve complex problems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Systems can be viewed</a:t>
            </a:r>
          </a:p>
          <a:p>
            <a:pPr lvl="1"/>
            <a:r>
              <a:rPr lang="en-US" sz="2400" dirty="0" smtClean="0"/>
              <a:t>In the large: </a:t>
            </a:r>
          </a:p>
          <a:p>
            <a:pPr lvl="2"/>
            <a:r>
              <a:rPr lang="en-US" sz="2200" dirty="0" smtClean="0"/>
              <a:t>holistic view of context, people and many other factors (SSM)</a:t>
            </a:r>
          </a:p>
          <a:p>
            <a:pPr lvl="1"/>
            <a:r>
              <a:rPr lang="en-US" sz="2400" dirty="0" smtClean="0"/>
              <a:t>In the small</a:t>
            </a:r>
          </a:p>
          <a:p>
            <a:pPr lvl="2"/>
            <a:r>
              <a:rPr lang="en-US" sz="2200" dirty="0" smtClean="0"/>
              <a:t>specific descriptions of how components interact (UML)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881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820472" cy="4512990"/>
          </a:xfrm>
        </p:spPr>
        <p:txBody>
          <a:bodyPr/>
          <a:lstStyle/>
          <a:p>
            <a:r>
              <a:rPr lang="en-US" sz="2400" dirty="0" smtClean="0"/>
              <a:t>Systems are:</a:t>
            </a:r>
          </a:p>
          <a:p>
            <a:pPr lvl="1"/>
            <a:r>
              <a:rPr lang="en-US" sz="2400" dirty="0" smtClean="0"/>
              <a:t>a set of things - interacting for - a unified purpose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Systems Design is</a:t>
            </a:r>
          </a:p>
          <a:p>
            <a:pPr lvl="1"/>
            <a:r>
              <a:rPr lang="en-US" sz="2400" dirty="0" smtClean="0"/>
              <a:t>Systems theory applied to software</a:t>
            </a:r>
          </a:p>
          <a:p>
            <a:pPr lvl="1"/>
            <a:r>
              <a:rPr lang="en-US" sz="2400" dirty="0" smtClean="0"/>
              <a:t>To allow us to build software to solve complex problems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Systems can be viewed</a:t>
            </a:r>
          </a:p>
          <a:p>
            <a:pPr lvl="1"/>
            <a:r>
              <a:rPr lang="en-US" sz="2400" dirty="0" smtClean="0"/>
              <a:t>In the large: </a:t>
            </a:r>
          </a:p>
          <a:p>
            <a:pPr lvl="2"/>
            <a:r>
              <a:rPr lang="en-US" sz="2200" dirty="0" smtClean="0"/>
              <a:t>holistic view of context, people and many other factors (SSM)</a:t>
            </a:r>
          </a:p>
          <a:p>
            <a:pPr lvl="1"/>
            <a:r>
              <a:rPr lang="en-US" sz="2400" dirty="0" smtClean="0"/>
              <a:t>In the small</a:t>
            </a:r>
          </a:p>
          <a:p>
            <a:pPr lvl="2"/>
            <a:r>
              <a:rPr lang="en-US" sz="2200" dirty="0" smtClean="0"/>
              <a:t>specific descriptions of how components interact (UML)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 rot="19984767">
            <a:off x="1184427" y="4623400"/>
            <a:ext cx="9669819" cy="10801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Next Week: We start looking at SSM</a:t>
            </a:r>
          </a:p>
          <a:p>
            <a:pPr algn="ctr"/>
            <a:r>
              <a:rPr lang="en-US" sz="2400" dirty="0" smtClean="0"/>
              <a:t>Workshop (on Tues) to kick start group 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1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phant-Fami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0688"/>
            <a:ext cx="9159674" cy="5904656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2296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This module is about Systems…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0217" y="6488668"/>
            <a:ext cx="443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www.mariomorenophotography.com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492896"/>
            <a:ext cx="165618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5AF4C"/>
                </a:solidFill>
              </a:rPr>
              <a:t>Large</a:t>
            </a:r>
            <a:endParaRPr lang="en-US" sz="3600" dirty="0">
              <a:solidFill>
                <a:srgbClr val="F5AF4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068960"/>
            <a:ext cx="936104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5AF4C"/>
                </a:solidFill>
              </a:rPr>
              <a:t>Small</a:t>
            </a:r>
            <a:endParaRPr lang="en-US" sz="2000" dirty="0">
              <a:solidFill>
                <a:srgbClr val="F5AF4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2060848"/>
            <a:ext cx="2088232" cy="4464496"/>
          </a:xfrm>
          <a:prstGeom prst="rect">
            <a:avLst/>
          </a:prstGeom>
          <a:solidFill>
            <a:schemeClr val="accent5">
              <a:lumMod val="50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/>
              <a:t>Soft Systems Modeling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364088" y="2060848"/>
            <a:ext cx="2088232" cy="4464496"/>
          </a:xfrm>
          <a:prstGeom prst="rect">
            <a:avLst/>
          </a:prstGeom>
          <a:solidFill>
            <a:schemeClr val="accent5">
              <a:lumMod val="50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/>
              <a:t>Unified Modeling Language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25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phant-Fami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0688"/>
            <a:ext cx="9159674" cy="5904656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2296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This module is about Systems…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0217" y="6488668"/>
            <a:ext cx="443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www.mariomorenophotography.com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492896"/>
            <a:ext cx="165618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5AF4C"/>
                </a:solidFill>
              </a:rPr>
              <a:t>Large</a:t>
            </a:r>
            <a:endParaRPr lang="en-US" sz="3600" dirty="0">
              <a:solidFill>
                <a:srgbClr val="F5AF4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068960"/>
            <a:ext cx="936104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5AF4C"/>
                </a:solidFill>
              </a:rPr>
              <a:t>in the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5AF4C"/>
                </a:solidFill>
              </a:rPr>
              <a:t>Small</a:t>
            </a:r>
            <a:endParaRPr lang="en-US" sz="2000" dirty="0">
              <a:solidFill>
                <a:srgbClr val="F5AF4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2060848"/>
            <a:ext cx="2088232" cy="4464496"/>
          </a:xfrm>
          <a:prstGeom prst="rect">
            <a:avLst/>
          </a:prstGeom>
          <a:solidFill>
            <a:schemeClr val="accent5">
              <a:lumMod val="50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Soft Systems Modeling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4088" y="2060848"/>
            <a:ext cx="2088232" cy="4464496"/>
          </a:xfrm>
          <a:prstGeom prst="rect">
            <a:avLst/>
          </a:prstGeom>
          <a:solidFill>
            <a:schemeClr val="accent5">
              <a:lumMod val="50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solidFill>
                  <a:srgbClr val="EBC0A7"/>
                </a:solidFill>
              </a:rPr>
              <a:t>Unified Modeling Language</a:t>
            </a:r>
            <a:endParaRPr lang="en-US" sz="2800" dirty="0">
              <a:solidFill>
                <a:srgbClr val="EBC0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6" y="2276872"/>
            <a:ext cx="7657728" cy="2079848"/>
          </a:xfrm>
          <a:prstGeom prst="rect">
            <a:avLst/>
          </a:prstGeom>
          <a:solidFill>
            <a:schemeClr val="accent5">
              <a:lumMod val="50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Software</a:t>
            </a:r>
          </a:p>
          <a:p>
            <a:r>
              <a:rPr lang="en-US" sz="2800" dirty="0" smtClean="0"/>
              <a:t>Engineering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481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This module provides the foundation for: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1162" lvl="1" indent="0" eaLnBrk="1" hangingPunct="1">
              <a:buNone/>
            </a:pPr>
            <a:endParaRPr lang="en-GB" sz="3200" dirty="0" smtClean="0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GB" sz="3200" dirty="0" smtClean="0">
                <a:latin typeface="Georgia" charset="0"/>
                <a:ea typeface="ＭＳ Ｐゴシック" charset="0"/>
              </a:rPr>
              <a:t>Programming </a:t>
            </a:r>
            <a:r>
              <a:rPr lang="en-GB" sz="3200" dirty="0">
                <a:latin typeface="Georgia" charset="0"/>
                <a:ea typeface="ＭＳ Ｐゴシック" charset="0"/>
              </a:rPr>
              <a:t>modules</a:t>
            </a:r>
          </a:p>
          <a:p>
            <a:pPr lvl="1" eaLnBrk="1" hangingPunct="1"/>
            <a:endParaRPr lang="en-GB" sz="3200" dirty="0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GB" sz="3200" dirty="0">
                <a:latin typeface="Georgia" charset="0"/>
                <a:ea typeface="ＭＳ Ｐゴシック" charset="0"/>
              </a:rPr>
              <a:t>Software engineering </a:t>
            </a:r>
            <a:r>
              <a:rPr lang="en-GB" sz="3200" dirty="0" smtClean="0">
                <a:latin typeface="Georgia" charset="0"/>
                <a:ea typeface="ＭＳ Ｐゴシック" charset="0"/>
              </a:rPr>
              <a:t>modules</a:t>
            </a:r>
          </a:p>
          <a:p>
            <a:pPr lvl="1" eaLnBrk="1" hangingPunct="1"/>
            <a:endParaRPr lang="en-GB" sz="3200" dirty="0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GB" sz="3200" dirty="0" smtClean="0">
                <a:latin typeface="Georgia" charset="0"/>
                <a:ea typeface="ＭＳ Ｐゴシック" charset="0"/>
              </a:rPr>
              <a:t>Pretty much any project work</a:t>
            </a:r>
            <a:endParaRPr lang="en-GB" sz="3200" dirty="0">
              <a:latin typeface="Georgia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GB" sz="3600" dirty="0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Sessions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12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double lectures: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Mondays 1100-1300 (with a sanity break in-between)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11 </a:t>
            </a:r>
            <a:r>
              <a:rPr lang="en-GB" sz="2400" dirty="0">
                <a:latin typeface="Georgia" charset="0"/>
                <a:ea typeface="ＭＳ Ｐゴシック" charset="0"/>
              </a:rPr>
              <a:t>before Christmas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1 </a:t>
            </a:r>
            <a:r>
              <a:rPr lang="en-GB" sz="2400" dirty="0">
                <a:latin typeface="Georgia" charset="0"/>
                <a:ea typeface="ＭＳ Ｐゴシック" charset="0"/>
              </a:rPr>
              <a:t>after: </a:t>
            </a:r>
            <a:r>
              <a:rPr lang="en-GB" sz="2400" dirty="0" smtClean="0">
                <a:latin typeface="Georgia" charset="0"/>
                <a:ea typeface="ＭＳ Ｐゴシック" charset="0"/>
              </a:rPr>
              <a:t>to present your group work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charset="0"/>
                <a:ea typeface="ＭＳ Ｐゴシック" charset="0"/>
              </a:rPr>
              <a:t>2 Visual Paradigm L</a:t>
            </a:r>
            <a:r>
              <a:rPr lang="en-GB" dirty="0" err="1" smtClean="0">
                <a:latin typeface="Georgia" charset="0"/>
                <a:ea typeface="ＭＳ Ｐゴシック" charset="0"/>
              </a:rPr>
              <a:t>ab</a:t>
            </a:r>
            <a:r>
              <a:rPr lang="en-GB" dirty="0" smtClean="0">
                <a:latin typeface="Georgia" charset="0"/>
                <a:ea typeface="ＭＳ Ｐゴシック" charset="0"/>
              </a:rPr>
              <a:t> sessions</a:t>
            </a:r>
            <a:endParaRPr lang="en-GB" dirty="0">
              <a:latin typeface="Georgi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Georgia" charset="0"/>
                <a:ea typeface="ＭＳ Ｐゴシック" charset="0"/>
              </a:rPr>
              <a:t>Weeks 4 </a:t>
            </a:r>
            <a:r>
              <a:rPr lang="en-GB" dirty="0">
                <a:latin typeface="Georgia" charset="0"/>
                <a:ea typeface="ＭＳ Ｐゴシック" charset="0"/>
              </a:rPr>
              <a:t>and </a:t>
            </a:r>
            <a:r>
              <a:rPr lang="en-GB" dirty="0" smtClean="0">
                <a:latin typeface="Georgia" charset="0"/>
                <a:ea typeface="ＭＳ Ｐゴシック" charset="0"/>
              </a:rPr>
              <a:t>5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Georgia" charset="0"/>
                <a:ea typeface="ＭＳ Ｐゴシック" charset="0"/>
              </a:rPr>
              <a:t>1000-1200 on Friday mornings</a:t>
            </a:r>
            <a:endParaRPr lang="en-GB" dirty="0"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Locations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Lectures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latin typeface="Georgia" charset="0"/>
                <a:ea typeface="ＭＳ Ｐゴシック" charset="0"/>
              </a:rPr>
              <a:t>Normally in </a:t>
            </a:r>
            <a:r>
              <a:rPr lang="en-US" dirty="0"/>
              <a:t>58/</a:t>
            </a:r>
            <a:r>
              <a:rPr lang="en-US" dirty="0" smtClean="0"/>
              <a:t>1025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charset="0"/>
                <a:ea typeface="ＭＳ Ｐゴシック" charset="0"/>
              </a:rPr>
              <a:t>Week 2 we are in </a:t>
            </a:r>
            <a:r>
              <a:rPr lang="en-US" dirty="0"/>
              <a:t>13/3017</a:t>
            </a:r>
            <a:r>
              <a:rPr lang="en-GB" dirty="0" smtClean="0">
                <a:latin typeface="Georgia" charset="0"/>
                <a:ea typeface="ＭＳ Ｐゴシック" charset="0"/>
              </a:rPr>
              <a:t> </a:t>
            </a:r>
            <a:endParaRPr lang="en-GB" dirty="0">
              <a:latin typeface="Georgi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charset="0"/>
                <a:ea typeface="ＭＳ Ｐゴシック" charset="0"/>
              </a:rPr>
              <a:t>L</a:t>
            </a:r>
            <a:r>
              <a:rPr lang="en-GB" sz="2400" dirty="0" smtClean="0">
                <a:latin typeface="Georgia" charset="0"/>
                <a:ea typeface="ＭＳ Ｐゴシック" charset="0"/>
              </a:rPr>
              <a:t>abs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Computer Labs </a:t>
            </a:r>
            <a:r>
              <a:rPr lang="en-US" dirty="0"/>
              <a:t>58/</a:t>
            </a:r>
            <a:r>
              <a:rPr lang="en-US" dirty="0" smtClean="0"/>
              <a:t>1043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620688"/>
            <a:ext cx="1832992" cy="1845212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Group Work?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  <a:cs typeface="ＭＳ Ｐゴシック" charset="0"/>
              </a:rPr>
              <a:t>The group activity is a major part of the course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You will need to prepare a case study on a business (or business unit) or your own choosing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And select a key challenge faced by that business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You will then produce: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A brief document that describes the business and key challenge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A soft systems model of that business (weeks 2-3)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Three UML models of the key challenge (weeks 4-6)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</a:rPr>
              <a:t>A presentation (10 min) to be given in week 12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8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620688"/>
            <a:ext cx="1832992" cy="1845212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rebuchet MS" charset="0"/>
                <a:ea typeface="ＭＳ Ｐゴシック" charset="0"/>
                <a:cs typeface="ＭＳ Ｐゴシック" charset="0"/>
              </a:rPr>
              <a:t>Group Work?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4409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  <a:cs typeface="ＭＳ Ｐゴシック" charset="0"/>
              </a:rPr>
              <a:t>We will allocate groups, but they will be self-managed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dirty="0" smtClean="0">
                <a:latin typeface="Georgia" charset="0"/>
                <a:ea typeface="ＭＳ Ｐゴシック" charset="0"/>
                <a:cs typeface="ＭＳ Ｐゴシック" charset="0"/>
              </a:rPr>
              <a:t>We will only intervene if needed!</a:t>
            </a:r>
          </a:p>
          <a:p>
            <a:pPr lvl="1" eaLnBrk="1" hangingPunct="1">
              <a:lnSpc>
                <a:spcPct val="90000"/>
              </a:lnSpc>
            </a:pPr>
            <a:endParaRPr lang="en-GB" sz="22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  <a:cs typeface="ＭＳ Ｐゴシック" charset="0"/>
              </a:rPr>
              <a:t>You are responsible for finding a suitable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dirty="0" smtClean="0">
                <a:latin typeface="Georgia" charset="0"/>
                <a:ea typeface="ＭＳ Ｐゴシック" charset="0"/>
                <a:cs typeface="ＭＳ Ｐゴシック" charset="0"/>
              </a:rPr>
              <a:t>But we will help you in the selection</a:t>
            </a:r>
          </a:p>
          <a:p>
            <a:pPr lvl="1" eaLnBrk="1" hangingPunct="1">
              <a:lnSpc>
                <a:spcPct val="90000"/>
              </a:lnSpc>
            </a:pPr>
            <a:endParaRPr lang="en-GB" sz="22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Georgia" charset="0"/>
                <a:ea typeface="ＭＳ Ｐゴシック" charset="0"/>
                <a:cs typeface="ＭＳ Ｐゴシック" charset="0"/>
              </a:rPr>
              <a:t>You will be marked as a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dirty="0" smtClean="0">
                <a:latin typeface="Georgia" charset="0"/>
                <a:ea typeface="ＭＳ Ｐゴシック" charset="0"/>
                <a:cs typeface="ＭＳ Ｐゴシック" charset="0"/>
              </a:rPr>
              <a:t>The exam (worth 50%) will form the individual element of assessment</a:t>
            </a:r>
          </a:p>
          <a:p>
            <a:pPr lvl="1" eaLnBrk="1" hangingPunct="1">
              <a:lnSpc>
                <a:spcPct val="90000"/>
              </a:lnSpc>
            </a:pPr>
            <a:endParaRPr lang="en-GB" sz="22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latin typeface="Georgia" charset="0"/>
                <a:ea typeface="ＭＳ Ｐゴシック" charset="0"/>
                <a:cs typeface="ＭＳ Ｐゴシック" charset="0"/>
              </a:rPr>
              <a:t>Workshop next week </a:t>
            </a:r>
            <a:r>
              <a:rPr lang="en-GB" sz="2400" dirty="0" smtClean="0">
                <a:latin typeface="Georgia" charset="0"/>
                <a:ea typeface="ＭＳ Ｐゴシック" charset="0"/>
                <a:cs typeface="ＭＳ Ｐゴシック" charset="0"/>
              </a:rPr>
              <a:t>to kick start the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Tue Oct 9, 1000-1100, 07/</a:t>
            </a:r>
            <a:r>
              <a:rPr lang="en-US" sz="2200" dirty="0" smtClean="0"/>
              <a:t>3023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charset="0"/>
                <a:ea typeface="ＭＳ Ｐゴシック" charset="0"/>
              </a:rPr>
              <a:t>Keep this slot clear, we may use it in future weeks too</a:t>
            </a:r>
            <a:endParaRPr lang="en-GB" sz="2200" dirty="0" smtClean="0">
              <a:latin typeface="Georgi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2400" dirty="0"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3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fo1008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info1008.thmx</Template>
  <TotalTime>10279</TotalTime>
  <Words>1457</Words>
  <Application>Microsoft Macintosh PowerPoint</Application>
  <PresentationFormat>On-screen Show (4:3)</PresentationFormat>
  <Paragraphs>315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Trebuchet MS</vt:lpstr>
      <vt:lpstr>ＭＳ Ｐゴシック</vt:lpstr>
      <vt:lpstr>Georgia</vt:lpstr>
      <vt:lpstr>Wingdings 2</vt:lpstr>
      <vt:lpstr>Wingdings</vt:lpstr>
      <vt:lpstr>info1008</vt:lpstr>
      <vt:lpstr>System Design: Comp1209</vt:lpstr>
      <vt:lpstr>Your Lecturers…</vt:lpstr>
      <vt:lpstr>This module is about Systems…</vt:lpstr>
      <vt:lpstr>This module is about Systems…</vt:lpstr>
      <vt:lpstr>This module is about Systems…</vt:lpstr>
      <vt:lpstr>This module provides the foundation for:</vt:lpstr>
      <vt:lpstr>Sessions</vt:lpstr>
      <vt:lpstr>Group Work?</vt:lpstr>
      <vt:lpstr>Group Work?</vt:lpstr>
      <vt:lpstr>Participation</vt:lpstr>
      <vt:lpstr>Assessment</vt:lpstr>
      <vt:lpstr>How to Succeed (and Avoid Failure)!</vt:lpstr>
      <vt:lpstr>Self Study</vt:lpstr>
      <vt:lpstr>Resources</vt:lpstr>
      <vt:lpstr>Introduction to Systems</vt:lpstr>
      <vt:lpstr>Definitions</vt:lpstr>
      <vt:lpstr>Definitions</vt:lpstr>
      <vt:lpstr>Definitions</vt:lpstr>
      <vt:lpstr>Definitions</vt:lpstr>
      <vt:lpstr>System Science</vt:lpstr>
      <vt:lpstr>Systems Design</vt:lpstr>
      <vt:lpstr>Systems Analysis: Bloodhound SSC</vt:lpstr>
      <vt:lpstr>Systems Analysis: Bloodhound SSC</vt:lpstr>
      <vt:lpstr>Systems Analysis: Bloodhound SSC</vt:lpstr>
      <vt:lpstr>Systems Analysis: Bloodhound SSC</vt:lpstr>
      <vt:lpstr>Different way to look at systems…</vt:lpstr>
      <vt:lpstr>Different way to look at systems…</vt:lpstr>
      <vt:lpstr>Why Does this all Matter?</vt:lpstr>
      <vt:lpstr>Why Does this all Matter?</vt:lpstr>
      <vt:lpstr>And it will only get harder…</vt:lpstr>
      <vt:lpstr>Summary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Computational Systems &amp; Problem Solving  INFO1008  First Session</dc:title>
  <dc:creator>Yvonne Howard</dc:creator>
  <cp:lastModifiedBy>David Millard</cp:lastModifiedBy>
  <cp:revision>45</cp:revision>
  <dcterms:created xsi:type="dcterms:W3CDTF">2009-10-04T21:31:45Z</dcterms:created>
  <dcterms:modified xsi:type="dcterms:W3CDTF">2012-09-27T14:35:19Z</dcterms:modified>
</cp:coreProperties>
</file>