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1.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2.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handoutMasterIdLst>
    <p:handoutMasterId r:id="rId72"/>
  </p:handoutMasterIdLst>
  <p:sldIdLst>
    <p:sldId id="264" r:id="rId2"/>
    <p:sldId id="265" r:id="rId3"/>
    <p:sldId id="298" r:id="rId4"/>
    <p:sldId id="287" r:id="rId5"/>
    <p:sldId id="370" r:id="rId6"/>
    <p:sldId id="310" r:id="rId7"/>
    <p:sldId id="351" r:id="rId8"/>
    <p:sldId id="327" r:id="rId9"/>
    <p:sldId id="341" r:id="rId10"/>
    <p:sldId id="259" r:id="rId11"/>
    <p:sldId id="328" r:id="rId12"/>
    <p:sldId id="311" r:id="rId13"/>
    <p:sldId id="266" r:id="rId14"/>
    <p:sldId id="268" r:id="rId15"/>
    <p:sldId id="352" r:id="rId16"/>
    <p:sldId id="354" r:id="rId17"/>
    <p:sldId id="355" r:id="rId18"/>
    <p:sldId id="356" r:id="rId19"/>
    <p:sldId id="358" r:id="rId20"/>
    <p:sldId id="334" r:id="rId21"/>
    <p:sldId id="359" r:id="rId22"/>
    <p:sldId id="333" r:id="rId23"/>
    <p:sldId id="360" r:id="rId24"/>
    <p:sldId id="361" r:id="rId25"/>
    <p:sldId id="362" r:id="rId26"/>
    <p:sldId id="363" r:id="rId27"/>
    <p:sldId id="364" r:id="rId28"/>
    <p:sldId id="365" r:id="rId29"/>
    <p:sldId id="372" r:id="rId30"/>
    <p:sldId id="371" r:id="rId31"/>
    <p:sldId id="289" r:id="rId32"/>
    <p:sldId id="366" r:id="rId33"/>
    <p:sldId id="295" r:id="rId34"/>
    <p:sldId id="367" r:id="rId35"/>
    <p:sldId id="368" r:id="rId36"/>
    <p:sldId id="369" r:id="rId37"/>
    <p:sldId id="329" r:id="rId38"/>
    <p:sldId id="330" r:id="rId39"/>
    <p:sldId id="301" r:id="rId40"/>
    <p:sldId id="331" r:id="rId41"/>
    <p:sldId id="332" r:id="rId42"/>
    <p:sldId id="256" r:id="rId43"/>
    <p:sldId id="302" r:id="rId44"/>
    <p:sldId id="261" r:id="rId45"/>
    <p:sldId id="297" r:id="rId46"/>
    <p:sldId id="313" r:id="rId47"/>
    <p:sldId id="336" r:id="rId48"/>
    <p:sldId id="286" r:id="rId49"/>
    <p:sldId id="337" r:id="rId50"/>
    <p:sldId id="338" r:id="rId51"/>
    <p:sldId id="296" r:id="rId52"/>
    <p:sldId id="303" r:id="rId53"/>
    <p:sldId id="306" r:id="rId54"/>
    <p:sldId id="314" r:id="rId55"/>
    <p:sldId id="316" r:id="rId56"/>
    <p:sldId id="317" r:id="rId57"/>
    <p:sldId id="318" r:id="rId58"/>
    <p:sldId id="319" r:id="rId59"/>
    <p:sldId id="320" r:id="rId60"/>
    <p:sldId id="321" r:id="rId61"/>
    <p:sldId id="322" r:id="rId62"/>
    <p:sldId id="340" r:id="rId63"/>
    <p:sldId id="343" r:id="rId64"/>
    <p:sldId id="344" r:id="rId65"/>
    <p:sldId id="345" r:id="rId66"/>
    <p:sldId id="346" r:id="rId67"/>
    <p:sldId id="347" r:id="rId68"/>
    <p:sldId id="349" r:id="rId69"/>
    <p:sldId id="348" r:id="rId70"/>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5pPr>
    <a:lvl6pPr marL="2286000" algn="l" defTabSz="457200" rtl="0" eaLnBrk="1" latinLnBrk="0" hangingPunct="1">
      <a:defRPr sz="4000" kern="1200">
        <a:solidFill>
          <a:schemeClr val="tx2"/>
        </a:solidFill>
        <a:latin typeface="Tahoma" pitchFamily="-110" charset="0"/>
        <a:ea typeface="+mn-ea"/>
        <a:cs typeface="+mn-cs"/>
      </a:defRPr>
    </a:lvl6pPr>
    <a:lvl7pPr marL="2743200" algn="l" defTabSz="457200" rtl="0" eaLnBrk="1" latinLnBrk="0" hangingPunct="1">
      <a:defRPr sz="4000" kern="1200">
        <a:solidFill>
          <a:schemeClr val="tx2"/>
        </a:solidFill>
        <a:latin typeface="Tahoma" pitchFamily="-110" charset="0"/>
        <a:ea typeface="+mn-ea"/>
        <a:cs typeface="+mn-cs"/>
      </a:defRPr>
    </a:lvl7pPr>
    <a:lvl8pPr marL="3200400" algn="l" defTabSz="457200" rtl="0" eaLnBrk="1" latinLnBrk="0" hangingPunct="1">
      <a:defRPr sz="4000" kern="1200">
        <a:solidFill>
          <a:schemeClr val="tx2"/>
        </a:solidFill>
        <a:latin typeface="Tahoma" pitchFamily="-110" charset="0"/>
        <a:ea typeface="+mn-ea"/>
        <a:cs typeface="+mn-cs"/>
      </a:defRPr>
    </a:lvl8pPr>
    <a:lvl9pPr marL="3657600" algn="l" defTabSz="457200" rtl="0" eaLnBrk="1" latinLnBrk="0" hangingPunct="1">
      <a:defRPr sz="4000" kern="1200">
        <a:solidFill>
          <a:schemeClr val="tx2"/>
        </a:solidFill>
        <a:latin typeface="Tahoma"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DDDDDD"/>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20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1170" y="4848"/>
      </p:cViewPr>
      <p:guideLst>
        <p:guide orient="horz" pos="2232"/>
        <p:guide pos="30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38.xml"/><Relationship Id="rId20" Type="http://schemas.openxmlformats.org/officeDocument/2006/relationships/slide" Target="slides/slide61.xml"/><Relationship Id="rId21" Type="http://schemas.openxmlformats.org/officeDocument/2006/relationships/slide" Target="slides/slide69.xml"/><Relationship Id="rId10" Type="http://schemas.openxmlformats.org/officeDocument/2006/relationships/slide" Target="slides/slide40.xml"/><Relationship Id="rId11" Type="http://schemas.openxmlformats.org/officeDocument/2006/relationships/slide" Target="slides/slide42.xml"/><Relationship Id="rId12" Type="http://schemas.openxmlformats.org/officeDocument/2006/relationships/slide" Target="slides/slide46.xml"/><Relationship Id="rId13" Type="http://schemas.openxmlformats.org/officeDocument/2006/relationships/slide" Target="slides/slide47.xml"/><Relationship Id="rId14" Type="http://schemas.openxmlformats.org/officeDocument/2006/relationships/slide" Target="slides/slide49.xml"/><Relationship Id="rId15" Type="http://schemas.openxmlformats.org/officeDocument/2006/relationships/slide" Target="slides/slide50.xml"/><Relationship Id="rId16" Type="http://schemas.openxmlformats.org/officeDocument/2006/relationships/slide" Target="slides/slide54.xml"/><Relationship Id="rId17" Type="http://schemas.openxmlformats.org/officeDocument/2006/relationships/slide" Target="slides/slide56.xml"/><Relationship Id="rId18" Type="http://schemas.openxmlformats.org/officeDocument/2006/relationships/slide" Target="slides/slide57.xml"/><Relationship Id="rId19" Type="http://schemas.openxmlformats.org/officeDocument/2006/relationships/slide" Target="slides/slide58.xml"/><Relationship Id="rId1" Type="http://schemas.openxmlformats.org/officeDocument/2006/relationships/slide" Target="slides/slide4.xml"/><Relationship Id="rId2" Type="http://schemas.openxmlformats.org/officeDocument/2006/relationships/slide" Target="slides/slide6.xml"/><Relationship Id="rId3" Type="http://schemas.openxmlformats.org/officeDocument/2006/relationships/slide" Target="slides/slide8.xml"/><Relationship Id="rId4" Type="http://schemas.openxmlformats.org/officeDocument/2006/relationships/slide" Target="slides/slide10.xml"/><Relationship Id="rId5" Type="http://schemas.openxmlformats.org/officeDocument/2006/relationships/slide" Target="slides/slide12.xml"/><Relationship Id="rId6" Type="http://schemas.openxmlformats.org/officeDocument/2006/relationships/slide" Target="slides/slide13.xml"/><Relationship Id="rId7" Type="http://schemas.openxmlformats.org/officeDocument/2006/relationships/slide" Target="slides/slide14.xml"/><Relationship Id="rId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pitchFamily="-110" charset="0"/>
              </a:defRPr>
            </a:lvl1pPr>
          </a:lstStyle>
          <a:p>
            <a:fld id="{E4BCEF13-9129-9B45-8731-0D196D64C978}" type="datetime1">
              <a:rPr lang="en-GB"/>
              <a:pPr/>
              <a:t>08/10/2012</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pitchFamily="-110" charset="0"/>
              </a:defRPr>
            </a:lvl1pPr>
          </a:lstStyle>
          <a:p>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pitchFamily="-110" charset="0"/>
              </a:defRPr>
            </a:lvl1pPr>
          </a:lstStyle>
          <a:p>
            <a:fld id="{04BD67BF-7FF7-D542-A8A4-94A9D14FB1C4}" type="slidenum">
              <a:rPr lang="en-GB"/>
              <a:pPr/>
              <a:t>‹#›</a:t>
            </a:fld>
            <a:endParaRPr lang="en-GB"/>
          </a:p>
        </p:txBody>
      </p:sp>
    </p:spTree>
    <p:extLst>
      <p:ext uri="{BB962C8B-B14F-4D97-AF65-F5344CB8AC3E}">
        <p14:creationId xmlns:p14="http://schemas.microsoft.com/office/powerpoint/2010/main" val="189921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pitchFamily="-110" charset="0"/>
              </a:defRPr>
            </a:lvl1pPr>
          </a:lstStyle>
          <a:p>
            <a:fld id="{1944A9B2-84EE-B14C-9670-6BE832B59295}" type="datetime1">
              <a:rPr lang="en-GB"/>
              <a:pPr/>
              <a:t>08/10/2012</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pitchFamily="-110" charset="0"/>
              </a:defRPr>
            </a:lvl1pPr>
          </a:lstStyle>
          <a:p>
            <a:fld id="{74681BA4-B518-5F4C-AD16-167812C5C0DE}" type="slidenum">
              <a:rPr lang="en-GB"/>
              <a:pPr/>
              <a:t>‹#›</a:t>
            </a:fld>
            <a:endParaRPr lang="en-GB"/>
          </a:p>
        </p:txBody>
      </p:sp>
      <p:sp>
        <p:nvSpPr>
          <p:cNvPr id="19462"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94127494"/>
      </p:ext>
    </p:extLst>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110" charset="-128"/>
        <a:cs typeface="ＭＳ Ｐゴシック" pitchFamily="-110"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F9C3678A-50F0-D949-B51E-9F9E3EDCC76E}" type="datetime1">
              <a:rPr lang="en-GB"/>
              <a:pPr/>
              <a:t>08/10/2012</a:t>
            </a:fld>
            <a:endParaRPr lang="en-GB"/>
          </a:p>
        </p:txBody>
      </p:sp>
      <p:sp>
        <p:nvSpPr>
          <p:cNvPr id="21507" name="Rectangle 5"/>
          <p:cNvSpPr>
            <a:spLocks noGrp="1" noChangeArrowheads="1"/>
          </p:cNvSpPr>
          <p:nvPr>
            <p:ph type="sldNum" sz="quarter" idx="5"/>
          </p:nvPr>
        </p:nvSpPr>
        <p:spPr>
          <a:noFill/>
        </p:spPr>
        <p:txBody>
          <a:bodyPr/>
          <a:lstStyle/>
          <a:p>
            <a:fld id="{D299F996-6653-184E-B766-7476E8B4926C}" type="slidenum">
              <a:rPr lang="en-GB"/>
              <a:pPr/>
              <a:t>1</a:t>
            </a:fld>
            <a:endParaRPr lang="en-GB"/>
          </a:p>
        </p:txBody>
      </p:sp>
      <p:sp>
        <p:nvSpPr>
          <p:cNvPr id="21508" name="Rectangle 2"/>
          <p:cNvSpPr>
            <a:spLocks noGrp="1" noRot="1" noChangeAspect="1" noChangeArrowheads="1" noTextEdit="1"/>
          </p:cNvSpPr>
          <p:nvPr>
            <p:ph type="sldImg"/>
          </p:nvPr>
        </p:nvSpPr>
        <p:spPr>
          <a:xfrm>
            <a:off x="1001713" y="774700"/>
            <a:ext cx="5099050" cy="3824288"/>
          </a:xfrm>
          <a:ln/>
        </p:spPr>
      </p:sp>
      <p:sp>
        <p:nvSpPr>
          <p:cNvPr id="2150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p:spPr>
        <p:txBody>
          <a:bodyPr/>
          <a:lstStyle/>
          <a:p>
            <a:fld id="{CE3F51F9-EB34-9941-830A-9528AF52EC2E}" type="datetime1">
              <a:rPr lang="en-GB"/>
              <a:pPr/>
              <a:t>08/10/2012</a:t>
            </a:fld>
            <a:endParaRPr lang="en-GB"/>
          </a:p>
        </p:txBody>
      </p:sp>
      <p:sp>
        <p:nvSpPr>
          <p:cNvPr id="39939" name="Rectangle 5"/>
          <p:cNvSpPr>
            <a:spLocks noGrp="1" noChangeArrowheads="1"/>
          </p:cNvSpPr>
          <p:nvPr>
            <p:ph type="sldNum" sz="quarter" idx="5"/>
          </p:nvPr>
        </p:nvSpPr>
        <p:spPr>
          <a:noFill/>
        </p:spPr>
        <p:txBody>
          <a:bodyPr/>
          <a:lstStyle/>
          <a:p>
            <a:fld id="{BC4A5046-F435-9C45-AD54-1FF040E52780}" type="slidenum">
              <a:rPr lang="en-GB"/>
              <a:pPr/>
              <a:t>11</a:t>
            </a:fld>
            <a:endParaRPr lang="en-GB"/>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p>
            <a:fld id="{5E6F6DDA-21B2-9B4B-AD51-5064FC35E9C6}" type="datetime1">
              <a:rPr lang="en-GB"/>
              <a:pPr/>
              <a:t>08/10/2012</a:t>
            </a:fld>
            <a:endParaRPr lang="en-GB"/>
          </a:p>
        </p:txBody>
      </p:sp>
      <p:sp>
        <p:nvSpPr>
          <p:cNvPr id="41987" name="Rectangle 5"/>
          <p:cNvSpPr>
            <a:spLocks noGrp="1" noChangeArrowheads="1"/>
          </p:cNvSpPr>
          <p:nvPr>
            <p:ph type="sldNum" sz="quarter" idx="5"/>
          </p:nvPr>
        </p:nvSpPr>
        <p:spPr>
          <a:noFill/>
        </p:spPr>
        <p:txBody>
          <a:bodyPr/>
          <a:lstStyle/>
          <a:p>
            <a:fld id="{68533C9E-A9F6-824E-9537-13E0388F72E4}" type="slidenum">
              <a:rPr lang="en-GB"/>
              <a:pPr/>
              <a:t>12</a:t>
            </a:fld>
            <a:endParaRPr lang="en-GB"/>
          </a:p>
        </p:txBody>
      </p:sp>
      <p:sp>
        <p:nvSpPr>
          <p:cNvPr id="41988" name="Rectangle 2"/>
          <p:cNvSpPr>
            <a:spLocks noGrp="1" noRot="1" noChangeAspect="1" noChangeArrowheads="1" noTextEdit="1"/>
          </p:cNvSpPr>
          <p:nvPr>
            <p:ph type="sldImg"/>
          </p:nvPr>
        </p:nvSpPr>
        <p:spPr>
          <a:xfrm>
            <a:off x="1001713" y="774700"/>
            <a:ext cx="5099050" cy="3824288"/>
          </a:xfrm>
          <a:ln/>
        </p:spPr>
      </p:sp>
      <p:sp>
        <p:nvSpPr>
          <p:cNvPr id="41989" name="Rectangle 3"/>
          <p:cNvSpPr>
            <a:spLocks noGrp="1" noChangeArrowheads="1"/>
          </p:cNvSpPr>
          <p:nvPr>
            <p:ph type="body" idx="1"/>
          </p:nvPr>
        </p:nvSpPr>
        <p:spPr>
          <a:xfrm>
            <a:off x="947738" y="4859338"/>
            <a:ext cx="5203825" cy="4610100"/>
          </a:xfrm>
          <a:noFill/>
          <a:ln/>
        </p:spPr>
        <p:txBody>
          <a:bodyPr/>
          <a:lstStyle/>
          <a:p>
            <a:endParaRPr lang="en-US">
              <a:latin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fld id="{DB1CB695-D567-BF41-B654-5492D3C0FF8E}" type="datetime1">
              <a:rPr lang="en-GB"/>
              <a:pPr/>
              <a:t>08/10/2012</a:t>
            </a:fld>
            <a:endParaRPr lang="en-GB"/>
          </a:p>
        </p:txBody>
      </p:sp>
      <p:sp>
        <p:nvSpPr>
          <p:cNvPr id="44035" name="Rectangle 5"/>
          <p:cNvSpPr>
            <a:spLocks noGrp="1" noChangeArrowheads="1"/>
          </p:cNvSpPr>
          <p:nvPr>
            <p:ph type="sldNum" sz="quarter" idx="5"/>
          </p:nvPr>
        </p:nvSpPr>
        <p:spPr>
          <a:noFill/>
        </p:spPr>
        <p:txBody>
          <a:bodyPr/>
          <a:lstStyle/>
          <a:p>
            <a:fld id="{EED8DD5D-5757-4D4E-B62F-0A224D0B5DE2}" type="slidenum">
              <a:rPr lang="en-GB"/>
              <a:pPr/>
              <a:t>13</a:t>
            </a:fld>
            <a:endParaRPr lang="en-GB"/>
          </a:p>
        </p:txBody>
      </p:sp>
      <p:sp>
        <p:nvSpPr>
          <p:cNvPr id="44036" name="Rectangle 2"/>
          <p:cNvSpPr>
            <a:spLocks noGrp="1" noRot="1" noChangeAspect="1" noChangeArrowheads="1" noTextEdit="1"/>
          </p:cNvSpPr>
          <p:nvPr>
            <p:ph type="sldImg"/>
          </p:nvPr>
        </p:nvSpPr>
        <p:spPr>
          <a:xfrm>
            <a:off x="1001713" y="774700"/>
            <a:ext cx="5099050" cy="3824288"/>
          </a:xfrm>
          <a:ln/>
        </p:spPr>
      </p:sp>
      <p:sp>
        <p:nvSpPr>
          <p:cNvPr id="440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0E1B0196-4562-8A41-A45A-B679E11770FC}" type="datetime1">
              <a:rPr lang="en-GB"/>
              <a:pPr/>
              <a:t>08/10/2012</a:t>
            </a:fld>
            <a:endParaRPr lang="en-GB"/>
          </a:p>
        </p:txBody>
      </p:sp>
      <p:sp>
        <p:nvSpPr>
          <p:cNvPr id="46083" name="Rectangle 5"/>
          <p:cNvSpPr>
            <a:spLocks noGrp="1" noChangeArrowheads="1"/>
          </p:cNvSpPr>
          <p:nvPr>
            <p:ph type="sldNum" sz="quarter" idx="5"/>
          </p:nvPr>
        </p:nvSpPr>
        <p:spPr>
          <a:noFill/>
        </p:spPr>
        <p:txBody>
          <a:bodyPr/>
          <a:lstStyle/>
          <a:p>
            <a:fld id="{58E0508E-8664-4740-B44F-C08580EAEBC2}" type="slidenum">
              <a:rPr lang="en-GB"/>
              <a:pPr/>
              <a:t>14</a:t>
            </a:fld>
            <a:endParaRPr lang="en-GB"/>
          </a:p>
        </p:txBody>
      </p:sp>
      <p:sp>
        <p:nvSpPr>
          <p:cNvPr id="46084" name="Rectangle 2"/>
          <p:cNvSpPr>
            <a:spLocks noGrp="1" noRot="1" noChangeAspect="1" noChangeArrowheads="1" noTextEdit="1"/>
          </p:cNvSpPr>
          <p:nvPr>
            <p:ph type="sldImg"/>
          </p:nvPr>
        </p:nvSpPr>
        <p:spPr>
          <a:xfrm>
            <a:off x="1001713" y="774700"/>
            <a:ext cx="5099050" cy="3824288"/>
          </a:xfrm>
          <a:ln/>
        </p:spPr>
      </p:sp>
      <p:sp>
        <p:nvSpPr>
          <p:cNvPr id="4608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057C69-CDB8-944A-9E74-635EAF3F3EAF}" type="slidenum">
              <a:rPr lang="en-GB"/>
              <a:pPr/>
              <a:t>15</a:t>
            </a:fld>
            <a:endParaRPr lang="en-GB"/>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EE83141-EE60-B344-BA75-AB4D1573DA95}" type="slidenum">
              <a:rPr lang="en-GB"/>
              <a:pPr/>
              <a:t>16</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9649E48-CF09-9749-AF68-30A0B4CDA1F5}" type="slidenum">
              <a:rPr lang="en-GB"/>
              <a:pPr/>
              <a:t>17</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D66C813-B3DF-4D46-9C0E-008C21A268CC}" type="slidenum">
              <a:rPr lang="en-GB"/>
              <a:pPr/>
              <a:t>18</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D20A48C-1CE7-AB42-94E2-700226D9AB26}" type="slidenum">
              <a:rPr lang="en-GB"/>
              <a:pPr/>
              <a:t>19</a:t>
            </a:fld>
            <a:endParaRPr lang="en-GB"/>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fld id="{71EB9A0C-9315-EF49-8818-58862EF6ACA5}" type="datetime1">
              <a:rPr lang="en-GB"/>
              <a:pPr/>
              <a:t>08/10/2012</a:t>
            </a:fld>
            <a:endParaRPr lang="en-GB"/>
          </a:p>
        </p:txBody>
      </p:sp>
      <p:sp>
        <p:nvSpPr>
          <p:cNvPr id="60419" name="Rectangle 5"/>
          <p:cNvSpPr>
            <a:spLocks noGrp="1" noChangeArrowheads="1"/>
          </p:cNvSpPr>
          <p:nvPr>
            <p:ph type="sldNum" sz="quarter" idx="5"/>
          </p:nvPr>
        </p:nvSpPr>
        <p:spPr>
          <a:noFill/>
        </p:spPr>
        <p:txBody>
          <a:bodyPr/>
          <a:lstStyle/>
          <a:p>
            <a:fld id="{8A0170D4-88B4-6642-94C8-A108AFC19314}" type="slidenum">
              <a:rPr lang="en-GB"/>
              <a:pPr/>
              <a:t>20</a:t>
            </a:fld>
            <a:endParaRPr lang="en-GB"/>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327B1949-7D28-664C-A46D-F8CE06431550}" type="datetime1">
              <a:rPr lang="en-GB"/>
              <a:pPr/>
              <a:t>08/10/2012</a:t>
            </a:fld>
            <a:endParaRPr lang="en-GB"/>
          </a:p>
        </p:txBody>
      </p:sp>
      <p:sp>
        <p:nvSpPr>
          <p:cNvPr id="23555" name="Rectangle 5"/>
          <p:cNvSpPr>
            <a:spLocks noGrp="1" noChangeArrowheads="1"/>
          </p:cNvSpPr>
          <p:nvPr>
            <p:ph type="sldNum" sz="quarter" idx="5"/>
          </p:nvPr>
        </p:nvSpPr>
        <p:spPr>
          <a:noFill/>
        </p:spPr>
        <p:txBody>
          <a:bodyPr/>
          <a:lstStyle/>
          <a:p>
            <a:fld id="{9701B70A-DA55-7447-9584-AFB2D87EDC76}" type="slidenum">
              <a:rPr lang="en-GB"/>
              <a:pPr/>
              <a:t>2</a:t>
            </a:fld>
            <a:endParaRPr lang="en-GB"/>
          </a:p>
        </p:txBody>
      </p:sp>
      <p:sp>
        <p:nvSpPr>
          <p:cNvPr id="23556" name="Rectangle 2"/>
          <p:cNvSpPr>
            <a:spLocks noGrp="1" noRot="1" noChangeAspect="1" noChangeArrowheads="1" noTextEdit="1"/>
          </p:cNvSpPr>
          <p:nvPr>
            <p:ph type="sldImg"/>
          </p:nvPr>
        </p:nvSpPr>
        <p:spPr>
          <a:xfrm>
            <a:off x="1001713" y="774700"/>
            <a:ext cx="5099050" cy="3824288"/>
          </a:xfrm>
          <a:ln/>
        </p:spPr>
      </p:sp>
      <p:sp>
        <p:nvSpPr>
          <p:cNvPr id="2355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955B588-C263-8241-B20C-945F5942B09B}" type="slidenum">
              <a:rPr lang="en-GB"/>
              <a:pPr/>
              <a:t>21</a:t>
            </a:fld>
            <a:endParaRPr lang="en-GB"/>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9E728936-0856-2145-8A29-D8BAE954A6FE}" type="datetime1">
              <a:rPr lang="en-GB"/>
              <a:pPr/>
              <a:t>08/10/2012</a:t>
            </a:fld>
            <a:endParaRPr lang="en-GB"/>
          </a:p>
        </p:txBody>
      </p:sp>
      <p:sp>
        <p:nvSpPr>
          <p:cNvPr id="64515" name="Rectangle 5"/>
          <p:cNvSpPr>
            <a:spLocks noGrp="1" noChangeArrowheads="1"/>
          </p:cNvSpPr>
          <p:nvPr>
            <p:ph type="sldNum" sz="quarter" idx="5"/>
          </p:nvPr>
        </p:nvSpPr>
        <p:spPr>
          <a:noFill/>
        </p:spPr>
        <p:txBody>
          <a:bodyPr/>
          <a:lstStyle/>
          <a:p>
            <a:fld id="{84DA5615-9174-7B4B-AFEE-3DECC241E23D}" type="slidenum">
              <a:rPr lang="en-GB"/>
              <a:pPr/>
              <a:t>22</a:t>
            </a:fld>
            <a:endParaRPr lang="en-GB"/>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CDE891D-E6AA-C74F-B0AF-9BF5BE10E8D3}" type="slidenum">
              <a:rPr lang="en-GB"/>
              <a:pPr/>
              <a:t>23</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0045EF-D7BF-FD46-9038-A5B3C65E83BE}" type="slidenum">
              <a:rPr lang="en-GB"/>
              <a:pPr/>
              <a:t>24</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528482A-E4F5-734B-8239-E3B2D55527AF}" type="slidenum">
              <a:rPr lang="en-GB"/>
              <a:pPr/>
              <a:t>25</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23AD1C7-C957-784A-9654-F6B860108A45}" type="slidenum">
              <a:rPr lang="en-GB"/>
              <a:pPr/>
              <a:t>26</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031B142-60BF-C94F-8A0D-78136DC400FA}" type="slidenum">
              <a:rPr lang="en-GB"/>
              <a:pPr/>
              <a:t>27</a:t>
            </a:fld>
            <a:endParaRPr lang="en-GB"/>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DE00ED0-F0A5-054F-A0E9-22ECFD820224}" type="slidenum">
              <a:rPr lang="en-GB"/>
              <a:pPr/>
              <a:t>28</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fld id="{D3BCBEBD-4E2B-BC42-AFB0-376D548E9A2C}" type="datetime1">
              <a:rPr lang="en-GB"/>
              <a:pPr/>
              <a:t>08/10/2012</a:t>
            </a:fld>
            <a:endParaRPr lang="en-GB"/>
          </a:p>
        </p:txBody>
      </p:sp>
      <p:sp>
        <p:nvSpPr>
          <p:cNvPr id="78851" name="Rectangle 5"/>
          <p:cNvSpPr>
            <a:spLocks noGrp="1" noChangeArrowheads="1"/>
          </p:cNvSpPr>
          <p:nvPr>
            <p:ph type="sldNum" sz="quarter" idx="5"/>
          </p:nvPr>
        </p:nvSpPr>
        <p:spPr>
          <a:noFill/>
        </p:spPr>
        <p:txBody>
          <a:bodyPr/>
          <a:lstStyle/>
          <a:p>
            <a:fld id="{534BBD06-2C6A-F74F-8F51-3796B3D33C92}" type="slidenum">
              <a:rPr lang="en-GB"/>
              <a:pPr/>
              <a:t>31</a:t>
            </a:fld>
            <a:endParaRPr lang="en-GB"/>
          </a:p>
        </p:txBody>
      </p:sp>
      <p:sp>
        <p:nvSpPr>
          <p:cNvPr id="78852" name="Rectangle 2"/>
          <p:cNvSpPr>
            <a:spLocks noGrp="1" noRot="1" noChangeAspect="1" noChangeArrowheads="1" noTextEdit="1"/>
          </p:cNvSpPr>
          <p:nvPr>
            <p:ph type="sldImg"/>
          </p:nvPr>
        </p:nvSpPr>
        <p:spPr>
          <a:xfrm>
            <a:off x="1001713" y="774700"/>
            <a:ext cx="5099050" cy="3824288"/>
          </a:xfrm>
          <a:ln/>
        </p:spPr>
      </p:sp>
      <p:sp>
        <p:nvSpPr>
          <p:cNvPr id="788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1E4AC0A-5858-054E-82C2-6BE2436EDAE4}" type="slidenum">
              <a:rPr lang="en-GB"/>
              <a:pPr/>
              <a:t>32</a:t>
            </a:fld>
            <a:endParaRPr lang="en-GB"/>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8CBEA369-86D5-9842-B958-C97FCB0B9395}" type="datetime1">
              <a:rPr lang="en-GB"/>
              <a:pPr/>
              <a:t>08/10/2012</a:t>
            </a:fld>
            <a:endParaRPr lang="en-GB"/>
          </a:p>
        </p:txBody>
      </p:sp>
      <p:sp>
        <p:nvSpPr>
          <p:cNvPr id="25603" name="Rectangle 5"/>
          <p:cNvSpPr>
            <a:spLocks noGrp="1" noChangeArrowheads="1"/>
          </p:cNvSpPr>
          <p:nvPr>
            <p:ph type="sldNum" sz="quarter" idx="5"/>
          </p:nvPr>
        </p:nvSpPr>
        <p:spPr>
          <a:noFill/>
        </p:spPr>
        <p:txBody>
          <a:bodyPr/>
          <a:lstStyle/>
          <a:p>
            <a:fld id="{BE372C88-CC25-AE4D-BB6E-F7535D9441E4}" type="slidenum">
              <a:rPr lang="en-GB"/>
              <a:pPr/>
              <a:t>3</a:t>
            </a:fld>
            <a:endParaRPr lang="en-GB"/>
          </a:p>
        </p:txBody>
      </p:sp>
      <p:sp>
        <p:nvSpPr>
          <p:cNvPr id="25604" name="Rectangle 2"/>
          <p:cNvSpPr>
            <a:spLocks noGrp="1" noRot="1" noChangeAspect="1" noChangeArrowheads="1" noTextEdit="1"/>
          </p:cNvSpPr>
          <p:nvPr>
            <p:ph type="sldImg"/>
          </p:nvPr>
        </p:nvSpPr>
        <p:spPr>
          <a:xfrm>
            <a:off x="1001713" y="774700"/>
            <a:ext cx="5099050" cy="3824288"/>
          </a:xfrm>
          <a:ln/>
        </p:spPr>
      </p:sp>
      <p:sp>
        <p:nvSpPr>
          <p:cNvPr id="25605" name="Rectangle 3"/>
          <p:cNvSpPr>
            <a:spLocks noGrp="1" noChangeArrowheads="1"/>
          </p:cNvSpPr>
          <p:nvPr>
            <p:ph type="body" idx="1"/>
          </p:nvPr>
        </p:nvSpPr>
        <p:spPr>
          <a:noFill/>
          <a:ln/>
        </p:spPr>
        <p:txBody>
          <a:bodyPr/>
          <a:lstStyle/>
          <a:p>
            <a:r>
              <a:rPr lang="en-GB">
                <a:latin typeface="Times New Roman" pitchFamily="-110" charset="0"/>
              </a:rPr>
              <a:t>This class is a bit different in its format</a:t>
            </a:r>
          </a:p>
          <a:p>
            <a:r>
              <a:rPr lang="en-GB">
                <a:latin typeface="Times New Roman" pitchFamily="-110" charset="0"/>
              </a:rPr>
              <a:t>Use OHPs to explain interactive approach</a:t>
            </a:r>
            <a:br>
              <a:rPr lang="en-GB">
                <a:latin typeface="Times New Roman" pitchFamily="-110" charset="0"/>
              </a:rPr>
            </a:br>
            <a:endParaRPr lang="en-GB">
              <a:latin typeface="Times New Roman" pitchFamily="-110" charset="0"/>
            </a:endParaRPr>
          </a:p>
          <a:p>
            <a:r>
              <a:rPr lang="en-GB">
                <a:latin typeface="Times New Roman" pitchFamily="-110" charset="0"/>
              </a:rPr>
              <a:t>Use OHPs to set thinking tasks</a:t>
            </a:r>
            <a:br>
              <a:rPr lang="en-GB">
                <a:latin typeface="Times New Roman" pitchFamily="-110" charset="0"/>
              </a:rPr>
            </a:br>
            <a:r>
              <a:rPr lang="en-GB">
                <a:latin typeface="Times New Roman" pitchFamily="-110" charset="0"/>
              </a:rPr>
              <a:t>Use Coloured Cards to record student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fld id="{CBCBE0CD-B89D-D249-BA50-0C7E0A50278D}" type="datetime1">
              <a:rPr lang="en-GB"/>
              <a:pPr/>
              <a:t>08/10/2012</a:t>
            </a:fld>
            <a:endParaRPr lang="en-GB"/>
          </a:p>
        </p:txBody>
      </p:sp>
      <p:sp>
        <p:nvSpPr>
          <p:cNvPr id="82947" name="Rectangle 5"/>
          <p:cNvSpPr>
            <a:spLocks noGrp="1" noChangeArrowheads="1"/>
          </p:cNvSpPr>
          <p:nvPr>
            <p:ph type="sldNum" sz="quarter" idx="5"/>
          </p:nvPr>
        </p:nvSpPr>
        <p:spPr>
          <a:noFill/>
        </p:spPr>
        <p:txBody>
          <a:bodyPr/>
          <a:lstStyle/>
          <a:p>
            <a:fld id="{268C72F5-C90D-E245-A8E1-4C5EA7DB3FF7}" type="slidenum">
              <a:rPr lang="en-GB"/>
              <a:pPr/>
              <a:t>33</a:t>
            </a:fld>
            <a:endParaRPr lang="en-GB"/>
          </a:p>
        </p:txBody>
      </p:sp>
      <p:sp>
        <p:nvSpPr>
          <p:cNvPr id="82948" name="Rectangle 2"/>
          <p:cNvSpPr>
            <a:spLocks noGrp="1" noRot="1" noChangeAspect="1" noChangeArrowheads="1" noTextEdit="1"/>
          </p:cNvSpPr>
          <p:nvPr>
            <p:ph type="sldImg"/>
          </p:nvPr>
        </p:nvSpPr>
        <p:spPr>
          <a:xfrm>
            <a:off x="1001713" y="774700"/>
            <a:ext cx="5099050" cy="3824288"/>
          </a:xfrm>
          <a:ln/>
        </p:spPr>
      </p:sp>
      <p:sp>
        <p:nvSpPr>
          <p:cNvPr id="829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23BD558-EC65-594E-91CD-E5B0B3D3A96E}" type="slidenum">
              <a:rPr lang="en-GB"/>
              <a:pPr/>
              <a:t>34</a:t>
            </a:fld>
            <a:endParaRPr lang="en-GB"/>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FBADE3E-4405-2346-B08E-C46C7C41F0CB}" type="slidenum">
              <a:rPr lang="en-GB"/>
              <a:pPr/>
              <a:t>35</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F341BD-AE2A-7C44-8047-BC74D885BF5B}" type="slidenum">
              <a:rPr lang="en-GB"/>
              <a:pPr/>
              <a:t>36</a:t>
            </a:fld>
            <a:endParaRPr lang="en-GB"/>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fld id="{1F32595B-DE3C-C844-BF0A-AD85406BECEF}" type="datetime1">
              <a:rPr lang="en-GB"/>
              <a:pPr/>
              <a:t>08/10/2012</a:t>
            </a:fld>
            <a:endParaRPr lang="en-GB"/>
          </a:p>
        </p:txBody>
      </p:sp>
      <p:sp>
        <p:nvSpPr>
          <p:cNvPr id="91139" name="Rectangle 5"/>
          <p:cNvSpPr>
            <a:spLocks noGrp="1" noChangeArrowheads="1"/>
          </p:cNvSpPr>
          <p:nvPr>
            <p:ph type="sldNum" sz="quarter" idx="5"/>
          </p:nvPr>
        </p:nvSpPr>
        <p:spPr>
          <a:noFill/>
        </p:spPr>
        <p:txBody>
          <a:bodyPr/>
          <a:lstStyle/>
          <a:p>
            <a:fld id="{716B7281-8C9D-3D44-B6A6-236CB837A4B5}" type="slidenum">
              <a:rPr lang="en-GB"/>
              <a:pPr/>
              <a:t>37</a:t>
            </a:fld>
            <a:endParaRPr lang="en-GB"/>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fld id="{F9485BD4-1ED5-0D49-A9C0-2785E99DA918}" type="datetime1">
              <a:rPr lang="en-GB"/>
              <a:pPr/>
              <a:t>08/10/2012</a:t>
            </a:fld>
            <a:endParaRPr lang="en-GB"/>
          </a:p>
        </p:txBody>
      </p:sp>
      <p:sp>
        <p:nvSpPr>
          <p:cNvPr id="93187" name="Rectangle 5"/>
          <p:cNvSpPr>
            <a:spLocks noGrp="1" noChangeArrowheads="1"/>
          </p:cNvSpPr>
          <p:nvPr>
            <p:ph type="sldNum" sz="quarter" idx="5"/>
          </p:nvPr>
        </p:nvSpPr>
        <p:spPr>
          <a:noFill/>
        </p:spPr>
        <p:txBody>
          <a:bodyPr/>
          <a:lstStyle/>
          <a:p>
            <a:fld id="{ABCF13BE-42A1-A644-BD02-E579CD5EB7D5}" type="slidenum">
              <a:rPr lang="en-GB"/>
              <a:pPr/>
              <a:t>38</a:t>
            </a:fld>
            <a:endParaRPr lang="en-GB"/>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E0788061-688C-F540-AF43-7BE3C8BBE208}" type="datetime1">
              <a:rPr lang="en-GB"/>
              <a:pPr/>
              <a:t>08/10/2012</a:t>
            </a:fld>
            <a:endParaRPr lang="en-GB"/>
          </a:p>
        </p:txBody>
      </p:sp>
      <p:sp>
        <p:nvSpPr>
          <p:cNvPr id="95235" name="Rectangle 5"/>
          <p:cNvSpPr>
            <a:spLocks noGrp="1" noChangeArrowheads="1"/>
          </p:cNvSpPr>
          <p:nvPr>
            <p:ph type="sldNum" sz="quarter" idx="5"/>
          </p:nvPr>
        </p:nvSpPr>
        <p:spPr>
          <a:noFill/>
        </p:spPr>
        <p:txBody>
          <a:bodyPr/>
          <a:lstStyle/>
          <a:p>
            <a:fld id="{DF9A0F87-30D5-9D49-B197-C711289E1A69}" type="slidenum">
              <a:rPr lang="en-GB"/>
              <a:pPr/>
              <a:t>39</a:t>
            </a:fld>
            <a:endParaRPr lang="en-GB"/>
          </a:p>
        </p:txBody>
      </p:sp>
      <p:sp>
        <p:nvSpPr>
          <p:cNvPr id="95236" name="Rectangle 2"/>
          <p:cNvSpPr>
            <a:spLocks noGrp="1" noRot="1" noChangeAspect="1" noChangeArrowheads="1" noTextEdit="1"/>
          </p:cNvSpPr>
          <p:nvPr>
            <p:ph type="sldImg"/>
          </p:nvPr>
        </p:nvSpPr>
        <p:spPr>
          <a:xfrm>
            <a:off x="1001713" y="774700"/>
            <a:ext cx="5099050" cy="3824288"/>
          </a:xfrm>
          <a:ln/>
        </p:spPr>
      </p:sp>
      <p:sp>
        <p:nvSpPr>
          <p:cNvPr id="952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fld id="{F0CD8D55-3135-904B-A2EE-399BDB2B4A53}" type="datetime1">
              <a:rPr lang="en-GB"/>
              <a:pPr/>
              <a:t>08/10/2012</a:t>
            </a:fld>
            <a:endParaRPr lang="en-GB"/>
          </a:p>
        </p:txBody>
      </p:sp>
      <p:sp>
        <p:nvSpPr>
          <p:cNvPr id="97283" name="Rectangle 5"/>
          <p:cNvSpPr>
            <a:spLocks noGrp="1" noChangeArrowheads="1"/>
          </p:cNvSpPr>
          <p:nvPr>
            <p:ph type="sldNum" sz="quarter" idx="5"/>
          </p:nvPr>
        </p:nvSpPr>
        <p:spPr>
          <a:noFill/>
        </p:spPr>
        <p:txBody>
          <a:bodyPr/>
          <a:lstStyle/>
          <a:p>
            <a:fld id="{0F3013E7-4D78-B145-946B-DFA599A82721}" type="slidenum">
              <a:rPr lang="en-GB"/>
              <a:pPr/>
              <a:t>40</a:t>
            </a:fld>
            <a:endParaRPr lang="en-GB"/>
          </a:p>
        </p:txBody>
      </p:sp>
      <p:sp>
        <p:nvSpPr>
          <p:cNvPr id="97284" name="Rectangle 2"/>
          <p:cNvSpPr>
            <a:spLocks noGrp="1" noRot="1" noChangeAspect="1" noChangeArrowheads="1" noTextEdit="1"/>
          </p:cNvSpPr>
          <p:nvPr>
            <p:ph type="sldImg"/>
          </p:nvPr>
        </p:nvSpPr>
        <p:spPr>
          <a:xfrm>
            <a:off x="993775" y="768350"/>
            <a:ext cx="5118100" cy="3838575"/>
          </a:xfrm>
          <a:ln/>
        </p:spPr>
      </p:sp>
      <p:sp>
        <p:nvSpPr>
          <p:cNvPr id="97285" name="Rectangle 3"/>
          <p:cNvSpPr>
            <a:spLocks noGrp="1" noChangeArrowheads="1"/>
          </p:cNvSpPr>
          <p:nvPr>
            <p:ph type="body" idx="1"/>
          </p:nvPr>
        </p:nvSpPr>
        <p:spPr>
          <a:xfrm>
            <a:off x="949325" y="4860925"/>
            <a:ext cx="5200650" cy="4605338"/>
          </a:xfrm>
          <a:noFill/>
          <a:ln/>
        </p:spPr>
        <p:txBody>
          <a:bodyPr/>
          <a:lstStyle/>
          <a:p>
            <a:r>
              <a:rPr lang="en-GB">
                <a:latin typeface="Palatino" pitchFamily="-110" charset="0"/>
              </a:rPr>
              <a:t>Southampton University Computer Services or SUCS provide a large number of public</a:t>
            </a:r>
          </a:p>
          <a:p>
            <a:endParaRPr lang="en-GB">
              <a:latin typeface="Times New Roman"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fld id="{906F3670-9AEC-CB4D-98C9-AF81D81D3B82}" type="datetime1">
              <a:rPr lang="en-GB"/>
              <a:pPr/>
              <a:t>08/10/2012</a:t>
            </a:fld>
            <a:endParaRPr lang="en-GB"/>
          </a:p>
        </p:txBody>
      </p:sp>
      <p:sp>
        <p:nvSpPr>
          <p:cNvPr id="99331" name="Rectangle 5"/>
          <p:cNvSpPr>
            <a:spLocks noGrp="1" noChangeArrowheads="1"/>
          </p:cNvSpPr>
          <p:nvPr>
            <p:ph type="sldNum" sz="quarter" idx="5"/>
          </p:nvPr>
        </p:nvSpPr>
        <p:spPr>
          <a:noFill/>
        </p:spPr>
        <p:txBody>
          <a:bodyPr/>
          <a:lstStyle/>
          <a:p>
            <a:fld id="{84BB9CB7-0A54-DD47-A57E-63DC132E3957}" type="slidenum">
              <a:rPr lang="en-GB"/>
              <a:pPr/>
              <a:t>41</a:t>
            </a:fld>
            <a:endParaRPr lang="en-GB"/>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fld id="{6C3F3B3D-941A-1243-837D-081751E37DD2}" type="datetime1">
              <a:rPr lang="en-GB"/>
              <a:pPr/>
              <a:t>08/10/2012</a:t>
            </a:fld>
            <a:endParaRPr lang="en-GB"/>
          </a:p>
        </p:txBody>
      </p:sp>
      <p:sp>
        <p:nvSpPr>
          <p:cNvPr id="101379" name="Rectangle 5"/>
          <p:cNvSpPr>
            <a:spLocks noGrp="1" noChangeArrowheads="1"/>
          </p:cNvSpPr>
          <p:nvPr>
            <p:ph type="sldNum" sz="quarter" idx="5"/>
          </p:nvPr>
        </p:nvSpPr>
        <p:spPr>
          <a:noFill/>
        </p:spPr>
        <p:txBody>
          <a:bodyPr/>
          <a:lstStyle/>
          <a:p>
            <a:fld id="{F2ED5D78-3B91-F148-8A4E-8290F0267D22}" type="slidenum">
              <a:rPr lang="en-GB"/>
              <a:pPr/>
              <a:t>42</a:t>
            </a:fld>
            <a:endParaRPr lang="en-GB"/>
          </a:p>
        </p:txBody>
      </p:sp>
      <p:sp>
        <p:nvSpPr>
          <p:cNvPr id="101380" name="Rectangle 2"/>
          <p:cNvSpPr>
            <a:spLocks noGrp="1" noRot="1" noChangeAspect="1" noChangeArrowheads="1" noTextEdit="1"/>
          </p:cNvSpPr>
          <p:nvPr>
            <p:ph type="sldImg"/>
          </p:nvPr>
        </p:nvSpPr>
        <p:spPr>
          <a:xfrm>
            <a:off x="1001713" y="774700"/>
            <a:ext cx="5099050" cy="3824288"/>
          </a:xfrm>
          <a:ln/>
        </p:spPr>
      </p:sp>
      <p:sp>
        <p:nvSpPr>
          <p:cNvPr id="10138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7C8A281F-C390-9144-BFD4-24EC256A4FC7}" type="datetime1">
              <a:rPr lang="en-GB"/>
              <a:pPr/>
              <a:t>08/10/2012</a:t>
            </a:fld>
            <a:endParaRPr lang="en-GB"/>
          </a:p>
        </p:txBody>
      </p:sp>
      <p:sp>
        <p:nvSpPr>
          <p:cNvPr id="27651" name="Rectangle 5"/>
          <p:cNvSpPr>
            <a:spLocks noGrp="1" noChangeArrowheads="1"/>
          </p:cNvSpPr>
          <p:nvPr>
            <p:ph type="sldNum" sz="quarter" idx="5"/>
          </p:nvPr>
        </p:nvSpPr>
        <p:spPr>
          <a:noFill/>
        </p:spPr>
        <p:txBody>
          <a:bodyPr/>
          <a:lstStyle/>
          <a:p>
            <a:fld id="{920037EF-CF8A-5240-8B70-693F5BFF6D5B}" type="slidenum">
              <a:rPr lang="en-GB"/>
              <a:pPr/>
              <a:t>4</a:t>
            </a:fld>
            <a:endParaRPr lang="en-GB"/>
          </a:p>
        </p:txBody>
      </p:sp>
      <p:sp>
        <p:nvSpPr>
          <p:cNvPr id="27652" name="Rectangle 2"/>
          <p:cNvSpPr>
            <a:spLocks noGrp="1" noRot="1" noChangeAspect="1" noChangeArrowheads="1" noTextEdit="1"/>
          </p:cNvSpPr>
          <p:nvPr>
            <p:ph type="sldImg"/>
          </p:nvPr>
        </p:nvSpPr>
        <p:spPr>
          <a:xfrm>
            <a:off x="1001713" y="774700"/>
            <a:ext cx="5099050" cy="3824288"/>
          </a:xfrm>
          <a:ln/>
        </p:spPr>
      </p:sp>
      <p:sp>
        <p:nvSpPr>
          <p:cNvPr id="276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fld id="{A1C66FE4-5DD4-504D-9B77-3601173DCB31}" type="datetime1">
              <a:rPr lang="en-GB"/>
              <a:pPr/>
              <a:t>08/10/2012</a:t>
            </a:fld>
            <a:endParaRPr lang="en-GB"/>
          </a:p>
        </p:txBody>
      </p:sp>
      <p:sp>
        <p:nvSpPr>
          <p:cNvPr id="103427" name="Rectangle 5"/>
          <p:cNvSpPr>
            <a:spLocks noGrp="1" noChangeArrowheads="1"/>
          </p:cNvSpPr>
          <p:nvPr>
            <p:ph type="sldNum" sz="quarter" idx="5"/>
          </p:nvPr>
        </p:nvSpPr>
        <p:spPr>
          <a:noFill/>
        </p:spPr>
        <p:txBody>
          <a:bodyPr/>
          <a:lstStyle/>
          <a:p>
            <a:fld id="{856C7E50-3DA2-5643-964C-CA2295786688}" type="slidenum">
              <a:rPr lang="en-GB"/>
              <a:pPr/>
              <a:t>43</a:t>
            </a:fld>
            <a:endParaRPr lang="en-GB"/>
          </a:p>
        </p:txBody>
      </p:sp>
      <p:sp>
        <p:nvSpPr>
          <p:cNvPr id="103428" name="Rectangle 2"/>
          <p:cNvSpPr>
            <a:spLocks noGrp="1" noRot="1" noChangeAspect="1" noChangeArrowheads="1" noTextEdit="1"/>
          </p:cNvSpPr>
          <p:nvPr>
            <p:ph type="sldImg"/>
          </p:nvPr>
        </p:nvSpPr>
        <p:spPr>
          <a:xfrm>
            <a:off x="1001713" y="774700"/>
            <a:ext cx="5099050" cy="3824288"/>
          </a:xfrm>
          <a:ln/>
        </p:spPr>
      </p:sp>
      <p:sp>
        <p:nvSpPr>
          <p:cNvPr id="10342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fld id="{9C57F018-3005-034B-BD46-0F9DB3070EBF}" type="datetime1">
              <a:rPr lang="en-GB"/>
              <a:pPr/>
              <a:t>08/10/2012</a:t>
            </a:fld>
            <a:endParaRPr lang="en-GB"/>
          </a:p>
        </p:txBody>
      </p:sp>
      <p:sp>
        <p:nvSpPr>
          <p:cNvPr id="105475" name="Rectangle 5"/>
          <p:cNvSpPr>
            <a:spLocks noGrp="1" noChangeArrowheads="1"/>
          </p:cNvSpPr>
          <p:nvPr>
            <p:ph type="sldNum" sz="quarter" idx="5"/>
          </p:nvPr>
        </p:nvSpPr>
        <p:spPr>
          <a:noFill/>
        </p:spPr>
        <p:txBody>
          <a:bodyPr/>
          <a:lstStyle/>
          <a:p>
            <a:fld id="{048D3296-23D3-5C47-B3B9-799025448096}" type="slidenum">
              <a:rPr lang="en-GB"/>
              <a:pPr/>
              <a:t>44</a:t>
            </a:fld>
            <a:endParaRPr lang="en-GB"/>
          </a:p>
        </p:txBody>
      </p:sp>
      <p:sp>
        <p:nvSpPr>
          <p:cNvPr id="105476" name="Rectangle 2"/>
          <p:cNvSpPr>
            <a:spLocks noGrp="1" noRot="1" noChangeAspect="1" noChangeArrowheads="1" noTextEdit="1"/>
          </p:cNvSpPr>
          <p:nvPr>
            <p:ph type="sldImg"/>
          </p:nvPr>
        </p:nvSpPr>
        <p:spPr>
          <a:xfrm>
            <a:off x="1001713" y="774700"/>
            <a:ext cx="5099050" cy="3824288"/>
          </a:xfrm>
          <a:ln/>
        </p:spPr>
      </p:sp>
      <p:sp>
        <p:nvSpPr>
          <p:cNvPr id="10547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fld id="{454BC2A2-C8A3-1248-9B11-ACFFDE4DCF54}" type="datetime1">
              <a:rPr lang="en-GB"/>
              <a:pPr/>
              <a:t>08/10/2012</a:t>
            </a:fld>
            <a:endParaRPr lang="en-GB"/>
          </a:p>
        </p:txBody>
      </p:sp>
      <p:sp>
        <p:nvSpPr>
          <p:cNvPr id="107523" name="Rectangle 5"/>
          <p:cNvSpPr>
            <a:spLocks noGrp="1" noChangeArrowheads="1"/>
          </p:cNvSpPr>
          <p:nvPr>
            <p:ph type="sldNum" sz="quarter" idx="5"/>
          </p:nvPr>
        </p:nvSpPr>
        <p:spPr>
          <a:noFill/>
        </p:spPr>
        <p:txBody>
          <a:bodyPr/>
          <a:lstStyle/>
          <a:p>
            <a:fld id="{C64F2BAC-D755-1E4A-8727-6B6C8275B8F6}" type="slidenum">
              <a:rPr lang="en-GB"/>
              <a:pPr/>
              <a:t>45</a:t>
            </a:fld>
            <a:endParaRPr lang="en-GB"/>
          </a:p>
        </p:txBody>
      </p:sp>
      <p:sp>
        <p:nvSpPr>
          <p:cNvPr id="107524" name="Rectangle 2"/>
          <p:cNvSpPr>
            <a:spLocks noGrp="1" noRot="1" noChangeAspect="1" noChangeArrowheads="1" noTextEdit="1"/>
          </p:cNvSpPr>
          <p:nvPr>
            <p:ph type="sldImg"/>
          </p:nvPr>
        </p:nvSpPr>
        <p:spPr>
          <a:xfrm>
            <a:off x="1001713" y="774700"/>
            <a:ext cx="5099050" cy="3824288"/>
          </a:xfrm>
          <a:ln/>
        </p:spPr>
      </p:sp>
      <p:sp>
        <p:nvSpPr>
          <p:cNvPr id="10752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p>
            <a:fld id="{B8308509-228C-3F43-9627-5CBF4060522D}" type="datetime1">
              <a:rPr lang="en-GB"/>
              <a:pPr/>
              <a:t>08/10/2012</a:t>
            </a:fld>
            <a:endParaRPr lang="en-GB"/>
          </a:p>
        </p:txBody>
      </p:sp>
      <p:sp>
        <p:nvSpPr>
          <p:cNvPr id="109571" name="Rectangle 5"/>
          <p:cNvSpPr>
            <a:spLocks noGrp="1" noChangeArrowheads="1"/>
          </p:cNvSpPr>
          <p:nvPr>
            <p:ph type="sldNum" sz="quarter" idx="5"/>
          </p:nvPr>
        </p:nvSpPr>
        <p:spPr>
          <a:noFill/>
        </p:spPr>
        <p:txBody>
          <a:bodyPr/>
          <a:lstStyle/>
          <a:p>
            <a:fld id="{DCC31A47-C7BD-EC47-90A6-A948BE9BA4DB}" type="slidenum">
              <a:rPr lang="en-GB"/>
              <a:pPr/>
              <a:t>46</a:t>
            </a:fld>
            <a:endParaRPr lang="en-GB"/>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fld id="{0E65040E-B792-E546-A098-334CA20B836B}" type="datetime1">
              <a:rPr lang="en-GB"/>
              <a:pPr/>
              <a:t>08/10/2012</a:t>
            </a:fld>
            <a:endParaRPr lang="en-GB"/>
          </a:p>
        </p:txBody>
      </p:sp>
      <p:sp>
        <p:nvSpPr>
          <p:cNvPr id="111619" name="Rectangle 5"/>
          <p:cNvSpPr>
            <a:spLocks noGrp="1" noChangeArrowheads="1"/>
          </p:cNvSpPr>
          <p:nvPr>
            <p:ph type="sldNum" sz="quarter" idx="5"/>
          </p:nvPr>
        </p:nvSpPr>
        <p:spPr>
          <a:noFill/>
        </p:spPr>
        <p:txBody>
          <a:bodyPr/>
          <a:lstStyle/>
          <a:p>
            <a:fld id="{43EC98FE-C92C-6D44-AC24-CAD8C6EDD1DD}" type="slidenum">
              <a:rPr lang="en-GB"/>
              <a:pPr/>
              <a:t>47</a:t>
            </a:fld>
            <a:endParaRPr lang="en-GB"/>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fld id="{DD2F5169-A10E-B348-B389-9F71C1CD3A39}" type="datetime1">
              <a:rPr lang="en-GB"/>
              <a:pPr/>
              <a:t>08/10/2012</a:t>
            </a:fld>
            <a:endParaRPr lang="en-GB"/>
          </a:p>
        </p:txBody>
      </p:sp>
      <p:sp>
        <p:nvSpPr>
          <p:cNvPr id="113667" name="Rectangle 5"/>
          <p:cNvSpPr>
            <a:spLocks noGrp="1" noChangeArrowheads="1"/>
          </p:cNvSpPr>
          <p:nvPr>
            <p:ph type="sldNum" sz="quarter" idx="5"/>
          </p:nvPr>
        </p:nvSpPr>
        <p:spPr>
          <a:noFill/>
        </p:spPr>
        <p:txBody>
          <a:bodyPr/>
          <a:lstStyle/>
          <a:p>
            <a:fld id="{AE3E0C9A-540D-9D4B-BC25-3B6D13415F95}" type="slidenum">
              <a:rPr lang="en-GB"/>
              <a:pPr/>
              <a:t>48</a:t>
            </a:fld>
            <a:endParaRPr lang="en-GB"/>
          </a:p>
        </p:txBody>
      </p:sp>
      <p:sp>
        <p:nvSpPr>
          <p:cNvPr id="113668" name="Rectangle 2"/>
          <p:cNvSpPr>
            <a:spLocks noGrp="1" noRot="1" noChangeAspect="1" noChangeArrowheads="1" noTextEdit="1"/>
          </p:cNvSpPr>
          <p:nvPr>
            <p:ph type="sldImg"/>
          </p:nvPr>
        </p:nvSpPr>
        <p:spPr>
          <a:xfrm>
            <a:off x="1001713" y="774700"/>
            <a:ext cx="5099050" cy="3824288"/>
          </a:xfrm>
          <a:ln/>
        </p:spPr>
      </p:sp>
      <p:sp>
        <p:nvSpPr>
          <p:cNvPr id="11366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B8679E07-6AF9-6945-8667-0AC4FD22C48D}" type="datetime1">
              <a:rPr lang="en-GB"/>
              <a:pPr/>
              <a:t>08/10/2012</a:t>
            </a:fld>
            <a:endParaRPr lang="en-GB"/>
          </a:p>
        </p:txBody>
      </p:sp>
      <p:sp>
        <p:nvSpPr>
          <p:cNvPr id="115715" name="Rectangle 5"/>
          <p:cNvSpPr>
            <a:spLocks noGrp="1" noChangeArrowheads="1"/>
          </p:cNvSpPr>
          <p:nvPr>
            <p:ph type="sldNum" sz="quarter" idx="5"/>
          </p:nvPr>
        </p:nvSpPr>
        <p:spPr>
          <a:noFill/>
        </p:spPr>
        <p:txBody>
          <a:bodyPr/>
          <a:lstStyle/>
          <a:p>
            <a:fld id="{10A157F3-ACE6-1C45-B11A-9A782710FFA4}" type="slidenum">
              <a:rPr lang="en-GB"/>
              <a:pPr/>
              <a:t>49</a:t>
            </a:fld>
            <a:endParaRPr lang="en-GB"/>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lvl="1"/>
            <a:r>
              <a:rPr lang="en-GB" sz="1300">
                <a:latin typeface="Times New Roman" pitchFamily="-110" charset="0"/>
                <a:ea typeface="ＭＳ Ｐゴシック" pitchFamily="-110" charset="-128"/>
              </a:rPr>
              <a:t>Are terms defined before they’re needed?</a:t>
            </a:r>
          </a:p>
          <a:p>
            <a:pPr lvl="1"/>
            <a:r>
              <a:rPr lang="en-GB" sz="1300">
                <a:latin typeface="Times New Roman" pitchFamily="-110" charset="0"/>
                <a:ea typeface="ＭＳ Ｐゴシック" pitchFamily="-110" charset="-128"/>
              </a:rPr>
              <a:t>Are methods of obtaining data explained before the data are discussed?</a:t>
            </a:r>
          </a:p>
          <a:p>
            <a:pPr lvl="1"/>
            <a:r>
              <a:rPr lang="en-GB" sz="1300">
                <a:latin typeface="Times New Roman" pitchFamily="-110" charset="0"/>
                <a:ea typeface="ＭＳ Ｐゴシック" pitchFamily="-110" charset="-128"/>
              </a:rPr>
              <a:t>Are references unambiguous?</a:t>
            </a:r>
          </a:p>
          <a:p>
            <a:pPr lvl="1"/>
            <a:r>
              <a:rPr lang="en-GB" sz="1300">
                <a:latin typeface="Times New Roman" pitchFamily="-110" charset="0"/>
                <a:ea typeface="ＭＳ Ｐゴシック" pitchFamily="-110" charset="-128"/>
              </a:rPr>
              <a:t>Is problem statement first, and clear?</a:t>
            </a:r>
          </a:p>
          <a:p>
            <a:pPr lvl="1"/>
            <a:r>
              <a:rPr lang="en-GB" sz="1300">
                <a:latin typeface="Times New Roman" pitchFamily="-110" charset="0"/>
                <a:ea typeface="ＭＳ Ｐゴシック" pitchFamily="-110" charset="-128"/>
              </a:rPr>
              <a:t>Are the parts in proportion/appropriately sized?</a:t>
            </a:r>
          </a:p>
          <a:p>
            <a:pPr lvl="1"/>
            <a:r>
              <a:rPr lang="en-GB" sz="1300">
                <a:latin typeface="Times New Roman" pitchFamily="-110" charset="0"/>
                <a:ea typeface="ＭＳ Ｐゴシック" pitchFamily="-110" charset="-128"/>
              </a:rPr>
              <a:t>Would some parts be more clear if you used a figure/table?  Are all figures called for?</a:t>
            </a:r>
          </a:p>
          <a:p>
            <a:pPr lvl="1"/>
            <a:r>
              <a:rPr lang="en-GB" sz="1300">
                <a:latin typeface="Times New Roman" pitchFamily="-110" charset="0"/>
                <a:ea typeface="ＭＳ Ｐゴシック" pitchFamily="-110" charset="-128"/>
              </a:rPr>
              <a:t>Do abstract and introduction need revision now that you know how it came out?</a:t>
            </a:r>
          </a:p>
          <a:p>
            <a:pPr lvl="1"/>
            <a:r>
              <a:rPr lang="en-GB" sz="1000">
                <a:latin typeface="Times New Roman" pitchFamily="-110" charset="0"/>
                <a:ea typeface="ＭＳ Ｐゴシック" pitchFamily="-110" charset="-128"/>
              </a:rPr>
              <a:t>Are all figures present, and all present are referred to?</a:t>
            </a:r>
          </a:p>
          <a:p>
            <a:pPr lvl="1"/>
            <a:r>
              <a:rPr lang="en-GB" sz="1000">
                <a:latin typeface="Times New Roman" pitchFamily="-110" charset="0"/>
                <a:ea typeface="ＭＳ Ｐゴシック" pitchFamily="-110" charset="-128"/>
              </a:rPr>
              <a:t>Are all references that are cited present?  Are all present cited?</a:t>
            </a:r>
          </a:p>
          <a:p>
            <a:pPr>
              <a:buClr>
                <a:srgbClr val="33312E"/>
              </a:buClr>
            </a:pPr>
            <a:r>
              <a:rPr lang="en-GB" sz="1100">
                <a:latin typeface="Times New Roman" pitchFamily="-110" charset="0"/>
              </a:rPr>
              <a:t>Check formatting instructions: is title page correct and complete, page numbering as requested, headings… margins…</a:t>
            </a:r>
          </a:p>
          <a:p>
            <a:pPr>
              <a:buClr>
                <a:srgbClr val="33312E"/>
              </a:buClr>
            </a:pPr>
            <a:r>
              <a:rPr lang="en-GB" sz="1100">
                <a:latin typeface="Times New Roman" pitchFamily="-110" charset="0"/>
              </a:rPr>
              <a:t>Have you proofread it</a:t>
            </a:r>
          </a:p>
          <a:p>
            <a:endParaRPr lang="en-GB">
              <a:latin typeface="Times New Roman" pitchFamily="-110"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fld id="{1AC59837-8F2F-5F44-BFE6-731F2517F98C}" type="datetime1">
              <a:rPr lang="en-GB"/>
              <a:pPr/>
              <a:t>08/10/2012</a:t>
            </a:fld>
            <a:endParaRPr lang="en-GB"/>
          </a:p>
        </p:txBody>
      </p:sp>
      <p:sp>
        <p:nvSpPr>
          <p:cNvPr id="117763" name="Rectangle 5"/>
          <p:cNvSpPr>
            <a:spLocks noGrp="1" noChangeArrowheads="1"/>
          </p:cNvSpPr>
          <p:nvPr>
            <p:ph type="sldNum" sz="quarter" idx="5"/>
          </p:nvPr>
        </p:nvSpPr>
        <p:spPr>
          <a:noFill/>
        </p:spPr>
        <p:txBody>
          <a:bodyPr/>
          <a:lstStyle/>
          <a:p>
            <a:fld id="{995B854C-5E50-7E41-BFB7-C5EC39DCAFEC}" type="slidenum">
              <a:rPr lang="en-GB"/>
              <a:pPr/>
              <a:t>50</a:t>
            </a:fld>
            <a:endParaRPr lang="en-GB"/>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r>
              <a:rPr lang="en-GB">
                <a:latin typeface="Times New Roman" pitchFamily="-110" charset="0"/>
              </a:rPr>
              <a:t>Assembly  -- are pages, figures all there, in correct order?</a:t>
            </a:r>
          </a:p>
          <a:p>
            <a:r>
              <a:rPr lang="en-GB">
                <a:latin typeface="Times New Roman" pitchFamily="-110" charset="0"/>
              </a:rPr>
              <a:t>Typorgaphical errors errors</a:t>
            </a:r>
          </a:p>
          <a:p>
            <a:r>
              <a:rPr lang="en-GB">
                <a:latin typeface="Times New Roman" pitchFamily="-110" charset="0"/>
              </a:rPr>
              <a:t>Continuity – cross-references, transition sections</a:t>
            </a:r>
          </a:p>
          <a:p>
            <a:r>
              <a:rPr lang="en-GB">
                <a:latin typeface="Times New Roman" pitchFamily="-110" charset="0"/>
              </a:rPr>
              <a:t>Content – do captions match their figures? Are table entries correct? Does year match in citation and reference?</a:t>
            </a:r>
          </a:p>
          <a:p>
            <a:endParaRPr lang="en-GB">
              <a:latin typeface="Times New Roman" pitchFamily="-110"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fld id="{14876590-25AF-2C4E-8267-816C4A7126A0}" type="datetime1">
              <a:rPr lang="en-GB"/>
              <a:pPr/>
              <a:t>08/10/2012</a:t>
            </a:fld>
            <a:endParaRPr lang="en-GB"/>
          </a:p>
        </p:txBody>
      </p:sp>
      <p:sp>
        <p:nvSpPr>
          <p:cNvPr id="119811" name="Rectangle 5"/>
          <p:cNvSpPr>
            <a:spLocks noGrp="1" noChangeArrowheads="1"/>
          </p:cNvSpPr>
          <p:nvPr>
            <p:ph type="sldNum" sz="quarter" idx="5"/>
          </p:nvPr>
        </p:nvSpPr>
        <p:spPr>
          <a:noFill/>
        </p:spPr>
        <p:txBody>
          <a:bodyPr/>
          <a:lstStyle/>
          <a:p>
            <a:fld id="{5739EDA3-F6F9-474D-974C-09D7A481EE6D}" type="slidenum">
              <a:rPr lang="en-GB"/>
              <a:pPr/>
              <a:t>51</a:t>
            </a:fld>
            <a:endParaRPr lang="en-GB"/>
          </a:p>
        </p:txBody>
      </p:sp>
      <p:sp>
        <p:nvSpPr>
          <p:cNvPr id="119812" name="Rectangle 2"/>
          <p:cNvSpPr>
            <a:spLocks noGrp="1" noRot="1" noChangeAspect="1" noChangeArrowheads="1" noTextEdit="1"/>
          </p:cNvSpPr>
          <p:nvPr>
            <p:ph type="sldImg"/>
          </p:nvPr>
        </p:nvSpPr>
        <p:spPr>
          <a:xfrm>
            <a:off x="1001713" y="774700"/>
            <a:ext cx="5099050" cy="3824288"/>
          </a:xfrm>
          <a:ln/>
        </p:spPr>
      </p:sp>
      <p:sp>
        <p:nvSpPr>
          <p:cNvPr id="11981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fld id="{9C3C2535-AEC3-2441-A8D9-8A74B407ECAE}" type="datetime1">
              <a:rPr lang="en-GB"/>
              <a:pPr/>
              <a:t>08/10/2012</a:t>
            </a:fld>
            <a:endParaRPr lang="en-GB"/>
          </a:p>
        </p:txBody>
      </p:sp>
      <p:sp>
        <p:nvSpPr>
          <p:cNvPr id="121859" name="Rectangle 5"/>
          <p:cNvSpPr>
            <a:spLocks noGrp="1" noChangeArrowheads="1"/>
          </p:cNvSpPr>
          <p:nvPr>
            <p:ph type="sldNum" sz="quarter" idx="5"/>
          </p:nvPr>
        </p:nvSpPr>
        <p:spPr>
          <a:noFill/>
        </p:spPr>
        <p:txBody>
          <a:bodyPr/>
          <a:lstStyle/>
          <a:p>
            <a:fld id="{D4D95B4E-C52A-D14C-A018-6624F52B757E}" type="slidenum">
              <a:rPr lang="en-GB"/>
              <a:pPr/>
              <a:t>52</a:t>
            </a:fld>
            <a:endParaRPr lang="en-GB"/>
          </a:p>
        </p:txBody>
      </p:sp>
      <p:sp>
        <p:nvSpPr>
          <p:cNvPr id="121860" name="Rectangle 2"/>
          <p:cNvSpPr>
            <a:spLocks noGrp="1" noRot="1" noChangeAspect="1" noChangeArrowheads="1" noTextEdit="1"/>
          </p:cNvSpPr>
          <p:nvPr>
            <p:ph type="sldImg"/>
          </p:nvPr>
        </p:nvSpPr>
        <p:spPr>
          <a:xfrm>
            <a:off x="1001713" y="774700"/>
            <a:ext cx="5099050" cy="3824288"/>
          </a:xfrm>
          <a:ln/>
        </p:spPr>
      </p:sp>
      <p:sp>
        <p:nvSpPr>
          <p:cNvPr id="12186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p:spPr>
        <p:txBody>
          <a:bodyPr/>
          <a:lstStyle/>
          <a:p>
            <a:fld id="{CC85F94C-2506-1D4A-BE65-1207F729E8D1}" type="datetime1">
              <a:rPr lang="en-GB"/>
              <a:pPr/>
              <a:t>08/10/2012</a:t>
            </a:fld>
            <a:endParaRPr lang="en-GB"/>
          </a:p>
        </p:txBody>
      </p:sp>
      <p:sp>
        <p:nvSpPr>
          <p:cNvPr id="29699" name="Rectangle 5"/>
          <p:cNvSpPr>
            <a:spLocks noGrp="1" noChangeArrowheads="1"/>
          </p:cNvSpPr>
          <p:nvPr>
            <p:ph type="sldNum" sz="quarter" idx="5"/>
          </p:nvPr>
        </p:nvSpPr>
        <p:spPr>
          <a:noFill/>
        </p:spPr>
        <p:txBody>
          <a:bodyPr/>
          <a:lstStyle/>
          <a:p>
            <a:fld id="{8090E3DD-AA01-F241-B91E-B6246A2185A3}" type="slidenum">
              <a:rPr lang="en-GB"/>
              <a:pPr/>
              <a:t>6</a:t>
            </a:fld>
            <a:endParaRPr lang="en-GB"/>
          </a:p>
        </p:txBody>
      </p:sp>
      <p:sp>
        <p:nvSpPr>
          <p:cNvPr id="29700" name="Rectangle 2"/>
          <p:cNvSpPr>
            <a:spLocks noGrp="1" noRot="1" noChangeAspect="1" noChangeArrowheads="1" noTextEdit="1"/>
          </p:cNvSpPr>
          <p:nvPr>
            <p:ph type="sldImg"/>
          </p:nvPr>
        </p:nvSpPr>
        <p:spPr>
          <a:xfrm>
            <a:off x="1001713" y="774700"/>
            <a:ext cx="5099050" cy="3824288"/>
          </a:xfrm>
          <a:ln/>
        </p:spPr>
      </p:sp>
      <p:sp>
        <p:nvSpPr>
          <p:cNvPr id="29701" name="Rectangle 3"/>
          <p:cNvSpPr>
            <a:spLocks noGrp="1" noChangeArrowheads="1"/>
          </p:cNvSpPr>
          <p:nvPr>
            <p:ph type="body" idx="1"/>
          </p:nvPr>
        </p:nvSpPr>
        <p:spPr>
          <a:xfrm>
            <a:off x="947738" y="4859338"/>
            <a:ext cx="5203825" cy="4610100"/>
          </a:xfrm>
          <a:noFill/>
          <a:ln/>
        </p:spPr>
        <p:txBody>
          <a:bodyPr/>
          <a:lstStyle/>
          <a:p>
            <a:endParaRPr lang="en-US">
              <a:latin typeface="Times New Roman" pitchFamily="-110"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fld id="{D9C3395A-E53B-CA41-8809-91CAB4D4F649}" type="datetime1">
              <a:rPr lang="en-GB"/>
              <a:pPr/>
              <a:t>08/10/2012</a:t>
            </a:fld>
            <a:endParaRPr lang="en-GB"/>
          </a:p>
        </p:txBody>
      </p:sp>
      <p:sp>
        <p:nvSpPr>
          <p:cNvPr id="123907" name="Rectangle 5"/>
          <p:cNvSpPr>
            <a:spLocks noGrp="1" noChangeArrowheads="1"/>
          </p:cNvSpPr>
          <p:nvPr>
            <p:ph type="sldNum" sz="quarter" idx="5"/>
          </p:nvPr>
        </p:nvSpPr>
        <p:spPr>
          <a:noFill/>
        </p:spPr>
        <p:txBody>
          <a:bodyPr/>
          <a:lstStyle/>
          <a:p>
            <a:fld id="{1A666EDB-C2E0-3045-8388-B860690A421A}" type="slidenum">
              <a:rPr lang="en-GB"/>
              <a:pPr/>
              <a:t>53</a:t>
            </a:fld>
            <a:endParaRPr lang="en-GB"/>
          </a:p>
        </p:txBody>
      </p:sp>
      <p:sp>
        <p:nvSpPr>
          <p:cNvPr id="123908" name="Rectangle 2"/>
          <p:cNvSpPr>
            <a:spLocks noGrp="1" noRot="1" noChangeAspect="1" noChangeArrowheads="1" noTextEdit="1"/>
          </p:cNvSpPr>
          <p:nvPr>
            <p:ph type="sldImg"/>
          </p:nvPr>
        </p:nvSpPr>
        <p:spPr>
          <a:xfrm>
            <a:off x="1001713" y="774700"/>
            <a:ext cx="5099050" cy="3824288"/>
          </a:xfrm>
          <a:ln/>
        </p:spPr>
      </p:sp>
      <p:sp>
        <p:nvSpPr>
          <p:cNvPr id="12390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fld id="{30A0A994-84B6-5F43-A70E-2EF9B8024F3A}" type="datetime1">
              <a:rPr lang="en-GB"/>
              <a:pPr/>
              <a:t>08/10/2012</a:t>
            </a:fld>
            <a:endParaRPr lang="en-GB"/>
          </a:p>
        </p:txBody>
      </p:sp>
      <p:sp>
        <p:nvSpPr>
          <p:cNvPr id="125955" name="Rectangle 5"/>
          <p:cNvSpPr>
            <a:spLocks noGrp="1" noChangeArrowheads="1"/>
          </p:cNvSpPr>
          <p:nvPr>
            <p:ph type="sldNum" sz="quarter" idx="5"/>
          </p:nvPr>
        </p:nvSpPr>
        <p:spPr>
          <a:noFill/>
        </p:spPr>
        <p:txBody>
          <a:bodyPr/>
          <a:lstStyle/>
          <a:p>
            <a:fld id="{1679E2C8-3496-3848-B661-BAC1EB79F553}" type="slidenum">
              <a:rPr lang="en-GB"/>
              <a:pPr/>
              <a:t>54</a:t>
            </a:fld>
            <a:endParaRPr lang="en-GB"/>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fld id="{767E981A-832C-DA4D-AF28-6BFB4A221499}" type="datetime1">
              <a:rPr lang="en-GB"/>
              <a:pPr/>
              <a:t>08/10/2012</a:t>
            </a:fld>
            <a:endParaRPr lang="en-GB"/>
          </a:p>
        </p:txBody>
      </p:sp>
      <p:sp>
        <p:nvSpPr>
          <p:cNvPr id="128003" name="Rectangle 5"/>
          <p:cNvSpPr>
            <a:spLocks noGrp="1" noChangeArrowheads="1"/>
          </p:cNvSpPr>
          <p:nvPr>
            <p:ph type="sldNum" sz="quarter" idx="5"/>
          </p:nvPr>
        </p:nvSpPr>
        <p:spPr>
          <a:noFill/>
        </p:spPr>
        <p:txBody>
          <a:bodyPr/>
          <a:lstStyle/>
          <a:p>
            <a:fld id="{6E270FFE-FCBB-FB4E-880C-0837C0467A3C}" type="slidenum">
              <a:rPr lang="en-GB"/>
              <a:pPr/>
              <a:t>55</a:t>
            </a:fld>
            <a:endParaRPr lang="en-GB"/>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fld id="{AA3368F5-22C6-B54F-BA9A-E3F56A4891A6}" type="datetime1">
              <a:rPr lang="en-GB"/>
              <a:pPr/>
              <a:t>08/10/2012</a:t>
            </a:fld>
            <a:endParaRPr lang="en-GB"/>
          </a:p>
        </p:txBody>
      </p:sp>
      <p:sp>
        <p:nvSpPr>
          <p:cNvPr id="130051" name="Rectangle 5"/>
          <p:cNvSpPr>
            <a:spLocks noGrp="1" noChangeArrowheads="1"/>
          </p:cNvSpPr>
          <p:nvPr>
            <p:ph type="sldNum" sz="quarter" idx="5"/>
          </p:nvPr>
        </p:nvSpPr>
        <p:spPr>
          <a:noFill/>
        </p:spPr>
        <p:txBody>
          <a:bodyPr/>
          <a:lstStyle/>
          <a:p>
            <a:fld id="{1C2C4C76-82C4-F54B-B8D8-FDA14F1C76C7}" type="slidenum">
              <a:rPr lang="en-GB"/>
              <a:pPr/>
              <a:t>56</a:t>
            </a:fld>
            <a:endParaRPr lang="en-GB"/>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fld id="{20A032A8-EE20-E348-A4D0-41D69C5ADADE}" type="datetime1">
              <a:rPr lang="en-GB"/>
              <a:pPr/>
              <a:t>08/10/2012</a:t>
            </a:fld>
            <a:endParaRPr lang="en-GB"/>
          </a:p>
        </p:txBody>
      </p:sp>
      <p:sp>
        <p:nvSpPr>
          <p:cNvPr id="132099" name="Rectangle 5"/>
          <p:cNvSpPr>
            <a:spLocks noGrp="1" noChangeArrowheads="1"/>
          </p:cNvSpPr>
          <p:nvPr>
            <p:ph type="sldNum" sz="quarter" idx="5"/>
          </p:nvPr>
        </p:nvSpPr>
        <p:spPr>
          <a:noFill/>
        </p:spPr>
        <p:txBody>
          <a:bodyPr/>
          <a:lstStyle/>
          <a:p>
            <a:fld id="{F9A9F582-4C4C-6246-AC44-FF1A9C722ADE}" type="slidenum">
              <a:rPr lang="en-GB"/>
              <a:pPr/>
              <a:t>57</a:t>
            </a:fld>
            <a:endParaRPr lang="en-GB"/>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fld id="{CAF76AA6-EB6A-2748-BAD8-C9A2715604EE}" type="datetime1">
              <a:rPr lang="en-GB"/>
              <a:pPr/>
              <a:t>08/10/2012</a:t>
            </a:fld>
            <a:endParaRPr lang="en-GB"/>
          </a:p>
        </p:txBody>
      </p:sp>
      <p:sp>
        <p:nvSpPr>
          <p:cNvPr id="134147" name="Rectangle 5"/>
          <p:cNvSpPr>
            <a:spLocks noGrp="1" noChangeArrowheads="1"/>
          </p:cNvSpPr>
          <p:nvPr>
            <p:ph type="sldNum" sz="quarter" idx="5"/>
          </p:nvPr>
        </p:nvSpPr>
        <p:spPr>
          <a:noFill/>
        </p:spPr>
        <p:txBody>
          <a:bodyPr/>
          <a:lstStyle/>
          <a:p>
            <a:fld id="{F22F1677-F0C3-6B43-94B3-52F3D25C322F}" type="slidenum">
              <a:rPr lang="en-GB"/>
              <a:pPr/>
              <a:t>58</a:t>
            </a:fld>
            <a:endParaRPr lang="en-GB"/>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p:spPr>
        <p:txBody>
          <a:bodyPr/>
          <a:lstStyle/>
          <a:p>
            <a:fld id="{9E876A13-E039-5D40-8284-E41A9416DF8C}" type="datetime1">
              <a:rPr lang="en-GB"/>
              <a:pPr/>
              <a:t>08/10/2012</a:t>
            </a:fld>
            <a:endParaRPr lang="en-GB"/>
          </a:p>
        </p:txBody>
      </p:sp>
      <p:sp>
        <p:nvSpPr>
          <p:cNvPr id="136195" name="Rectangle 5"/>
          <p:cNvSpPr>
            <a:spLocks noGrp="1" noChangeArrowheads="1"/>
          </p:cNvSpPr>
          <p:nvPr>
            <p:ph type="sldNum" sz="quarter" idx="5"/>
          </p:nvPr>
        </p:nvSpPr>
        <p:spPr>
          <a:noFill/>
        </p:spPr>
        <p:txBody>
          <a:bodyPr/>
          <a:lstStyle/>
          <a:p>
            <a:fld id="{53BB4735-B91F-624D-9178-0BE4C51C5FB5}" type="slidenum">
              <a:rPr lang="en-GB"/>
              <a:pPr/>
              <a:t>59</a:t>
            </a:fld>
            <a:endParaRPr lang="en-GB"/>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pPr eaLnBrk="1" hangingPunct="1">
              <a:spcBef>
                <a:spcPct val="20000"/>
              </a:spcBef>
              <a:buFontTx/>
              <a:buChar char="•"/>
            </a:pPr>
            <a:r>
              <a:rPr lang="en-GB">
                <a:solidFill>
                  <a:srgbClr val="33312E"/>
                </a:solidFill>
                <a:latin typeface="Times New Roman" pitchFamily="-110" charset="0"/>
              </a:rPr>
              <a:t>Avoid dangling participles: “While running through the forest, my eye fell on a stump.”</a:t>
            </a:r>
          </a:p>
          <a:p>
            <a:endParaRPr lang="en-GB">
              <a:latin typeface="Times New Roman" pitchFamily="-110"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p:spPr>
        <p:txBody>
          <a:bodyPr/>
          <a:lstStyle/>
          <a:p>
            <a:fld id="{487A5992-90CF-FE4C-99BE-8F180794D53A}" type="datetime1">
              <a:rPr lang="en-GB"/>
              <a:pPr/>
              <a:t>08/10/2012</a:t>
            </a:fld>
            <a:endParaRPr lang="en-GB"/>
          </a:p>
        </p:txBody>
      </p:sp>
      <p:sp>
        <p:nvSpPr>
          <p:cNvPr id="138243" name="Rectangle 5"/>
          <p:cNvSpPr>
            <a:spLocks noGrp="1" noChangeArrowheads="1"/>
          </p:cNvSpPr>
          <p:nvPr>
            <p:ph type="sldNum" sz="quarter" idx="5"/>
          </p:nvPr>
        </p:nvSpPr>
        <p:spPr>
          <a:noFill/>
        </p:spPr>
        <p:txBody>
          <a:bodyPr/>
          <a:lstStyle/>
          <a:p>
            <a:fld id="{E152DF09-C721-CA4C-9F81-E7CF282D9707}" type="slidenum">
              <a:rPr lang="en-GB"/>
              <a:pPr/>
              <a:t>60</a:t>
            </a:fld>
            <a:endParaRPr lang="en-GB"/>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p:spPr>
        <p:txBody>
          <a:bodyPr/>
          <a:lstStyle/>
          <a:p>
            <a:fld id="{7374B2C9-CB6E-2D40-BB76-96ACFE6E418F}" type="datetime1">
              <a:rPr lang="en-GB"/>
              <a:pPr/>
              <a:t>08/10/2012</a:t>
            </a:fld>
            <a:endParaRPr lang="en-GB"/>
          </a:p>
        </p:txBody>
      </p:sp>
      <p:sp>
        <p:nvSpPr>
          <p:cNvPr id="140291" name="Rectangle 5"/>
          <p:cNvSpPr>
            <a:spLocks noGrp="1" noChangeArrowheads="1"/>
          </p:cNvSpPr>
          <p:nvPr>
            <p:ph type="sldNum" sz="quarter" idx="5"/>
          </p:nvPr>
        </p:nvSpPr>
        <p:spPr>
          <a:noFill/>
        </p:spPr>
        <p:txBody>
          <a:bodyPr/>
          <a:lstStyle/>
          <a:p>
            <a:fld id="{0B923FDF-492B-E54F-BB7B-8BF0E2C65D88}" type="slidenum">
              <a:rPr lang="en-GB"/>
              <a:pPr/>
              <a:t>61</a:t>
            </a:fld>
            <a:endParaRPr lang="en-GB"/>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p>
            <a:fld id="{311F63AE-1F25-F44B-B13A-E2C22A066761}" type="datetime1">
              <a:rPr lang="en-GB"/>
              <a:pPr/>
              <a:t>08/10/2012</a:t>
            </a:fld>
            <a:endParaRPr lang="en-GB"/>
          </a:p>
        </p:txBody>
      </p:sp>
      <p:sp>
        <p:nvSpPr>
          <p:cNvPr id="142339" name="Rectangle 5"/>
          <p:cNvSpPr>
            <a:spLocks noGrp="1" noChangeArrowheads="1"/>
          </p:cNvSpPr>
          <p:nvPr>
            <p:ph type="sldNum" sz="quarter" idx="5"/>
          </p:nvPr>
        </p:nvSpPr>
        <p:spPr>
          <a:noFill/>
        </p:spPr>
        <p:txBody>
          <a:bodyPr/>
          <a:lstStyle/>
          <a:p>
            <a:fld id="{46D29711-2C2C-BE45-A15C-F2CD822044BB}" type="slidenum">
              <a:rPr lang="en-GB"/>
              <a:pPr/>
              <a:t>62</a:t>
            </a:fld>
            <a:endParaRPr lang="en-GB"/>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D3C94156-C7B7-8843-A5B2-9B4E153459B7}" type="datetime1">
              <a:rPr lang="en-GB"/>
              <a:pPr/>
              <a:t>08/10/2012</a:t>
            </a:fld>
            <a:endParaRPr lang="en-GB"/>
          </a:p>
        </p:txBody>
      </p:sp>
      <p:sp>
        <p:nvSpPr>
          <p:cNvPr id="31747" name="Rectangle 5"/>
          <p:cNvSpPr>
            <a:spLocks noGrp="1" noChangeArrowheads="1"/>
          </p:cNvSpPr>
          <p:nvPr>
            <p:ph type="sldNum" sz="quarter" idx="5"/>
          </p:nvPr>
        </p:nvSpPr>
        <p:spPr>
          <a:noFill/>
        </p:spPr>
        <p:txBody>
          <a:bodyPr/>
          <a:lstStyle/>
          <a:p>
            <a:fld id="{8198FB88-E48A-534C-88E3-98B8C18CDA60}" type="slidenum">
              <a:rPr lang="en-GB"/>
              <a:pPr/>
              <a:t>7</a:t>
            </a:fld>
            <a:endParaRPr lang="en-GB"/>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p:spPr>
        <p:txBody>
          <a:bodyPr/>
          <a:lstStyle/>
          <a:p>
            <a:fld id="{E51A619B-4063-0241-BCC6-DF74A6281233}" type="datetime1">
              <a:rPr lang="en-GB"/>
              <a:pPr/>
              <a:t>08/10/2012</a:t>
            </a:fld>
            <a:endParaRPr lang="en-GB"/>
          </a:p>
        </p:txBody>
      </p:sp>
      <p:sp>
        <p:nvSpPr>
          <p:cNvPr id="144387" name="Rectangle 5"/>
          <p:cNvSpPr>
            <a:spLocks noGrp="1" noChangeArrowheads="1"/>
          </p:cNvSpPr>
          <p:nvPr>
            <p:ph type="sldNum" sz="quarter" idx="5"/>
          </p:nvPr>
        </p:nvSpPr>
        <p:spPr>
          <a:noFill/>
        </p:spPr>
        <p:txBody>
          <a:bodyPr/>
          <a:lstStyle/>
          <a:p>
            <a:fld id="{99F2AED4-5A95-7E41-8BD6-ABC23EB94680}" type="slidenum">
              <a:rPr lang="en-GB"/>
              <a:pPr/>
              <a:t>63</a:t>
            </a:fld>
            <a:endParaRPr lang="en-GB"/>
          </a:p>
        </p:txBody>
      </p:sp>
      <p:sp>
        <p:nvSpPr>
          <p:cNvPr id="144388" name="Rectangle 2"/>
          <p:cNvSpPr>
            <a:spLocks noGrp="1" noRot="1" noChangeAspect="1" noChangeArrowheads="1" noTextEdit="1"/>
          </p:cNvSpPr>
          <p:nvPr>
            <p:ph type="sldImg"/>
          </p:nvPr>
        </p:nvSpPr>
        <p:spPr>
          <a:xfrm>
            <a:off x="1001713" y="774700"/>
            <a:ext cx="5099050" cy="3824288"/>
          </a:xfrm>
          <a:ln/>
        </p:spPr>
      </p:sp>
      <p:sp>
        <p:nvSpPr>
          <p:cNvPr id="14438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p:spPr>
        <p:txBody>
          <a:bodyPr/>
          <a:lstStyle/>
          <a:p>
            <a:fld id="{72327362-5CF0-FD47-B6DA-1FC4926AF52D}" type="datetime1">
              <a:rPr lang="en-GB"/>
              <a:pPr/>
              <a:t>08/10/2012</a:t>
            </a:fld>
            <a:endParaRPr lang="en-GB"/>
          </a:p>
        </p:txBody>
      </p:sp>
      <p:sp>
        <p:nvSpPr>
          <p:cNvPr id="146435" name="Rectangle 5"/>
          <p:cNvSpPr>
            <a:spLocks noGrp="1" noChangeArrowheads="1"/>
          </p:cNvSpPr>
          <p:nvPr>
            <p:ph type="sldNum" sz="quarter" idx="5"/>
          </p:nvPr>
        </p:nvSpPr>
        <p:spPr>
          <a:noFill/>
        </p:spPr>
        <p:txBody>
          <a:bodyPr/>
          <a:lstStyle/>
          <a:p>
            <a:fld id="{38860E20-CE9D-AC45-A2DB-D3DDE247A0FB}" type="slidenum">
              <a:rPr lang="en-GB"/>
              <a:pPr/>
              <a:t>64</a:t>
            </a:fld>
            <a:endParaRPr lang="en-GB"/>
          </a:p>
        </p:txBody>
      </p:sp>
      <p:sp>
        <p:nvSpPr>
          <p:cNvPr id="146436" name="Rectangle 2"/>
          <p:cNvSpPr>
            <a:spLocks noGrp="1" noRot="1" noChangeAspect="1" noChangeArrowheads="1" noTextEdit="1"/>
          </p:cNvSpPr>
          <p:nvPr>
            <p:ph type="sldImg"/>
          </p:nvPr>
        </p:nvSpPr>
        <p:spPr>
          <a:xfrm>
            <a:off x="1001713" y="774700"/>
            <a:ext cx="5099050" cy="3824288"/>
          </a:xfrm>
          <a:ln/>
        </p:spPr>
      </p:sp>
      <p:sp>
        <p:nvSpPr>
          <p:cNvPr id="1464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p:spPr>
        <p:txBody>
          <a:bodyPr/>
          <a:lstStyle/>
          <a:p>
            <a:fld id="{31C9392F-E5C5-C84E-B497-C6A629D3AA21}" type="datetime1">
              <a:rPr lang="en-GB"/>
              <a:pPr/>
              <a:t>08/10/2012</a:t>
            </a:fld>
            <a:endParaRPr lang="en-GB"/>
          </a:p>
        </p:txBody>
      </p:sp>
      <p:sp>
        <p:nvSpPr>
          <p:cNvPr id="148483" name="Rectangle 5"/>
          <p:cNvSpPr>
            <a:spLocks noGrp="1" noChangeArrowheads="1"/>
          </p:cNvSpPr>
          <p:nvPr>
            <p:ph type="sldNum" sz="quarter" idx="5"/>
          </p:nvPr>
        </p:nvSpPr>
        <p:spPr>
          <a:noFill/>
        </p:spPr>
        <p:txBody>
          <a:bodyPr/>
          <a:lstStyle/>
          <a:p>
            <a:fld id="{D0381B90-973A-F341-838B-C682E9EF1A70}" type="slidenum">
              <a:rPr lang="en-GB"/>
              <a:pPr/>
              <a:t>65</a:t>
            </a:fld>
            <a:endParaRPr lang="en-GB"/>
          </a:p>
        </p:txBody>
      </p:sp>
      <p:sp>
        <p:nvSpPr>
          <p:cNvPr id="148484" name="Rectangle 2"/>
          <p:cNvSpPr>
            <a:spLocks noGrp="1" noRot="1" noChangeAspect="1" noChangeArrowheads="1" noTextEdit="1"/>
          </p:cNvSpPr>
          <p:nvPr>
            <p:ph type="sldImg"/>
          </p:nvPr>
        </p:nvSpPr>
        <p:spPr>
          <a:xfrm>
            <a:off x="1001713" y="774700"/>
            <a:ext cx="5099050" cy="3824288"/>
          </a:xfrm>
          <a:ln/>
        </p:spPr>
      </p:sp>
      <p:sp>
        <p:nvSpPr>
          <p:cNvPr id="14848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p:spPr>
        <p:txBody>
          <a:bodyPr/>
          <a:lstStyle/>
          <a:p>
            <a:fld id="{135A5351-C109-0E41-AA93-88223E18B497}" type="datetime1">
              <a:rPr lang="en-GB"/>
              <a:pPr/>
              <a:t>08/10/2012</a:t>
            </a:fld>
            <a:endParaRPr lang="en-GB"/>
          </a:p>
        </p:txBody>
      </p:sp>
      <p:sp>
        <p:nvSpPr>
          <p:cNvPr id="150531" name="Rectangle 5"/>
          <p:cNvSpPr>
            <a:spLocks noGrp="1" noChangeArrowheads="1"/>
          </p:cNvSpPr>
          <p:nvPr>
            <p:ph type="sldNum" sz="quarter" idx="5"/>
          </p:nvPr>
        </p:nvSpPr>
        <p:spPr>
          <a:noFill/>
        </p:spPr>
        <p:txBody>
          <a:bodyPr/>
          <a:lstStyle/>
          <a:p>
            <a:fld id="{B0EB044A-2406-4A4B-8187-E7F98390B1B2}" type="slidenum">
              <a:rPr lang="en-GB"/>
              <a:pPr/>
              <a:t>66</a:t>
            </a:fld>
            <a:endParaRPr lang="en-GB"/>
          </a:p>
        </p:txBody>
      </p:sp>
      <p:sp>
        <p:nvSpPr>
          <p:cNvPr id="150532" name="Rectangle 2"/>
          <p:cNvSpPr>
            <a:spLocks noGrp="1" noRot="1" noChangeAspect="1" noChangeArrowheads="1" noTextEdit="1"/>
          </p:cNvSpPr>
          <p:nvPr>
            <p:ph type="sldImg"/>
          </p:nvPr>
        </p:nvSpPr>
        <p:spPr>
          <a:xfrm>
            <a:off x="1001713" y="774700"/>
            <a:ext cx="5099050" cy="3824288"/>
          </a:xfrm>
          <a:ln/>
        </p:spPr>
      </p:sp>
      <p:sp>
        <p:nvSpPr>
          <p:cNvPr id="15053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p:spPr>
        <p:txBody>
          <a:bodyPr/>
          <a:lstStyle/>
          <a:p>
            <a:fld id="{41BA2958-DD0E-9941-B8CA-049489AA6DB9}" type="datetime1">
              <a:rPr lang="en-GB"/>
              <a:pPr/>
              <a:t>08/10/2012</a:t>
            </a:fld>
            <a:endParaRPr lang="en-GB"/>
          </a:p>
        </p:txBody>
      </p:sp>
      <p:sp>
        <p:nvSpPr>
          <p:cNvPr id="152579" name="Rectangle 5"/>
          <p:cNvSpPr>
            <a:spLocks noGrp="1" noChangeArrowheads="1"/>
          </p:cNvSpPr>
          <p:nvPr>
            <p:ph type="sldNum" sz="quarter" idx="5"/>
          </p:nvPr>
        </p:nvSpPr>
        <p:spPr>
          <a:noFill/>
        </p:spPr>
        <p:txBody>
          <a:bodyPr/>
          <a:lstStyle/>
          <a:p>
            <a:fld id="{4FDB32FE-9BC6-6644-BC38-9D799619C413}" type="slidenum">
              <a:rPr lang="en-GB"/>
              <a:pPr/>
              <a:t>67</a:t>
            </a:fld>
            <a:endParaRPr lang="en-GB"/>
          </a:p>
        </p:txBody>
      </p:sp>
      <p:sp>
        <p:nvSpPr>
          <p:cNvPr id="152580" name="Rectangle 2"/>
          <p:cNvSpPr>
            <a:spLocks noGrp="1" noRot="1" noChangeAspect="1" noChangeArrowheads="1" noTextEdit="1"/>
          </p:cNvSpPr>
          <p:nvPr>
            <p:ph type="sldImg"/>
          </p:nvPr>
        </p:nvSpPr>
        <p:spPr>
          <a:xfrm>
            <a:off x="1001713" y="774700"/>
            <a:ext cx="5099050" cy="3824288"/>
          </a:xfrm>
          <a:ln/>
        </p:spPr>
      </p:sp>
      <p:sp>
        <p:nvSpPr>
          <p:cNvPr id="15258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p:spPr>
        <p:txBody>
          <a:bodyPr/>
          <a:lstStyle/>
          <a:p>
            <a:fld id="{C0449AA4-D138-BA43-A88C-2DA807119ACE}" type="datetime1">
              <a:rPr lang="en-GB"/>
              <a:pPr/>
              <a:t>08/10/2012</a:t>
            </a:fld>
            <a:endParaRPr lang="en-GB"/>
          </a:p>
        </p:txBody>
      </p:sp>
      <p:sp>
        <p:nvSpPr>
          <p:cNvPr id="154627" name="Rectangle 5"/>
          <p:cNvSpPr>
            <a:spLocks noGrp="1" noChangeArrowheads="1"/>
          </p:cNvSpPr>
          <p:nvPr>
            <p:ph type="sldNum" sz="quarter" idx="5"/>
          </p:nvPr>
        </p:nvSpPr>
        <p:spPr>
          <a:noFill/>
        </p:spPr>
        <p:txBody>
          <a:bodyPr/>
          <a:lstStyle/>
          <a:p>
            <a:fld id="{7FC3EE21-EEF3-2E4F-8887-373E84A452EC}" type="slidenum">
              <a:rPr lang="en-GB"/>
              <a:pPr/>
              <a:t>68</a:t>
            </a:fld>
            <a:endParaRPr lang="en-GB"/>
          </a:p>
        </p:txBody>
      </p:sp>
      <p:sp>
        <p:nvSpPr>
          <p:cNvPr id="154628" name="Rectangle 2"/>
          <p:cNvSpPr>
            <a:spLocks noGrp="1" noRot="1" noChangeAspect="1" noChangeArrowheads="1" noTextEdit="1"/>
          </p:cNvSpPr>
          <p:nvPr>
            <p:ph type="sldImg"/>
          </p:nvPr>
        </p:nvSpPr>
        <p:spPr>
          <a:xfrm>
            <a:off x="1001713" y="774700"/>
            <a:ext cx="5099050" cy="3824288"/>
          </a:xfrm>
          <a:ln cap="flat"/>
        </p:spPr>
      </p:sp>
      <p:sp>
        <p:nvSpPr>
          <p:cNvPr id="15462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p:spPr>
        <p:txBody>
          <a:bodyPr/>
          <a:lstStyle/>
          <a:p>
            <a:fld id="{2C0E4303-D9B3-1B42-879F-98B78D4DDFBA}" type="datetime1">
              <a:rPr lang="en-GB"/>
              <a:pPr/>
              <a:t>08/10/2012</a:t>
            </a:fld>
            <a:endParaRPr lang="en-GB"/>
          </a:p>
        </p:txBody>
      </p:sp>
      <p:sp>
        <p:nvSpPr>
          <p:cNvPr id="156675" name="Rectangle 5"/>
          <p:cNvSpPr>
            <a:spLocks noGrp="1" noChangeArrowheads="1"/>
          </p:cNvSpPr>
          <p:nvPr>
            <p:ph type="sldNum" sz="quarter" idx="5"/>
          </p:nvPr>
        </p:nvSpPr>
        <p:spPr>
          <a:noFill/>
        </p:spPr>
        <p:txBody>
          <a:bodyPr/>
          <a:lstStyle/>
          <a:p>
            <a:fld id="{A15D66CE-63B1-4F49-B766-146AF03FB843}" type="slidenum">
              <a:rPr lang="en-GB"/>
              <a:pPr/>
              <a:t>69</a:t>
            </a:fld>
            <a:endParaRPr lang="en-GB"/>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p>
            <a:fld id="{D49B8490-4E65-0D42-9E15-13B0B1CC2737}" type="datetime1">
              <a:rPr lang="en-GB"/>
              <a:pPr/>
              <a:t>08/10/2012</a:t>
            </a:fld>
            <a:endParaRPr lang="en-GB"/>
          </a:p>
        </p:txBody>
      </p:sp>
      <p:sp>
        <p:nvSpPr>
          <p:cNvPr id="33795" name="Rectangle 5"/>
          <p:cNvSpPr>
            <a:spLocks noGrp="1" noChangeArrowheads="1"/>
          </p:cNvSpPr>
          <p:nvPr>
            <p:ph type="sldNum" sz="quarter" idx="5"/>
          </p:nvPr>
        </p:nvSpPr>
        <p:spPr>
          <a:noFill/>
        </p:spPr>
        <p:txBody>
          <a:bodyPr/>
          <a:lstStyle/>
          <a:p>
            <a:fld id="{1A9D2D20-53A9-B941-AC2F-984F366ED7E8}" type="slidenum">
              <a:rPr lang="en-GB"/>
              <a:pPr/>
              <a:t>8</a:t>
            </a:fld>
            <a:endParaRPr lang="en-GB"/>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A2686DDA-D957-EA4B-A365-CB647A71F33A}" type="datetime1">
              <a:rPr lang="en-GB"/>
              <a:pPr/>
              <a:t>08/10/2012</a:t>
            </a:fld>
            <a:endParaRPr lang="en-GB"/>
          </a:p>
        </p:txBody>
      </p:sp>
      <p:sp>
        <p:nvSpPr>
          <p:cNvPr id="35843" name="Rectangle 5"/>
          <p:cNvSpPr>
            <a:spLocks noGrp="1" noChangeArrowheads="1"/>
          </p:cNvSpPr>
          <p:nvPr>
            <p:ph type="sldNum" sz="quarter" idx="5"/>
          </p:nvPr>
        </p:nvSpPr>
        <p:spPr>
          <a:noFill/>
        </p:spPr>
        <p:txBody>
          <a:bodyPr/>
          <a:lstStyle/>
          <a:p>
            <a:fld id="{F816AC46-1F1D-734A-ADC1-94C1907650D4}" type="slidenum">
              <a:rPr lang="en-GB"/>
              <a:pPr/>
              <a:t>9</a:t>
            </a:fld>
            <a:endParaRPr lang="en-GB"/>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p:spPr>
        <p:txBody>
          <a:bodyPr/>
          <a:lstStyle/>
          <a:p>
            <a:fld id="{F2B25551-001E-164B-9B3C-3BBBA91D077C}" type="datetime1">
              <a:rPr lang="en-GB"/>
              <a:pPr/>
              <a:t>08/10/2012</a:t>
            </a:fld>
            <a:endParaRPr lang="en-GB"/>
          </a:p>
        </p:txBody>
      </p:sp>
      <p:sp>
        <p:nvSpPr>
          <p:cNvPr id="37891" name="Rectangle 5"/>
          <p:cNvSpPr>
            <a:spLocks noGrp="1" noChangeArrowheads="1"/>
          </p:cNvSpPr>
          <p:nvPr>
            <p:ph type="sldNum" sz="quarter" idx="5"/>
          </p:nvPr>
        </p:nvSpPr>
        <p:spPr>
          <a:noFill/>
        </p:spPr>
        <p:txBody>
          <a:bodyPr/>
          <a:lstStyle/>
          <a:p>
            <a:fld id="{AF1AC343-534D-5543-9584-A270CEBB124A}" type="slidenum">
              <a:rPr lang="en-GB"/>
              <a:pPr/>
              <a:t>10</a:t>
            </a:fld>
            <a:endParaRPr lang="en-GB"/>
          </a:p>
        </p:txBody>
      </p:sp>
      <p:sp>
        <p:nvSpPr>
          <p:cNvPr id="37892" name="Rectangle 2"/>
          <p:cNvSpPr>
            <a:spLocks noGrp="1" noRot="1" noChangeAspect="1" noChangeArrowheads="1" noTextEdit="1"/>
          </p:cNvSpPr>
          <p:nvPr>
            <p:ph type="sldImg"/>
          </p:nvPr>
        </p:nvSpPr>
        <p:spPr>
          <a:xfrm>
            <a:off x="1001713" y="774700"/>
            <a:ext cx="5099050" cy="3824288"/>
          </a:xfrm>
          <a:ln/>
        </p:spPr>
      </p:sp>
      <p:sp>
        <p:nvSpPr>
          <p:cNvPr id="37893" name="Rectangle 3"/>
          <p:cNvSpPr>
            <a:spLocks noGrp="1" noChangeArrowheads="1"/>
          </p:cNvSpPr>
          <p:nvPr>
            <p:ph type="body" idx="1"/>
          </p:nvPr>
        </p:nvSpPr>
        <p:spPr>
          <a:noFill/>
          <a:ln/>
        </p:spPr>
        <p:txBody>
          <a:bodyPr/>
          <a:lstStyle/>
          <a:p>
            <a:r>
              <a:rPr lang="en-GB">
                <a:latin typeface="Times New Roman" pitchFamily="-110" charset="0"/>
              </a:rPr>
              <a:t>Get feedback from class</a:t>
            </a:r>
          </a:p>
          <a:p>
            <a:r>
              <a:rPr lang="en-GB">
                <a:latin typeface="Times New Roman" pitchFamily="-110" charset="0"/>
              </a:rPr>
              <a:t>Questions – did you get the corrections right first time?</a:t>
            </a:r>
          </a:p>
          <a:p>
            <a:r>
              <a:rPr lang="en-GB">
                <a:latin typeface="Times New Roman" pitchFamily="-110" charset="0"/>
              </a:rPr>
              <a:t>Can someone write up the correct version</a:t>
            </a:r>
          </a:p>
          <a:p>
            <a:r>
              <a:rPr lang="en-GB">
                <a:latin typeface="Times New Roman" pitchFamily="-110" charset="0"/>
              </a:rPr>
              <a:t>Simple example but shows how working with someone else can assist in revision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63E9C311-3463-8E4A-990C-F4D7F40255BC}" type="slidenum">
              <a:rPr lang="en-GB"/>
              <a:pPr/>
              <a:t>‹#›</a:t>
            </a:fld>
            <a:endParaRPr lang="en-GB"/>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79E51482-E207-064D-BD8C-696339CD9AEA}" type="slidenum">
              <a:rPr lang="en-GB"/>
              <a:pPr/>
              <a:t>‹#›</a:t>
            </a:fld>
            <a:endParaRPr lang="en-GB"/>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BB98C6C4-6DDF-F043-A9E4-263830B9FCF4}" type="slidenum">
              <a:rPr lang="en-GB"/>
              <a:pPr/>
              <a:t>‹#›</a:t>
            </a:fld>
            <a:endParaRPr lang="en-GB"/>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5D94D5D8-BEF4-7143-987B-5AE2AF6EDF88}" type="slidenum">
              <a:rPr lang="en-GB"/>
              <a:pPr/>
              <a:t>‹#›</a:t>
            </a:fld>
            <a:endParaRPr lang="en-GB"/>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6BE74437-5F13-6242-B3DF-BCAFD0D329B6}" type="slidenum">
              <a:rPr lang="en-GB"/>
              <a:pPr/>
              <a:t>‹#›</a:t>
            </a:fld>
            <a:endParaRPr lang="en-GB"/>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A0ADD7A8-C0AD-A943-A22D-D09B24DB9720}" type="slidenum">
              <a:rPr lang="en-GB"/>
              <a:pPr/>
              <a:t>‹#›</a:t>
            </a:fld>
            <a:endParaRPr lang="en-GB"/>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1537165A-EB73-8C46-84E6-E31890681235}" type="slidenum">
              <a:rPr lang="en-GB"/>
              <a:pPr/>
              <a:t>‹#›</a:t>
            </a:fld>
            <a:endParaRPr lang="en-GB"/>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991BA645-E868-5942-BC5B-0FCAC22FE1E0}" type="slidenum">
              <a:rPr lang="en-GB"/>
              <a:pPr/>
              <a:t>‹#›</a:t>
            </a:fld>
            <a:endParaRPr lang="en-GB"/>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B7BACDCA-53F4-BA46-ABB3-A3FA8B0F7886}" type="slidenum">
              <a:rPr lang="en-GB"/>
              <a:pPr/>
              <a:t>‹#›</a:t>
            </a:fld>
            <a:endParaRPr lang="en-GB"/>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F7EEE44A-A104-0541-861E-490F8C79D309}" type="slidenum">
              <a:rPr lang="en-GB"/>
              <a:pPr/>
              <a:t>‹#›</a:t>
            </a:fld>
            <a:endParaRPr lang="en-GB"/>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endParaRPr lang="en-GB"/>
          </a:p>
        </p:txBody>
      </p:sp>
      <p:sp>
        <p:nvSpPr>
          <p:cNvPr id="8" name="Rectangle 3"/>
          <p:cNvSpPr>
            <a:spLocks noGrp="1" noChangeArrowheads="1"/>
          </p:cNvSpPr>
          <p:nvPr>
            <p:ph type="ftr" sz="quarter" idx="11"/>
          </p:nvPr>
        </p:nvSpPr>
        <p:spPr>
          <a:ln/>
        </p:spPr>
        <p:txBody>
          <a:bodyPr/>
          <a:lstStyle>
            <a:lvl1pPr>
              <a:defRPr/>
            </a:lvl1pPr>
          </a:lstStyle>
          <a:p>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fld id="{279A2FF4-0EAF-9748-A7B7-E04A4663B636}" type="slidenum">
              <a:rPr lang="en-GB"/>
              <a:pPr/>
              <a:t>‹#›</a:t>
            </a:fld>
            <a:endParaRPr lang="en-GB"/>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endParaRPr lang="en-GB"/>
          </a:p>
        </p:txBody>
      </p:sp>
      <p:sp>
        <p:nvSpPr>
          <p:cNvPr id="4" name="Rectangle 3"/>
          <p:cNvSpPr>
            <a:spLocks noGrp="1" noChangeArrowheads="1"/>
          </p:cNvSpPr>
          <p:nvPr>
            <p:ph type="ftr" sz="quarter" idx="11"/>
          </p:nvPr>
        </p:nvSpPr>
        <p:spPr>
          <a:ln/>
        </p:spPr>
        <p:txBody>
          <a:bodyPr/>
          <a:lstStyle>
            <a:lvl1pPr>
              <a:defRPr/>
            </a:lvl1pPr>
          </a:lstStyle>
          <a:p>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fld id="{2DF8D221-1206-8F43-B3E3-DA0FEBE29045}" type="slidenum">
              <a:rPr lang="en-GB"/>
              <a:pPr/>
              <a:t>‹#›</a:t>
            </a:fld>
            <a:endParaRPr lang="en-GB"/>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GB"/>
          </a:p>
        </p:txBody>
      </p:sp>
      <p:sp>
        <p:nvSpPr>
          <p:cNvPr id="3" name="Rectangle 3"/>
          <p:cNvSpPr>
            <a:spLocks noGrp="1" noChangeArrowheads="1"/>
          </p:cNvSpPr>
          <p:nvPr>
            <p:ph type="ftr" sz="quarter" idx="11"/>
          </p:nvPr>
        </p:nvSpPr>
        <p:spPr>
          <a:ln/>
        </p:spPr>
        <p:txBody>
          <a:bodyPr/>
          <a:lstStyle>
            <a:lvl1pPr>
              <a:defRPr/>
            </a:lvl1pPr>
          </a:lstStyle>
          <a:p>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fld id="{B6D9D514-0065-8A41-BC4F-5A0749A694B2}" type="slidenum">
              <a:rPr lang="en-GB"/>
              <a:pPr/>
              <a:t>‹#›</a:t>
            </a:fld>
            <a:endParaRPr lang="en-GB"/>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FCA2E052-76EC-244C-9438-8870C8A0BD49}" type="slidenum">
              <a:rPr lang="en-GB"/>
              <a:pPr/>
              <a:t>‹#›</a:t>
            </a:fld>
            <a:endParaRPr lang="en-GB"/>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A967B57E-6C2A-7D4F-B183-37859786972D}" type="slidenum">
              <a:rPr lang="en-GB"/>
              <a:pPr/>
              <a:t>‹#›</a:t>
            </a:fld>
            <a:endParaRPr lang="en-GB"/>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16000"/>
          </a:srgbClr>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pitchFamily="-110" charset="0"/>
              </a:defRPr>
            </a:lvl1pPr>
          </a:lstStyle>
          <a:p>
            <a:endParaRPr lang="en-GB" dirty="0"/>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2"/>
                </a:solidFill>
                <a:latin typeface="Arial" pitchFamily="-110" charset="0"/>
              </a:defRPr>
            </a:lvl1pPr>
          </a:lstStyle>
          <a:p>
            <a:r>
              <a:rPr lang="en-GB" dirty="0" err="1" smtClean="0"/>
              <a:t>saw@ecs.soton.ac.uk</a:t>
            </a:r>
            <a:endParaRPr lang="en-GB" dirty="0"/>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pitchFamily="-110" charset="0"/>
              </a:defRPr>
            </a:lvl1pPr>
          </a:lstStyle>
          <a:p>
            <a:fld id="{D9D947AB-8405-804B-A57B-B750AD6A5378}" type="slidenum">
              <a:rPr lang="en-GB"/>
              <a:pPr/>
              <a:t>‹#›</a:t>
            </a:fld>
            <a:endParaRPr lang="en-GB"/>
          </a:p>
        </p:txBody>
      </p:sp>
      <p:sp>
        <p:nvSpPr>
          <p:cNvPr id="1030" name="Rectangle 5"/>
          <p:cNvSpPr>
            <a:spLocks noGrp="1" noChangeArrowheads="1"/>
          </p:cNvSpPr>
          <p:nvPr>
            <p:ph type="title"/>
          </p:nvPr>
        </p:nvSpPr>
        <p:spPr bwMode="auto">
          <a:xfrm>
            <a:off x="1692275" y="260350"/>
            <a:ext cx="7056438"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pPr>
            <a:endParaRPr lang="en-US" sz="2400">
              <a:solidFill>
                <a:schemeClr val="tx1"/>
              </a:solidFill>
              <a:latin typeface="Times New Roman" pitchFamily="-110" charset="0"/>
            </a:endParaRPr>
          </a:p>
        </p:txBody>
      </p:sp>
      <p:sp>
        <p:nvSpPr>
          <p:cNvPr id="1034" name="Text Box 10"/>
          <p:cNvSpPr txBox="1">
            <a:spLocks noChangeArrowheads="1"/>
          </p:cNvSpPr>
          <p:nvPr userDrawn="1"/>
        </p:nvSpPr>
        <p:spPr bwMode="auto">
          <a:xfrm>
            <a:off x="7019925" y="6381750"/>
            <a:ext cx="1152525" cy="30480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buFont typeface="Wingdings" pitchFamily="-110" charset="2"/>
              <a:buNone/>
            </a:pPr>
            <a:r>
              <a:rPr lang="en-GB" sz="1400" b="1" dirty="0">
                <a:solidFill>
                  <a:schemeClr val="bg2"/>
                </a:solidFill>
                <a:latin typeface="Arial" pitchFamily="-110" charset="0"/>
              </a:rPr>
              <a:t>ELEC6021</a:t>
            </a:r>
          </a:p>
        </p:txBody>
      </p:sp>
      <p:pic>
        <p:nvPicPr>
          <p:cNvPr id="4" name="Picture 15" descr="Chip Logo_Metal"/>
          <p:cNvPicPr>
            <a:picLocks noChangeAspect="1" noChangeArrowheads="1"/>
          </p:cNvPicPr>
          <p:nvPr userDrawn="1"/>
        </p:nvPicPr>
        <p:blipFill>
          <a:blip r:embed="rId17"/>
          <a:srcRect/>
          <a:stretch>
            <a:fillRect/>
          </a:stretch>
        </p:blipFill>
        <p:spPr bwMode="auto">
          <a:xfrm>
            <a:off x="684213" y="476250"/>
            <a:ext cx="720725"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ransition xmlns:p14="http://schemas.microsoft.com/office/powerpoint/2010/main">
    <p:wipe dir="r"/>
  </p:transition>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2pPr>
      <a:lvl3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3pPr>
      <a:lvl4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4pPr>
      <a:lvl5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10" charset="2"/>
        <a:buChar char="n"/>
        <a:defRPr sz="28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1"/>
        </a:buClr>
        <a:buSzPct val="80000"/>
        <a:buFont typeface="Wingdings" pitchFamily="-110" charset="2"/>
        <a:buChar char="l"/>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Font typeface="Wingdings" pitchFamily="-110"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Times New Roman" pitchFamily="-110" charset="0"/>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Times New Roman" pitchFamily="-110" charset="0"/>
        <a:buChar char="»"/>
        <a:defRPr sz="1800">
          <a:solidFill>
            <a:schemeClr val="tx1"/>
          </a:solidFill>
          <a:latin typeface="+mn-lt"/>
          <a:ea typeface="ＭＳ Ｐゴシック" charset="-128"/>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uthampton.ac.uk/library/infoskills/references/ieee.html" TargetMode="Externa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uthampton.ac.uk/library/infoskills/references/harvard.html" TargetMode="Externa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www.ijssst.info/info/IEEE-Citation-StyleGuid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ait.ecs.soton.ac.u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http://odtl.dcu.ie/wp/1999/odtl-1999-03.html" TargetMode="External"/><Relationship Id="rId4" Type="http://schemas.openxmlformats.org/officeDocument/2006/relationships/hyperlink" Target="http://lorien.ncl.ac.uk/ming/Dept/Tips/writing/writeindex.htm" TargetMode="External"/><Relationship Id="rId5" Type="http://schemas.openxmlformats.org/officeDocument/2006/relationships/hyperlink" Target="http://www.academic-skills.soton.ac.uk/studytips/science_writing.htm" TargetMode="External"/><Relationship Id="rId6" Type="http://schemas.openxmlformats.org/officeDocument/2006/relationships/hyperlink" Target="http://www.academic-skills.soton.ac.uk/toolkit.htm" TargetMode="External"/><Relationship Id="rId7" Type="http://schemas.openxmlformats.org/officeDocument/2006/relationships/hyperlink" Target="https://secure.ecs.soton.ac.uk/notes/info1010/resources/AcademicIntegrity.ppt"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2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hyperlink" Target="http://www.academic-skills.soton.ac.uk/" TargetMode="External"/><Relationship Id="rId4" Type="http://schemas.openxmlformats.org/officeDocument/2006/relationships/hyperlink" Target="http://www.arts.gla.ac.uk/SESLL/STELLA/ARIES/"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bin"/><Relationship Id="rId5"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bin"/><Relationship Id="rId5"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20483" name="Rectangle 2"/>
          <p:cNvSpPr>
            <a:spLocks noGrp="1" noChangeArrowheads="1"/>
          </p:cNvSpPr>
          <p:nvPr>
            <p:ph type="ctrTitle"/>
          </p:nvPr>
        </p:nvSpPr>
        <p:spPr>
          <a:xfrm>
            <a:off x="685800" y="1752600"/>
            <a:ext cx="7772400" cy="1676400"/>
          </a:xfrm>
          <a:noFill/>
        </p:spPr>
        <p:txBody>
          <a:bodyPr/>
          <a:lstStyle/>
          <a:p>
            <a:pPr algn="ctr"/>
            <a:r>
              <a:rPr lang="en-GB" sz="2800" dirty="0" smtClean="0"/>
              <a:t>ELEC6021 </a:t>
            </a:r>
            <a:r>
              <a:rPr lang="en-GB" sz="2800" dirty="0"/>
              <a:t/>
            </a:r>
            <a:br>
              <a:rPr lang="en-GB" sz="2800" dirty="0"/>
            </a:br>
            <a:r>
              <a:rPr lang="en-GB" sz="2800" dirty="0"/>
              <a:t>research methods</a:t>
            </a:r>
            <a:br>
              <a:rPr lang="en-GB" sz="2800" dirty="0"/>
            </a:br>
            <a:r>
              <a:rPr lang="en-GB" sz="2800" dirty="0"/>
              <a:t>October </a:t>
            </a:r>
            <a:r>
              <a:rPr lang="en-GB" sz="2800" dirty="0" smtClean="0"/>
              <a:t>2012</a:t>
            </a:r>
            <a:endParaRPr lang="en-GB" sz="2800" dirty="0"/>
          </a:p>
        </p:txBody>
      </p:sp>
      <p:sp>
        <p:nvSpPr>
          <p:cNvPr id="20484"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r>
              <a:rPr lang="en-GB" sz="2800" dirty="0"/>
              <a:t>Report Writing</a:t>
            </a:r>
            <a:br>
              <a:rPr lang="en-GB" sz="2800" dirty="0"/>
            </a:br>
            <a:r>
              <a:rPr lang="en-GB" sz="2800" dirty="0"/>
              <a:t>or</a:t>
            </a:r>
            <a:br>
              <a:rPr lang="en-GB" sz="2800" dirty="0"/>
            </a:br>
            <a:r>
              <a:rPr lang="en-GB" sz="2800" dirty="0"/>
              <a:t>a few useful things about writing</a:t>
            </a:r>
            <a:r>
              <a:rPr lang="en-GB" sz="2800" dirty="0" smtClean="0"/>
              <a:t> </a:t>
            </a:r>
          </a:p>
          <a:p>
            <a:pPr marL="342900" indent="-342900">
              <a:lnSpc>
                <a:spcPct val="90000"/>
              </a:lnSpc>
            </a:pPr>
            <a:r>
              <a:rPr lang="en-GB" sz="2800" dirty="0"/>
              <a:t>Dr Su White  </a:t>
            </a:r>
            <a:endParaRPr lang="en-GB" sz="2800" dirty="0" smtClean="0"/>
          </a:p>
          <a:p>
            <a:pPr marL="342900" indent="-342900">
              <a:lnSpc>
                <a:spcPct val="90000"/>
              </a:lnSpc>
            </a:pPr>
            <a:r>
              <a:rPr lang="en-GB" dirty="0"/>
              <a:t>http://</a:t>
            </a:r>
            <a:r>
              <a:rPr lang="en-GB" dirty="0" err="1"/>
              <a:t>www.</a:t>
            </a:r>
            <a:r>
              <a:rPr lang="en-GB" b="1" dirty="0" err="1"/>
              <a:t>edshare</a:t>
            </a:r>
            <a:r>
              <a:rPr lang="en-GB" dirty="0" err="1"/>
              <a:t>.soton.ac.uk</a:t>
            </a:r>
            <a:r>
              <a:rPr lang="en-GB" dirty="0"/>
              <a:t>/3451/</a:t>
            </a:r>
            <a:endParaRPr lang="en-GB" sz="2800" dirty="0"/>
          </a:p>
          <a:p>
            <a:pPr marL="342900" indent="-342900">
              <a:lnSpc>
                <a:spcPct val="90000"/>
              </a:lnSpc>
            </a:pPr>
            <a:endParaRPr lang="en-GB" sz="28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defTabSz="762000"/>
            <a:r>
              <a:rPr lang="en-GB" smtClean="0"/>
              <a:t>saw@ecs.soton.ac.uk</a:t>
            </a:r>
          </a:p>
        </p:txBody>
      </p:sp>
      <p:sp>
        <p:nvSpPr>
          <p:cNvPr id="36867" name="Rectangle 2"/>
          <p:cNvSpPr>
            <a:spLocks noGrp="1" noChangeArrowheads="1"/>
          </p:cNvSpPr>
          <p:nvPr>
            <p:ph type="title"/>
          </p:nvPr>
        </p:nvSpPr>
        <p:spPr>
          <a:noFill/>
        </p:spPr>
        <p:txBody>
          <a:bodyPr/>
          <a:lstStyle/>
          <a:p>
            <a:r>
              <a:rPr lang="en-GB"/>
              <a:t>Sum wondeful peeple gt evrytng write 1st thyme</a:t>
            </a:r>
          </a:p>
        </p:txBody>
      </p:sp>
      <p:sp>
        <p:nvSpPr>
          <p:cNvPr id="36868" name="Rectangle 3"/>
          <p:cNvSpPr>
            <a:spLocks noGrp="1" noChangeArrowheads="1"/>
          </p:cNvSpPr>
          <p:nvPr>
            <p:ph type="body" sz="half" idx="1"/>
          </p:nvPr>
        </p:nvSpPr>
        <p:spPr>
          <a:xfrm>
            <a:off x="754063" y="2212975"/>
            <a:ext cx="3810000" cy="4103688"/>
          </a:xfrm>
          <a:noFill/>
        </p:spPr>
        <p:txBody>
          <a:bodyPr/>
          <a:lstStyle/>
          <a:p>
            <a:r>
              <a:rPr lang="en-GB"/>
              <a:t>This information/class is not for you!!</a:t>
            </a:r>
            <a:br>
              <a:rPr lang="en-GB"/>
            </a:br>
            <a:endParaRPr lang="en-GB"/>
          </a:p>
          <a:p>
            <a:r>
              <a:rPr lang="en-GB"/>
              <a:t>But you may be able to help your friends and colleagues</a:t>
            </a:r>
            <a:br>
              <a:rPr lang="en-GB"/>
            </a:br>
            <a:endParaRPr lang="en-GB"/>
          </a:p>
          <a:p>
            <a:r>
              <a:rPr lang="en-GB"/>
              <a:t>You may learn from helping them</a:t>
            </a:r>
          </a:p>
        </p:txBody>
      </p:sp>
      <p:sp>
        <p:nvSpPr>
          <p:cNvPr id="36869" name="Rectangle 4"/>
          <p:cNvSpPr>
            <a:spLocks noGrp="1" noChangeArrowheads="1"/>
          </p:cNvSpPr>
          <p:nvPr>
            <p:ph type="body" sz="half" idx="2"/>
          </p:nvPr>
        </p:nvSpPr>
        <p:spPr/>
        <p:txBody>
          <a:bodyPr/>
          <a:lstStyle/>
          <a:p>
            <a:r>
              <a:rPr lang="en-GB" dirty="0"/>
              <a:t>Btw… </a:t>
            </a:r>
            <a:br>
              <a:rPr lang="en-GB" dirty="0"/>
            </a:br>
            <a:r>
              <a:rPr lang="en-GB" dirty="0"/>
              <a:t>can you write down the correct version of my heading?</a:t>
            </a:r>
            <a:br>
              <a:rPr lang="en-GB" dirty="0"/>
            </a:br>
            <a:endParaRPr lang="en-GB" dirty="0" smtClean="0"/>
          </a:p>
          <a:p>
            <a:endParaRPr lang="en-GB" dirty="0"/>
          </a:p>
        </p:txBody>
      </p:sp>
      <p:sp>
        <p:nvSpPr>
          <p:cNvPr id="36870" name="Text Box 5"/>
          <p:cNvSpPr txBox="1">
            <a:spLocks noChangeArrowheads="1"/>
          </p:cNvSpPr>
          <p:nvPr/>
        </p:nvSpPr>
        <p:spPr bwMode="auto">
          <a:xfrm>
            <a:off x="0" y="6400800"/>
            <a:ext cx="1512888" cy="396875"/>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000"/>
              <a:t>Activity 2</a:t>
            </a:r>
          </a:p>
        </p:txBody>
      </p:sp>
      <p:sp>
        <p:nvSpPr>
          <p:cNvPr id="36871" name="AutoShape 6"/>
          <p:cNvSpPr>
            <a:spLocks noChangeArrowheads="1"/>
          </p:cNvSpPr>
          <p:nvPr/>
        </p:nvSpPr>
        <p:spPr bwMode="auto">
          <a:xfrm rot="452676">
            <a:off x="6156325" y="-458788"/>
            <a:ext cx="3600450" cy="3644901"/>
          </a:xfrm>
          <a:prstGeom prst="irregularSeal1">
            <a:avLst/>
          </a:prstGeom>
          <a:noFill/>
          <a:ln w="190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400" b="1">
                <a:latin typeface="Bradley Hand ITC" pitchFamily="66" charset="0"/>
              </a:rPr>
              <a:t>NB spell checkers</a:t>
            </a:r>
            <a:br>
              <a:rPr lang="en-GB" sz="2400" b="1">
                <a:latin typeface="Bradley Hand ITC" pitchFamily="66" charset="0"/>
              </a:rPr>
            </a:br>
            <a:r>
              <a:rPr lang="en-GB" sz="2400" b="1">
                <a:latin typeface="Bradley Hand ITC" pitchFamily="66" charset="0"/>
              </a:rPr>
              <a:t>do not correct</a:t>
            </a:r>
            <a:br>
              <a:rPr lang="en-GB" sz="2400" b="1">
                <a:latin typeface="Bradley Hand ITC" pitchFamily="66" charset="0"/>
              </a:rPr>
            </a:br>
            <a:r>
              <a:rPr lang="en-GB" sz="2400" b="1">
                <a:latin typeface="Bradley Hand ITC" pitchFamily="66" charset="0"/>
              </a:rPr>
              <a:t>all mistakes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38915" name="Rectangle 2"/>
          <p:cNvSpPr>
            <a:spLocks noGrp="1" noChangeArrowheads="1"/>
          </p:cNvSpPr>
          <p:nvPr>
            <p:ph type="title"/>
          </p:nvPr>
        </p:nvSpPr>
        <p:spPr/>
        <p:txBody>
          <a:bodyPr/>
          <a:lstStyle/>
          <a:p>
            <a:r>
              <a:rPr lang="en-GB"/>
              <a:t>Sources of information</a:t>
            </a:r>
          </a:p>
        </p:txBody>
      </p:sp>
      <p:sp>
        <p:nvSpPr>
          <p:cNvPr id="38916" name="Rectangle 3"/>
          <p:cNvSpPr>
            <a:spLocks noGrp="1" noChangeArrowheads="1"/>
          </p:cNvSpPr>
          <p:nvPr>
            <p:ph type="body" idx="1"/>
          </p:nvPr>
        </p:nvSpPr>
        <p:spPr>
          <a:solidFill>
            <a:schemeClr val="tx1">
              <a:lumMod val="20000"/>
              <a:lumOff val="80000"/>
            </a:schemeClr>
          </a:solidFill>
        </p:spPr>
        <p:txBody>
          <a:bodyPr/>
          <a:lstStyle/>
          <a:p>
            <a:pPr>
              <a:lnSpc>
                <a:spcPct val="80000"/>
              </a:lnSpc>
            </a:pPr>
            <a:r>
              <a:rPr lang="en-GB" sz="2000" b="1" dirty="0"/>
              <a:t>General University notes for academic skills</a:t>
            </a:r>
            <a:r>
              <a:rPr lang="en-GB" sz="2000" dirty="0"/>
              <a:t/>
            </a:r>
            <a:br>
              <a:rPr lang="en-GB" sz="2000" dirty="0"/>
            </a:br>
            <a:r>
              <a:rPr lang="en-GB" sz="2000" dirty="0"/>
              <a:t>Topics include: reading academically, writing effectively, search strategies, bibliographic software, referencing your work, , giving a talk</a:t>
            </a:r>
          </a:p>
          <a:p>
            <a:pPr>
              <a:lnSpc>
                <a:spcPct val="80000"/>
              </a:lnSpc>
            </a:pPr>
            <a:r>
              <a:rPr lang="en-GB" sz="2000" dirty="0"/>
              <a:t>See </a:t>
            </a:r>
            <a:r>
              <a:rPr lang="en-GB" sz="2000" u="sng" dirty="0" err="1"/>
              <a:t>http://www.academic-skills.soton.ac.uk</a:t>
            </a:r>
            <a:r>
              <a:rPr lang="en-GB" sz="2000" u="sng" dirty="0"/>
              <a:t> </a:t>
            </a:r>
          </a:p>
          <a:p>
            <a:pPr>
              <a:lnSpc>
                <a:spcPct val="80000"/>
              </a:lnSpc>
              <a:buFont typeface="Wingdings" pitchFamily="-110" charset="2"/>
              <a:buNone/>
            </a:pPr>
            <a:r>
              <a:rPr lang="en-GB" sz="2000" u="sng" dirty="0"/>
              <a:t/>
            </a:r>
            <a:br>
              <a:rPr lang="en-GB" sz="2000" u="sng" dirty="0"/>
            </a:br>
            <a:r>
              <a:rPr lang="en-GB" sz="2000" b="1" dirty="0"/>
              <a:t>Grammar</a:t>
            </a:r>
            <a:r>
              <a:rPr lang="en-GB" sz="2000" dirty="0"/>
              <a:t>: an introduction to traditional grammar</a:t>
            </a:r>
            <a:br>
              <a:rPr lang="en-GB" sz="2000" dirty="0"/>
            </a:br>
            <a:r>
              <a:rPr lang="en-GB" sz="2000" dirty="0"/>
              <a:t>http://</a:t>
            </a:r>
            <a:r>
              <a:rPr lang="en-GB" sz="2000" dirty="0" err="1"/>
              <a:t>www.soton.ac.uk/~wpwt/notes/grammar.htm</a:t>
            </a:r>
            <a:endParaRPr lang="en-GB" sz="2000" dirty="0"/>
          </a:p>
          <a:p>
            <a:pPr>
              <a:lnSpc>
                <a:spcPct val="80000"/>
              </a:lnSpc>
            </a:pPr>
            <a:endParaRPr lang="en-GB" sz="2000" dirty="0"/>
          </a:p>
          <a:p>
            <a:pPr>
              <a:lnSpc>
                <a:spcPct val="80000"/>
              </a:lnSpc>
            </a:pPr>
            <a:r>
              <a:rPr lang="en-GB" sz="2000" b="1" dirty="0"/>
              <a:t>Engineering Communication Centre</a:t>
            </a:r>
            <a:r>
              <a:rPr lang="en-GB" sz="2000" dirty="0"/>
              <a:t>, University of Toronto it offers a range of interactive tutorials</a:t>
            </a:r>
            <a:br>
              <a:rPr lang="en-GB" sz="2000" dirty="0"/>
            </a:br>
            <a:r>
              <a:rPr lang="en-GB" sz="2000" dirty="0"/>
              <a:t>http://</a:t>
            </a:r>
            <a:r>
              <a:rPr lang="en-GB" sz="2000" dirty="0" err="1"/>
              <a:t>www.ecf.utoronto.ca/~writing/interactive.html</a:t>
            </a:r>
            <a:endParaRPr lang="en-GB" sz="2000" dirty="0"/>
          </a:p>
          <a:p>
            <a:pPr>
              <a:lnSpc>
                <a:spcPct val="80000"/>
              </a:lnSpc>
            </a:pPr>
            <a:r>
              <a:rPr lang="en-GB" sz="2000" dirty="0"/>
              <a:t>one is specifically a </a:t>
            </a:r>
            <a:r>
              <a:rPr lang="en-GB" sz="2000" b="1" dirty="0"/>
              <a:t>guide to writing lab reports</a:t>
            </a:r>
            <a:r>
              <a:rPr lang="en-GB" sz="2000" dirty="0"/>
              <a:t>, </a:t>
            </a:r>
            <a:br>
              <a:rPr lang="en-GB" sz="2000" dirty="0"/>
            </a:br>
            <a:r>
              <a:rPr lang="en-GB" sz="2000" dirty="0"/>
              <a:t>http://</a:t>
            </a:r>
            <a:r>
              <a:rPr lang="en-GB" sz="2000" dirty="0" err="1"/>
              <a:t>bit.ly</a:t>
            </a:r>
            <a:r>
              <a:rPr lang="en-GB" sz="2000" dirty="0"/>
              <a:t>/</a:t>
            </a:r>
            <a:r>
              <a:rPr lang="en-GB" sz="2000" dirty="0" err="1"/>
              <a:t>toronto</a:t>
            </a:r>
            <a:r>
              <a:rPr lang="en-GB" sz="2000" dirty="0"/>
              <a:t>-lab-reports</a:t>
            </a:r>
            <a:endParaRPr lang="en-GB" sz="2000" b="1" dirty="0"/>
          </a:p>
          <a:p>
            <a:pPr>
              <a:lnSpc>
                <a:spcPct val="80000"/>
              </a:lnSpc>
              <a:buFont typeface="Wingdings" pitchFamily="-110" charset="2"/>
              <a:buNone/>
            </a:pP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pPr defTabSz="762000"/>
            <a:r>
              <a:rPr lang="en-GB" smtClean="0"/>
              <a:t>saw@ecs.soton.ac.uk</a:t>
            </a:r>
          </a:p>
        </p:txBody>
      </p:sp>
      <p:sp>
        <p:nvSpPr>
          <p:cNvPr id="40963" name="Rectangle 2"/>
          <p:cNvSpPr>
            <a:spLocks noGrp="1" noChangeArrowheads="1"/>
          </p:cNvSpPr>
          <p:nvPr>
            <p:ph type="title"/>
          </p:nvPr>
        </p:nvSpPr>
        <p:spPr/>
        <p:txBody>
          <a:bodyPr/>
          <a:lstStyle/>
          <a:p>
            <a:r>
              <a:rPr lang="en-GB"/>
              <a:t>Use good technical writing as a model</a:t>
            </a:r>
          </a:p>
        </p:txBody>
      </p:sp>
      <p:sp>
        <p:nvSpPr>
          <p:cNvPr id="117763" name="Rectangle 3"/>
          <p:cNvSpPr>
            <a:spLocks noGrp="1" noChangeArrowheads="1"/>
          </p:cNvSpPr>
          <p:nvPr>
            <p:ph type="body" sz="half" idx="1"/>
          </p:nvPr>
        </p:nvSpPr>
        <p:spPr/>
        <p:txBody>
          <a:bodyPr/>
          <a:lstStyle/>
          <a:p>
            <a:r>
              <a:rPr lang="en-GB"/>
              <a:t>What sources of technical writing can you identify?</a:t>
            </a:r>
          </a:p>
        </p:txBody>
      </p:sp>
      <p:sp>
        <p:nvSpPr>
          <p:cNvPr id="117773" name="AutoShape 13"/>
          <p:cNvSpPr>
            <a:spLocks noChangeArrowheads="1"/>
          </p:cNvSpPr>
          <p:nvPr/>
        </p:nvSpPr>
        <p:spPr bwMode="auto">
          <a:xfrm rot="452676">
            <a:off x="-252413" y="3573463"/>
            <a:ext cx="3384551"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200" b="1">
                <a:latin typeface="Bradley Hand ITC" pitchFamily="66" charset="0"/>
              </a:rPr>
              <a:t>Read popular </a:t>
            </a:r>
            <a:br>
              <a:rPr lang="en-GB" sz="2200" b="1">
                <a:latin typeface="Bradley Hand ITC" pitchFamily="66" charset="0"/>
              </a:rPr>
            </a:br>
            <a:r>
              <a:rPr lang="en-GB" sz="2200" b="1">
                <a:latin typeface="Bradley Hand ITC" pitchFamily="66" charset="0"/>
              </a:rPr>
              <a:t>science to help</a:t>
            </a:r>
          </a:p>
          <a:p>
            <a:pPr algn="ctr">
              <a:buFont typeface="Wingdings" pitchFamily="-110" charset="2"/>
              <a:buNone/>
            </a:pPr>
            <a:r>
              <a:rPr lang="en-GB" sz="2200" b="1">
                <a:latin typeface="Bradley Hand ITC" pitchFamily="66" charset="0"/>
              </a:rPr>
              <a:t>Learn how to</a:t>
            </a:r>
            <a:br>
              <a:rPr lang="en-GB" sz="2200" b="1">
                <a:latin typeface="Bradley Hand ITC" pitchFamily="66" charset="0"/>
              </a:rPr>
            </a:br>
            <a:r>
              <a:rPr lang="en-GB" sz="2200" b="1">
                <a:latin typeface="Bradley Hand ITC" pitchFamily="66" charset="0"/>
              </a:rPr>
              <a:t>write technically</a:t>
            </a:r>
          </a:p>
        </p:txBody>
      </p:sp>
      <p:grpSp>
        <p:nvGrpSpPr>
          <p:cNvPr id="2" name="Group 6"/>
          <p:cNvGrpSpPr>
            <a:grpSpLocks/>
          </p:cNvGrpSpPr>
          <p:nvPr/>
        </p:nvGrpSpPr>
        <p:grpSpPr bwMode="auto">
          <a:xfrm>
            <a:off x="1347788" y="1752600"/>
            <a:ext cx="7796212" cy="4144963"/>
            <a:chOff x="476" y="1253"/>
            <a:chExt cx="4911" cy="2611"/>
          </a:xfrm>
        </p:grpSpPr>
        <p:pic>
          <p:nvPicPr>
            <p:cNvPr id="40968" name="Picture 7" descr="new ccurrentcover"/>
            <p:cNvPicPr>
              <a:picLocks noChangeAspect="1" noChangeArrowheads="1"/>
            </p:cNvPicPr>
            <p:nvPr/>
          </p:nvPicPr>
          <p:blipFill>
            <a:blip r:embed="rId3"/>
            <a:srcRect/>
            <a:stretch>
              <a:fillRect/>
            </a:stretch>
          </p:blipFill>
          <p:spPr bwMode="auto">
            <a:xfrm>
              <a:off x="2925" y="2750"/>
              <a:ext cx="800" cy="1048"/>
            </a:xfrm>
            <a:prstGeom prst="rect">
              <a:avLst/>
            </a:prstGeom>
            <a:noFill/>
            <a:ln w="9525">
              <a:noFill/>
              <a:miter lim="800000"/>
              <a:headEnd/>
              <a:tailEnd/>
            </a:ln>
          </p:spPr>
        </p:pic>
        <p:pic>
          <p:nvPicPr>
            <p:cNvPr id="40969" name="Picture 8" descr="scientificamerican_frontiers"/>
            <p:cNvPicPr>
              <a:picLocks noChangeAspect="1" noChangeArrowheads="1"/>
            </p:cNvPicPr>
            <p:nvPr/>
          </p:nvPicPr>
          <p:blipFill>
            <a:blip r:embed="rId4"/>
            <a:srcRect/>
            <a:stretch>
              <a:fillRect/>
            </a:stretch>
          </p:blipFill>
          <p:spPr bwMode="auto">
            <a:xfrm>
              <a:off x="2971" y="1253"/>
              <a:ext cx="1602" cy="372"/>
            </a:xfrm>
            <a:prstGeom prst="rect">
              <a:avLst/>
            </a:prstGeom>
            <a:noFill/>
            <a:ln w="9525">
              <a:noFill/>
              <a:miter lim="800000"/>
              <a:headEnd/>
              <a:tailEnd/>
            </a:ln>
          </p:spPr>
        </p:pic>
        <p:pic>
          <p:nvPicPr>
            <p:cNvPr id="40970" name="Picture 9" descr="BBC-logo3"/>
            <p:cNvPicPr>
              <a:picLocks noChangeAspect="1" noChangeArrowheads="1"/>
            </p:cNvPicPr>
            <p:nvPr/>
          </p:nvPicPr>
          <p:blipFill>
            <a:blip r:embed="rId5"/>
            <a:srcRect/>
            <a:stretch>
              <a:fillRect/>
            </a:stretch>
          </p:blipFill>
          <p:spPr bwMode="auto">
            <a:xfrm>
              <a:off x="476" y="2296"/>
              <a:ext cx="1320" cy="420"/>
            </a:xfrm>
            <a:prstGeom prst="rect">
              <a:avLst/>
            </a:prstGeom>
            <a:noFill/>
            <a:ln w="9525">
              <a:noFill/>
              <a:miter lim="800000"/>
              <a:headEnd/>
              <a:tailEnd/>
            </a:ln>
          </p:spPr>
        </p:pic>
        <p:pic>
          <p:nvPicPr>
            <p:cNvPr id="40971" name="Picture 10" descr="ddj_head_tgl_blue"/>
            <p:cNvPicPr>
              <a:picLocks noChangeAspect="1" noChangeArrowheads="1"/>
            </p:cNvPicPr>
            <p:nvPr/>
          </p:nvPicPr>
          <p:blipFill>
            <a:blip r:embed="rId6"/>
            <a:srcRect/>
            <a:stretch>
              <a:fillRect/>
            </a:stretch>
          </p:blipFill>
          <p:spPr bwMode="auto">
            <a:xfrm rot="-2415126">
              <a:off x="1066" y="2523"/>
              <a:ext cx="3072" cy="426"/>
            </a:xfrm>
            <a:prstGeom prst="rect">
              <a:avLst/>
            </a:prstGeom>
            <a:noFill/>
            <a:ln w="9525">
              <a:noFill/>
              <a:miter lim="800000"/>
              <a:headEnd/>
              <a:tailEnd/>
            </a:ln>
          </p:spPr>
        </p:pic>
        <p:pic>
          <p:nvPicPr>
            <p:cNvPr id="40972" name="Picture 11" descr="byte_digest_cvr"/>
            <p:cNvPicPr>
              <a:picLocks noChangeAspect="1" noChangeArrowheads="1"/>
            </p:cNvPicPr>
            <p:nvPr/>
          </p:nvPicPr>
          <p:blipFill>
            <a:blip r:embed="rId7"/>
            <a:srcRect/>
            <a:stretch>
              <a:fillRect/>
            </a:stretch>
          </p:blipFill>
          <p:spPr bwMode="auto">
            <a:xfrm>
              <a:off x="4468" y="1661"/>
              <a:ext cx="800" cy="1080"/>
            </a:xfrm>
            <a:prstGeom prst="rect">
              <a:avLst/>
            </a:prstGeom>
            <a:noFill/>
            <a:ln w="9525">
              <a:noFill/>
              <a:miter lim="800000"/>
              <a:headEnd/>
              <a:tailEnd/>
            </a:ln>
          </p:spPr>
        </p:pic>
        <p:pic>
          <p:nvPicPr>
            <p:cNvPr id="40973" name="Picture 12" descr="computing cover"/>
            <p:cNvPicPr>
              <a:picLocks noChangeAspect="1" noChangeArrowheads="1"/>
            </p:cNvPicPr>
            <p:nvPr/>
          </p:nvPicPr>
          <p:blipFill>
            <a:blip r:embed="rId8"/>
            <a:srcRect/>
            <a:stretch>
              <a:fillRect/>
            </a:stretch>
          </p:blipFill>
          <p:spPr bwMode="auto">
            <a:xfrm>
              <a:off x="4649" y="2886"/>
              <a:ext cx="738" cy="978"/>
            </a:xfrm>
            <a:prstGeom prst="rect">
              <a:avLst/>
            </a:prstGeom>
            <a:noFill/>
            <a:ln w="9525">
              <a:noFill/>
              <a:miter lim="800000"/>
              <a:headEnd/>
              <a:tailEnd/>
            </a:ln>
          </p:spPr>
        </p:pic>
      </p:grpSp>
      <p:sp>
        <p:nvSpPr>
          <p:cNvPr id="40967" name="Text Box 5"/>
          <p:cNvSpPr txBox="1">
            <a:spLocks noChangeArrowheads="1"/>
          </p:cNvSpPr>
          <p:nvPr/>
        </p:nvSpPr>
        <p:spPr bwMode="auto">
          <a:xfrm>
            <a:off x="0" y="6491288"/>
            <a:ext cx="1873250" cy="36671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3</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anim calcmode="lin" valueType="num">
                                      <p:cBhvr>
                                        <p:cTn id="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17773"/>
                                        </p:tgtEl>
                                        <p:attrNameLst>
                                          <p:attrName>style.visibility</p:attrName>
                                        </p:attrNameLst>
                                      </p:cBhvr>
                                      <p:to>
                                        <p:strVal val="visible"/>
                                      </p:to>
                                    </p:set>
                                    <p:anim calcmode="lin" valueType="num">
                                      <p:cBhvr>
                                        <p:cTn id="19" dur="1000" fill="hold"/>
                                        <p:tgtEl>
                                          <p:spTgt spid="117773"/>
                                        </p:tgtEl>
                                        <p:attrNameLst>
                                          <p:attrName>ppt_w</p:attrName>
                                        </p:attrNameLst>
                                      </p:cBhvr>
                                      <p:tavLst>
                                        <p:tav tm="0">
                                          <p:val>
                                            <p:fltVal val="0"/>
                                          </p:val>
                                        </p:tav>
                                        <p:tav tm="100000">
                                          <p:val>
                                            <p:strVal val="#ppt_w"/>
                                          </p:val>
                                        </p:tav>
                                      </p:tavLst>
                                    </p:anim>
                                    <p:anim calcmode="lin" valueType="num">
                                      <p:cBhvr>
                                        <p:cTn id="20" dur="1000" fill="hold"/>
                                        <p:tgtEl>
                                          <p:spTgt spid="117773"/>
                                        </p:tgtEl>
                                        <p:attrNameLst>
                                          <p:attrName>ppt_h</p:attrName>
                                        </p:attrNameLst>
                                      </p:cBhvr>
                                      <p:tavLst>
                                        <p:tav tm="0">
                                          <p:val>
                                            <p:fltVal val="0"/>
                                          </p:val>
                                        </p:tav>
                                        <p:tav tm="100000">
                                          <p:val>
                                            <p:strVal val="#ppt_h"/>
                                          </p:val>
                                        </p:tav>
                                      </p:tavLst>
                                    </p:anim>
                                    <p:anim calcmode="lin" valueType="num">
                                      <p:cBhvr>
                                        <p:cTn id="21" dur="1000" fill="hold"/>
                                        <p:tgtEl>
                                          <p:spTgt spid="11777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77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43011" name="Rectangle 2"/>
          <p:cNvSpPr>
            <a:spLocks noGrp="1" noChangeArrowheads="1"/>
          </p:cNvSpPr>
          <p:nvPr>
            <p:ph type="title"/>
          </p:nvPr>
        </p:nvSpPr>
        <p:spPr>
          <a:noFill/>
        </p:spPr>
        <p:txBody>
          <a:bodyPr/>
          <a:lstStyle/>
          <a:p>
            <a:r>
              <a:rPr lang="en-GB"/>
              <a:t>This is not about</a:t>
            </a:r>
          </a:p>
        </p:txBody>
      </p:sp>
      <p:sp>
        <p:nvSpPr>
          <p:cNvPr id="43012" name="Rectangle 3"/>
          <p:cNvSpPr>
            <a:spLocks noGrp="1" noChangeArrowheads="1"/>
          </p:cNvSpPr>
          <p:nvPr>
            <p:ph type="body" sz="half" idx="1"/>
          </p:nvPr>
        </p:nvSpPr>
        <p:spPr>
          <a:noFill/>
        </p:spPr>
        <p:txBody>
          <a:bodyPr/>
          <a:lstStyle/>
          <a:p>
            <a:r>
              <a:rPr lang="en-GB" sz="2800"/>
              <a:t>The process of doing your research</a:t>
            </a:r>
          </a:p>
          <a:p>
            <a:pPr>
              <a:buFont typeface="Wingdings" pitchFamily="-110" charset="2"/>
              <a:buNone/>
            </a:pPr>
            <a:r>
              <a:rPr lang="en-GB" b="1"/>
              <a:t>This is about</a:t>
            </a:r>
            <a:endParaRPr lang="en-GB" sz="2800"/>
          </a:p>
          <a:p>
            <a:r>
              <a:rPr lang="en-GB" sz="2800"/>
              <a:t>The process of how you </a:t>
            </a:r>
            <a:br>
              <a:rPr lang="en-GB" sz="2800"/>
            </a:br>
            <a:r>
              <a:rPr lang="en-GB" sz="2800" b="1"/>
              <a:t>record</a:t>
            </a:r>
            <a:r>
              <a:rPr lang="en-GB" sz="2800"/>
              <a:t> and </a:t>
            </a:r>
            <a:r>
              <a:rPr lang="en-GB" sz="2800" b="1"/>
              <a:t>present</a:t>
            </a:r>
            <a:r>
              <a:rPr lang="en-GB" sz="2800"/>
              <a:t> </a:t>
            </a:r>
            <a:br>
              <a:rPr lang="en-GB" sz="2800"/>
            </a:br>
            <a:r>
              <a:rPr lang="en-GB" sz="2800"/>
              <a:t>the process of doing your research</a:t>
            </a:r>
          </a:p>
        </p:txBody>
      </p:sp>
      <p:pic>
        <p:nvPicPr>
          <p:cNvPr id="43013" name="Picture 5" descr="MCj00787890000[1]"/>
          <p:cNvPicPr>
            <a:picLocks noGrp="1" noChangeAspect="1" noChangeArrowheads="1"/>
          </p:cNvPicPr>
          <p:nvPr>
            <p:ph sz="half" idx="2"/>
          </p:nvPr>
        </p:nvPicPr>
        <p:blipFill>
          <a:blip r:embed="rId3"/>
          <a:srcRect/>
          <a:stretch>
            <a:fillRect/>
          </a:stretch>
        </p:blipFill>
        <p:spPr>
          <a:xfrm>
            <a:off x="5724525" y="1916113"/>
            <a:ext cx="2470150" cy="2952750"/>
          </a:xfrm>
        </p:spPr>
      </p:pic>
      <p:sp>
        <p:nvSpPr>
          <p:cNvPr id="43014" name="Text Box 6"/>
          <p:cNvSpPr txBox="1">
            <a:spLocks noChangeArrowheads="1"/>
          </p:cNvSpPr>
          <p:nvPr/>
        </p:nvSpPr>
        <p:spPr bwMode="auto">
          <a:xfrm>
            <a:off x="4894263" y="5229225"/>
            <a:ext cx="4249737" cy="1187450"/>
          </a:xfrm>
          <a:prstGeom prst="rect">
            <a:avLst/>
          </a:prstGeom>
          <a:noFill/>
          <a:ln w="12700">
            <a:noFill/>
            <a:miter lim="800000"/>
            <a:headEnd type="none" w="sm" len="sm"/>
            <a:tailEnd type="none" w="sm" len="sm"/>
          </a:ln>
        </p:spPr>
        <p:txBody>
          <a:bodyPr>
            <a:prstTxWarp prst="textNoShape">
              <a:avLst/>
            </a:prstTxWarp>
            <a:spAutoFit/>
          </a:bodyPr>
          <a:lstStyle/>
          <a:p>
            <a:pPr algn="ctr">
              <a:spcBef>
                <a:spcPct val="50000"/>
              </a:spcBef>
              <a:buFont typeface="Wingdings" pitchFamily="-110" charset="2"/>
              <a:buNone/>
            </a:pPr>
            <a:r>
              <a:rPr lang="en-GB" sz="2400"/>
              <a:t>The good news, </a:t>
            </a:r>
            <a:br>
              <a:rPr lang="en-GB" sz="2400"/>
            </a:br>
            <a:r>
              <a:rPr lang="en-GB" sz="2400"/>
              <a:t>you already know something about this…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45059" name="Rectangle 2"/>
          <p:cNvSpPr>
            <a:spLocks noGrp="1" noChangeArrowheads="1"/>
          </p:cNvSpPr>
          <p:nvPr>
            <p:ph type="title"/>
          </p:nvPr>
        </p:nvSpPr>
        <p:spPr>
          <a:noFill/>
        </p:spPr>
        <p:txBody>
          <a:bodyPr/>
          <a:lstStyle/>
          <a:p>
            <a:r>
              <a:rPr lang="en-GB"/>
              <a:t>Focus: academic writing</a:t>
            </a:r>
          </a:p>
        </p:txBody>
      </p:sp>
      <p:sp>
        <p:nvSpPr>
          <p:cNvPr id="10243" name="Rectangle 3"/>
          <p:cNvSpPr>
            <a:spLocks noGrp="1" noChangeArrowheads="1"/>
          </p:cNvSpPr>
          <p:nvPr>
            <p:ph type="body" sz="half" idx="1"/>
          </p:nvPr>
        </p:nvSpPr>
        <p:spPr>
          <a:noFill/>
        </p:spPr>
        <p:txBody>
          <a:bodyPr/>
          <a:lstStyle/>
          <a:p>
            <a:pPr>
              <a:lnSpc>
                <a:spcPct val="80000"/>
              </a:lnSpc>
              <a:buFont typeface="Wingdings" pitchFamily="-110" charset="2"/>
              <a:buNone/>
            </a:pPr>
            <a:r>
              <a:rPr lang="en-GB" sz="2400"/>
              <a:t>What experience do you have?</a:t>
            </a:r>
          </a:p>
          <a:p>
            <a:pPr>
              <a:lnSpc>
                <a:spcPct val="80000"/>
              </a:lnSpc>
            </a:pPr>
            <a:r>
              <a:rPr lang="en-GB" sz="2400"/>
              <a:t>Technical reports</a:t>
            </a:r>
          </a:p>
          <a:p>
            <a:pPr>
              <a:lnSpc>
                <a:spcPct val="80000"/>
              </a:lnSpc>
            </a:pPr>
            <a:r>
              <a:rPr lang="en-GB" sz="2400"/>
              <a:t>Technical letters</a:t>
            </a:r>
          </a:p>
          <a:p>
            <a:pPr>
              <a:lnSpc>
                <a:spcPct val="80000"/>
              </a:lnSpc>
            </a:pPr>
            <a:r>
              <a:rPr lang="en-GB" sz="2400"/>
              <a:t>Conference papers</a:t>
            </a:r>
          </a:p>
          <a:p>
            <a:pPr>
              <a:lnSpc>
                <a:spcPct val="80000"/>
              </a:lnSpc>
            </a:pPr>
            <a:r>
              <a:rPr lang="en-GB" sz="2400"/>
              <a:t>Journal papers</a:t>
            </a:r>
          </a:p>
          <a:p>
            <a:pPr>
              <a:lnSpc>
                <a:spcPct val="80000"/>
              </a:lnSpc>
            </a:pPr>
            <a:r>
              <a:rPr lang="en-GB" sz="2400"/>
              <a:t>Project reports</a:t>
            </a:r>
          </a:p>
          <a:p>
            <a:pPr>
              <a:lnSpc>
                <a:spcPct val="80000"/>
              </a:lnSpc>
            </a:pPr>
            <a:r>
              <a:rPr lang="en-GB" sz="2400"/>
              <a:t>?? Web pages</a:t>
            </a:r>
          </a:p>
          <a:p>
            <a:pPr>
              <a:lnSpc>
                <a:spcPct val="80000"/>
              </a:lnSpc>
            </a:pPr>
            <a:r>
              <a:rPr lang="en-GB" sz="2400"/>
              <a:t>Informal writing</a:t>
            </a:r>
          </a:p>
          <a:p>
            <a:pPr>
              <a:lnSpc>
                <a:spcPct val="80000"/>
              </a:lnSpc>
            </a:pPr>
            <a:r>
              <a:rPr lang="en-GB" sz="2400"/>
              <a:t>++</a:t>
            </a:r>
          </a:p>
          <a:p>
            <a:pPr lvl="1">
              <a:lnSpc>
                <a:spcPct val="80000"/>
              </a:lnSpc>
            </a:pPr>
            <a:r>
              <a:rPr lang="en-GB" sz="2000">
                <a:ea typeface="ＭＳ Ｐゴシック" pitchFamily="-110" charset="-128"/>
              </a:rPr>
              <a:t>Different formats need differing styles</a:t>
            </a:r>
          </a:p>
        </p:txBody>
      </p:sp>
      <p:sp>
        <p:nvSpPr>
          <p:cNvPr id="10244" name="Rectangle 4"/>
          <p:cNvSpPr>
            <a:spLocks noGrp="1" noChangeArrowheads="1"/>
          </p:cNvSpPr>
          <p:nvPr>
            <p:ph type="body" sz="half" idx="2"/>
          </p:nvPr>
        </p:nvSpPr>
        <p:spPr/>
        <p:txBody>
          <a:bodyPr/>
          <a:lstStyle/>
          <a:p>
            <a:pPr>
              <a:lnSpc>
                <a:spcPct val="80000"/>
              </a:lnSpc>
              <a:buFont typeface="Wingdings" pitchFamily="-110" charset="2"/>
              <a:buNone/>
            </a:pPr>
            <a:r>
              <a:rPr lang="en-GB" sz="2400"/>
              <a:t>What difficulties might you face?</a:t>
            </a:r>
          </a:p>
          <a:p>
            <a:pPr>
              <a:lnSpc>
                <a:spcPct val="80000"/>
              </a:lnSpc>
            </a:pPr>
            <a:r>
              <a:rPr lang="en-GB" sz="2400"/>
              <a:t>Foreign language</a:t>
            </a:r>
          </a:p>
          <a:p>
            <a:pPr>
              <a:lnSpc>
                <a:spcPct val="80000"/>
              </a:lnSpc>
            </a:pPr>
            <a:r>
              <a:rPr lang="en-GB" sz="2400"/>
              <a:t>Dyslexia</a:t>
            </a:r>
          </a:p>
          <a:p>
            <a:pPr>
              <a:lnSpc>
                <a:spcPct val="80000"/>
              </a:lnSpc>
            </a:pPr>
            <a:r>
              <a:rPr lang="en-GB" sz="2400"/>
              <a:t>Lack of experience</a:t>
            </a:r>
          </a:p>
          <a:p>
            <a:pPr>
              <a:lnSpc>
                <a:spcPct val="80000"/>
              </a:lnSpc>
            </a:pPr>
            <a:r>
              <a:rPr lang="en-GB" sz="2400"/>
              <a:t>Can’t spell</a:t>
            </a:r>
          </a:p>
          <a:p>
            <a:pPr>
              <a:lnSpc>
                <a:spcPct val="80000"/>
              </a:lnSpc>
            </a:pPr>
            <a:r>
              <a:rPr lang="en-GB" sz="2400"/>
              <a:t>Don’t understand grammar /rules</a:t>
            </a:r>
          </a:p>
          <a:p>
            <a:pPr>
              <a:lnSpc>
                <a:spcPct val="80000"/>
              </a:lnSpc>
            </a:pPr>
            <a:r>
              <a:rPr lang="en-GB" sz="2400"/>
              <a:t>Difficult to explain myself</a:t>
            </a:r>
          </a:p>
          <a:p>
            <a:pPr>
              <a:lnSpc>
                <a:spcPct val="80000"/>
              </a:lnSpc>
            </a:pPr>
            <a:r>
              <a:rPr lang="en-GB" sz="2400"/>
              <a:t>…</a:t>
            </a:r>
          </a:p>
          <a:p>
            <a:pPr lvl="1">
              <a:lnSpc>
                <a:spcPct val="80000"/>
              </a:lnSpc>
            </a:pPr>
            <a:r>
              <a:rPr lang="en-GB" sz="2000">
                <a:ea typeface="ＭＳ Ｐゴシック" pitchFamily="-110" charset="-128"/>
              </a:rPr>
              <a:t>Different people have different issues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down)">
                                      <p:cBhvr>
                                        <p:cTn id="15" dur="500"/>
                                        <p:tgtEl>
                                          <p:spTgt spid="1024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ipe(down)">
                                      <p:cBhvr>
                                        <p:cTn id="18" dur="500"/>
                                        <p:tgtEl>
                                          <p:spTgt spid="1024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wipe(down)">
                                      <p:cBhvr>
                                        <p:cTn id="21" dur="500"/>
                                        <p:tgtEl>
                                          <p:spTgt spid="1024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wipe(down)">
                                      <p:cBhvr>
                                        <p:cTn id="24" dur="500"/>
                                        <p:tgtEl>
                                          <p:spTgt spid="1024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wipe(down)">
                                      <p:cBhvr>
                                        <p:cTn id="27" dur="500"/>
                                        <p:tgtEl>
                                          <p:spTgt spid="1024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243">
                                            <p:txEl>
                                              <p:pRg st="7" end="7"/>
                                            </p:txEl>
                                          </p:spTgt>
                                        </p:tgtEl>
                                        <p:attrNameLst>
                                          <p:attrName>style.visibility</p:attrName>
                                        </p:attrNameLst>
                                      </p:cBhvr>
                                      <p:to>
                                        <p:strVal val="visible"/>
                                      </p:to>
                                    </p:set>
                                    <p:animEffect transition="in" filter="wipe(down)">
                                      <p:cBhvr>
                                        <p:cTn id="30" dur="500"/>
                                        <p:tgtEl>
                                          <p:spTgt spid="1024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243">
                                            <p:txEl>
                                              <p:pRg st="8" end="8"/>
                                            </p:txEl>
                                          </p:spTgt>
                                        </p:tgtEl>
                                        <p:attrNameLst>
                                          <p:attrName>style.visibility</p:attrName>
                                        </p:attrNameLst>
                                      </p:cBhvr>
                                      <p:to>
                                        <p:strVal val="visible"/>
                                      </p:to>
                                    </p:set>
                                    <p:animEffect transition="in" filter="wipe(down)">
                                      <p:cBhvr>
                                        <p:cTn id="33" dur="500"/>
                                        <p:tgtEl>
                                          <p:spTgt spid="1024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243">
                                            <p:txEl>
                                              <p:pRg st="9" end="9"/>
                                            </p:txEl>
                                          </p:spTgt>
                                        </p:tgtEl>
                                        <p:attrNameLst>
                                          <p:attrName>style.visibility</p:attrName>
                                        </p:attrNameLst>
                                      </p:cBhvr>
                                      <p:to>
                                        <p:strVal val="visible"/>
                                      </p:to>
                                    </p:set>
                                    <p:animEffect transition="in" filter="wipe(down)">
                                      <p:cBhvr>
                                        <p:cTn id="38" dur="500"/>
                                        <p:tgtEl>
                                          <p:spTgt spid="1024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44">
                                            <p:txEl>
                                              <p:pRg st="0" end="0"/>
                                            </p:txEl>
                                          </p:spTgt>
                                        </p:tgtEl>
                                        <p:attrNameLst>
                                          <p:attrName>style.visibility</p:attrName>
                                        </p:attrNameLst>
                                      </p:cBhvr>
                                      <p:to>
                                        <p:strVal val="visible"/>
                                      </p:to>
                                    </p:set>
                                    <p:animEffect transition="in" filter="fade">
                                      <p:cBhvr>
                                        <p:cTn id="43" dur="1000"/>
                                        <p:tgtEl>
                                          <p:spTgt spid="10244">
                                            <p:txEl>
                                              <p:pRg st="0" end="0"/>
                                            </p:txEl>
                                          </p:spTgt>
                                        </p:tgtEl>
                                      </p:cBhvr>
                                    </p:animEffect>
                                    <p:anim calcmode="lin" valueType="num">
                                      <p:cBhvr>
                                        <p:cTn id="44"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2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244">
                                            <p:txEl>
                                              <p:pRg st="1" end="1"/>
                                            </p:txEl>
                                          </p:spTgt>
                                        </p:tgtEl>
                                        <p:attrNameLst>
                                          <p:attrName>style.visibility</p:attrName>
                                        </p:attrNameLst>
                                      </p:cBhvr>
                                      <p:to>
                                        <p:strVal val="visible"/>
                                      </p:to>
                                    </p:set>
                                    <p:animEffect transition="in" filter="fade">
                                      <p:cBhvr>
                                        <p:cTn id="50" dur="1000"/>
                                        <p:tgtEl>
                                          <p:spTgt spid="10244">
                                            <p:txEl>
                                              <p:pRg st="1" end="1"/>
                                            </p:txEl>
                                          </p:spTgt>
                                        </p:tgtEl>
                                      </p:cBhvr>
                                    </p:animEffect>
                                    <p:anim calcmode="lin" valueType="num">
                                      <p:cBhvr>
                                        <p:cTn id="51" dur="10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0244">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244">
                                            <p:txEl>
                                              <p:pRg st="2" end="2"/>
                                            </p:txEl>
                                          </p:spTgt>
                                        </p:tgtEl>
                                        <p:attrNameLst>
                                          <p:attrName>style.visibility</p:attrName>
                                        </p:attrNameLst>
                                      </p:cBhvr>
                                      <p:to>
                                        <p:strVal val="visible"/>
                                      </p:to>
                                    </p:set>
                                    <p:animEffect transition="in" filter="fade">
                                      <p:cBhvr>
                                        <p:cTn id="55" dur="1000"/>
                                        <p:tgtEl>
                                          <p:spTgt spid="10244">
                                            <p:txEl>
                                              <p:pRg st="2" end="2"/>
                                            </p:txEl>
                                          </p:spTgt>
                                        </p:tgtEl>
                                      </p:cBhvr>
                                    </p:animEffect>
                                    <p:anim calcmode="lin" valueType="num">
                                      <p:cBhvr>
                                        <p:cTn id="56" dur="10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244">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244">
                                            <p:txEl>
                                              <p:pRg st="3" end="3"/>
                                            </p:txEl>
                                          </p:spTgt>
                                        </p:tgtEl>
                                        <p:attrNameLst>
                                          <p:attrName>style.visibility</p:attrName>
                                        </p:attrNameLst>
                                      </p:cBhvr>
                                      <p:to>
                                        <p:strVal val="visible"/>
                                      </p:to>
                                    </p:set>
                                    <p:animEffect transition="in" filter="fade">
                                      <p:cBhvr>
                                        <p:cTn id="60" dur="1000"/>
                                        <p:tgtEl>
                                          <p:spTgt spid="10244">
                                            <p:txEl>
                                              <p:pRg st="3" end="3"/>
                                            </p:txEl>
                                          </p:spTgt>
                                        </p:tgtEl>
                                      </p:cBhvr>
                                    </p:animEffect>
                                    <p:anim calcmode="lin" valueType="num">
                                      <p:cBhvr>
                                        <p:cTn id="61" dur="10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10244">
                                            <p:txEl>
                                              <p:pRg st="3" end="3"/>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244">
                                            <p:txEl>
                                              <p:pRg st="4" end="4"/>
                                            </p:txEl>
                                          </p:spTgt>
                                        </p:tgtEl>
                                        <p:attrNameLst>
                                          <p:attrName>style.visibility</p:attrName>
                                        </p:attrNameLst>
                                      </p:cBhvr>
                                      <p:to>
                                        <p:strVal val="visible"/>
                                      </p:to>
                                    </p:set>
                                    <p:animEffect transition="in" filter="fade">
                                      <p:cBhvr>
                                        <p:cTn id="65" dur="1000"/>
                                        <p:tgtEl>
                                          <p:spTgt spid="10244">
                                            <p:txEl>
                                              <p:pRg st="4" end="4"/>
                                            </p:txEl>
                                          </p:spTgt>
                                        </p:tgtEl>
                                      </p:cBhvr>
                                    </p:animEffect>
                                    <p:anim calcmode="lin" valueType="num">
                                      <p:cBhvr>
                                        <p:cTn id="66" dur="10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244">
                                            <p:txEl>
                                              <p:pRg st="4" end="4"/>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244">
                                            <p:txEl>
                                              <p:pRg st="5" end="5"/>
                                            </p:txEl>
                                          </p:spTgt>
                                        </p:tgtEl>
                                        <p:attrNameLst>
                                          <p:attrName>style.visibility</p:attrName>
                                        </p:attrNameLst>
                                      </p:cBhvr>
                                      <p:to>
                                        <p:strVal val="visible"/>
                                      </p:to>
                                    </p:set>
                                    <p:animEffect transition="in" filter="fade">
                                      <p:cBhvr>
                                        <p:cTn id="70" dur="1000"/>
                                        <p:tgtEl>
                                          <p:spTgt spid="10244">
                                            <p:txEl>
                                              <p:pRg st="5" end="5"/>
                                            </p:txEl>
                                          </p:spTgt>
                                        </p:tgtEl>
                                      </p:cBhvr>
                                    </p:animEffect>
                                    <p:anim calcmode="lin" valueType="num">
                                      <p:cBhvr>
                                        <p:cTn id="71" dur="10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0244">
                                            <p:txEl>
                                              <p:pRg st="5" end="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0244">
                                            <p:txEl>
                                              <p:pRg st="6" end="6"/>
                                            </p:txEl>
                                          </p:spTgt>
                                        </p:tgtEl>
                                        <p:attrNameLst>
                                          <p:attrName>style.visibility</p:attrName>
                                        </p:attrNameLst>
                                      </p:cBhvr>
                                      <p:to>
                                        <p:strVal val="visible"/>
                                      </p:to>
                                    </p:set>
                                    <p:animEffect transition="in" filter="fade">
                                      <p:cBhvr>
                                        <p:cTn id="75" dur="1000"/>
                                        <p:tgtEl>
                                          <p:spTgt spid="10244">
                                            <p:txEl>
                                              <p:pRg st="6" end="6"/>
                                            </p:txEl>
                                          </p:spTgt>
                                        </p:tgtEl>
                                      </p:cBhvr>
                                    </p:animEffect>
                                    <p:anim calcmode="lin" valueType="num">
                                      <p:cBhvr>
                                        <p:cTn id="76" dur="10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10244">
                                            <p:txEl>
                                              <p:pRg st="6" end="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244">
                                            <p:txEl>
                                              <p:pRg st="7" end="7"/>
                                            </p:txEl>
                                          </p:spTgt>
                                        </p:tgtEl>
                                        <p:attrNameLst>
                                          <p:attrName>style.visibility</p:attrName>
                                        </p:attrNameLst>
                                      </p:cBhvr>
                                      <p:to>
                                        <p:strVal val="visible"/>
                                      </p:to>
                                    </p:set>
                                    <p:animEffect transition="in" filter="fade">
                                      <p:cBhvr>
                                        <p:cTn id="80" dur="1000"/>
                                        <p:tgtEl>
                                          <p:spTgt spid="10244">
                                            <p:txEl>
                                              <p:pRg st="7" end="7"/>
                                            </p:txEl>
                                          </p:spTgt>
                                        </p:tgtEl>
                                      </p:cBhvr>
                                    </p:animEffect>
                                    <p:anim calcmode="lin" valueType="num">
                                      <p:cBhvr>
                                        <p:cTn id="81" dur="10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p:cTn id="82" dur="1000" fill="hold"/>
                                        <p:tgtEl>
                                          <p:spTgt spid="1024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244">
                                            <p:txEl>
                                              <p:pRg st="8" end="8"/>
                                            </p:txEl>
                                          </p:spTgt>
                                        </p:tgtEl>
                                        <p:attrNameLst>
                                          <p:attrName>style.visibility</p:attrName>
                                        </p:attrNameLst>
                                      </p:cBhvr>
                                      <p:to>
                                        <p:strVal val="visible"/>
                                      </p:to>
                                    </p:set>
                                    <p:animEffect transition="in" filter="fade">
                                      <p:cBhvr>
                                        <p:cTn id="87" dur="1000"/>
                                        <p:tgtEl>
                                          <p:spTgt spid="10244">
                                            <p:txEl>
                                              <p:pRg st="8" end="8"/>
                                            </p:txEl>
                                          </p:spTgt>
                                        </p:tgtEl>
                                      </p:cBhvr>
                                    </p:animEffect>
                                    <p:anim calcmode="lin" valueType="num">
                                      <p:cBhvr>
                                        <p:cTn id="88" dur="10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p:cTn id="89" dur="1000" fill="hold"/>
                                        <p:tgtEl>
                                          <p:spTgt spid="1024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a:xfrm>
            <a:off x="685800" y="6324600"/>
            <a:ext cx="1905000" cy="457200"/>
          </a:xfrm>
          <a:noFill/>
        </p:spPr>
        <p:txBody>
          <a:bodyPr/>
          <a:lstStyle/>
          <a:p>
            <a:pPr algn="l" defTabSz="762000"/>
            <a:fld id="{D04A57F2-8C1A-3843-8D8B-BA275D87F443}" type="slidenum">
              <a:rPr lang="en-GB">
                <a:solidFill>
                  <a:schemeClr val="bg1"/>
                </a:solidFill>
              </a:rPr>
              <a:pPr algn="l" defTabSz="762000"/>
              <a:t>15</a:t>
            </a:fld>
            <a:endParaRPr lang="en-GB">
              <a:solidFill>
                <a:schemeClr val="bg1"/>
              </a:solidFill>
            </a:endParaRPr>
          </a:p>
        </p:txBody>
      </p:sp>
      <p:sp>
        <p:nvSpPr>
          <p:cNvPr id="47107" name="Rectangle 4"/>
          <p:cNvSpPr>
            <a:spLocks noChangeArrowheads="1"/>
          </p:cNvSpPr>
          <p:nvPr/>
        </p:nvSpPr>
        <p:spPr bwMode="auto">
          <a:xfrm>
            <a:off x="609600" y="1600200"/>
            <a:ext cx="7543800" cy="4721293"/>
          </a:xfrm>
          <a:prstGeom prst="rect">
            <a:avLst/>
          </a:prstGeom>
          <a:noFill/>
          <a:ln w="9525">
            <a:noFill/>
            <a:miter lim="800000"/>
            <a:headEnd/>
            <a:tailEnd/>
          </a:ln>
        </p:spPr>
        <p:txBody>
          <a:bodyPr wrap="square" anchor="ctr">
            <a:prstTxWarp prst="textNoShape">
              <a:avLst/>
            </a:prstTxWarp>
            <a:spAutoFit/>
          </a:bodyPr>
          <a:lstStyle/>
          <a:p>
            <a:pPr>
              <a:buFont typeface="Wingdings" pitchFamily="-110" charset="2"/>
              <a:buNone/>
            </a:pPr>
            <a:r>
              <a:rPr lang="en-GB" sz="1600" dirty="0">
                <a:solidFill>
                  <a:schemeClr val="bg2"/>
                </a:solidFill>
                <a:latin typeface="GillSans" pitchFamily="34" charset="0"/>
              </a:rPr>
              <a:t>Last week I read something in the Guardian that said that tea was nothing like as popular a drink as it used to be.  Apparently the general public think that is not particularly satisfying, and show an increasing preference for coffee.  Certainly it looks that way in my office, although maybe coke is more hip.  But it occurs to me that there could be a number of reasons, other than change in taste, for this decrease in popularity.  Perhaps the quality of the tea has changed?  Or perhaps people have forgotten how to make tea properly?</a:t>
            </a:r>
            <a:r>
              <a:rPr lang="en-GB" sz="1600" dirty="0" smtClean="0">
                <a:solidFill>
                  <a:schemeClr val="bg2"/>
                </a:solidFill>
                <a:latin typeface="GillSans" pitchFamily="34" charset="0"/>
              </a:rPr>
              <a:t> </a:t>
            </a:r>
          </a:p>
          <a:p>
            <a:pPr>
              <a:buFont typeface="Wingdings" pitchFamily="-110" charset="2"/>
              <a:buNone/>
            </a:pPr>
            <a:endParaRPr lang="en-GB" sz="1600" dirty="0" smtClean="0">
              <a:solidFill>
                <a:schemeClr val="bg2"/>
              </a:solidFill>
              <a:latin typeface="GillSans" pitchFamily="34" charset="0"/>
            </a:endParaRPr>
          </a:p>
          <a:p>
            <a:pPr>
              <a:buFont typeface="Wingdings" pitchFamily="-110" charset="2"/>
              <a:buNone/>
            </a:pPr>
            <a:r>
              <a:rPr lang="en-GB" sz="1600" dirty="0">
                <a:solidFill>
                  <a:schemeClr val="bg2"/>
                </a:solidFill>
                <a:latin typeface="GillSans" pitchFamily="34" charset="0"/>
              </a:rPr>
              <a:t>Certainly one of the things that bugs me is the American custom, when you order a tea, of bringing you a cup of hot (but certainly no longer boiling) water, and a selection of tea bags; the Americans are so obsessed by choice that they have forgotten taste.  So I decided to conduct a survey.  I made two cups of tea for everyone in the office – one from a big pot of tea, and for the other I put hot water into the tea cups, and tea bags on the saucer.  Three quarters of the people expressed a firm preference for the tea from the pot, and no-one preferred the tea bag in the cup.</a:t>
            </a:r>
            <a:r>
              <a:rPr lang="en-GB" sz="1600" dirty="0" smtClean="0">
                <a:solidFill>
                  <a:schemeClr val="bg2"/>
                </a:solidFill>
                <a:latin typeface="GillSans" pitchFamily="34" charset="0"/>
              </a:rPr>
              <a:t> </a:t>
            </a:r>
          </a:p>
          <a:p>
            <a:pPr>
              <a:buFont typeface="Wingdings" pitchFamily="-110" charset="2"/>
              <a:buNone/>
            </a:pPr>
            <a:endParaRPr lang="en-GB" sz="1600" dirty="0" smtClean="0">
              <a:solidFill>
                <a:schemeClr val="bg2"/>
              </a:solidFill>
              <a:latin typeface="GillSans" pitchFamily="34" charset="0"/>
            </a:endParaRPr>
          </a:p>
          <a:p>
            <a:pPr>
              <a:buFont typeface="Wingdings" pitchFamily="-110" charset="2"/>
              <a:buNone/>
            </a:pPr>
            <a:r>
              <a:rPr lang="en-GB" sz="1600" dirty="0">
                <a:solidFill>
                  <a:schemeClr val="bg2"/>
                </a:solidFill>
                <a:latin typeface="GillSans" pitchFamily="34" charset="0"/>
              </a:rPr>
              <a:t>This certainly shows that one of the reasons people are going off tea is that it is often badly made.</a:t>
            </a:r>
          </a:p>
        </p:txBody>
      </p:sp>
      <p:sp>
        <p:nvSpPr>
          <p:cNvPr id="47108" name="Text Box 5"/>
          <p:cNvSpPr txBox="1">
            <a:spLocks noChangeArrowheads="1"/>
          </p:cNvSpPr>
          <p:nvPr/>
        </p:nvSpPr>
        <p:spPr bwMode="auto">
          <a:xfrm>
            <a:off x="5638800" y="6019800"/>
            <a:ext cx="2895600" cy="707886"/>
          </a:xfrm>
          <a:prstGeom prst="rect">
            <a:avLst/>
          </a:prstGeom>
          <a:noFill/>
          <a:ln w="9525">
            <a:noFill/>
            <a:miter lim="800000"/>
            <a:headEnd/>
            <a:tailEnd/>
          </a:ln>
        </p:spPr>
        <p:txBody>
          <a:bodyPr wrap="square">
            <a:prstTxWarp prst="textNoShape">
              <a:avLst/>
            </a:prstTxWarp>
            <a:spAutoFit/>
          </a:bodyPr>
          <a:lstStyle/>
          <a:p>
            <a:pPr>
              <a:spcBef>
                <a:spcPct val="50000"/>
              </a:spcBef>
              <a:buNone/>
            </a:pPr>
            <a:r>
              <a:rPr lang="en-GB" dirty="0">
                <a:solidFill>
                  <a:schemeClr val="bg2"/>
                </a:solidFill>
                <a:latin typeface="GillSans" pitchFamily="34" charset="0"/>
              </a:rPr>
              <a:t>What’s This?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600200" y="304800"/>
            <a:ext cx="7772400" cy="860425"/>
          </a:xfrm>
        </p:spPr>
        <p:txBody>
          <a:bodyPr/>
          <a:lstStyle/>
          <a:p>
            <a:r>
              <a:rPr lang="en-GB" smtClean="0"/>
              <a:t>Technical Report Writing</a:t>
            </a:r>
          </a:p>
        </p:txBody>
      </p:sp>
      <p:sp>
        <p:nvSpPr>
          <p:cNvPr id="49155" name="Rectangle 4"/>
          <p:cNvSpPr>
            <a:spLocks noGrp="1" noChangeArrowheads="1"/>
          </p:cNvSpPr>
          <p:nvPr>
            <p:ph type="subTitle" idx="1"/>
          </p:nvPr>
        </p:nvSpPr>
        <p:spPr>
          <a:xfrm>
            <a:off x="1066800" y="3124200"/>
            <a:ext cx="7010400" cy="1600200"/>
          </a:xfrm>
        </p:spPr>
        <p:txBody>
          <a:bodyPr/>
          <a:lstStyle/>
          <a:p>
            <a:r>
              <a:rPr lang="en-GB" sz="2000" dirty="0" smtClean="0"/>
              <a:t>The purpose of a technical report is to </a:t>
            </a:r>
            <a:r>
              <a:rPr lang="en-GB" sz="2000" b="1" dirty="0" smtClean="0"/>
              <a:t>communicate</a:t>
            </a:r>
            <a:r>
              <a:rPr lang="en-GB" sz="2000" dirty="0" smtClean="0"/>
              <a:t>. </a:t>
            </a:r>
          </a:p>
          <a:p>
            <a:r>
              <a:rPr lang="en-GB" sz="2000" dirty="0" smtClean="0"/>
              <a:t>You wish to communicate </a:t>
            </a:r>
            <a:br>
              <a:rPr lang="en-GB" sz="2000" dirty="0" smtClean="0"/>
            </a:br>
            <a:r>
              <a:rPr lang="en-GB" sz="2000" dirty="0" smtClean="0"/>
              <a:t/>
            </a:r>
            <a:br>
              <a:rPr lang="en-GB" sz="2000" dirty="0" smtClean="0"/>
            </a:br>
            <a:r>
              <a:rPr lang="en-GB" sz="2000" dirty="0" smtClean="0"/>
              <a:t>what you did, </a:t>
            </a:r>
            <a:br>
              <a:rPr lang="en-GB" sz="2000" dirty="0" smtClean="0"/>
            </a:br>
            <a:r>
              <a:rPr lang="en-GB" sz="2000" dirty="0" smtClean="0"/>
              <a:t>why you did it </a:t>
            </a:r>
          </a:p>
          <a:p>
            <a:r>
              <a:rPr lang="en-GB" sz="2000" dirty="0" smtClean="0"/>
              <a:t>and </a:t>
            </a:r>
            <a:br>
              <a:rPr lang="en-GB" sz="2000" dirty="0" smtClean="0"/>
            </a:br>
            <a:r>
              <a:rPr lang="en-GB" sz="2000" dirty="0" smtClean="0"/>
              <a:t>what you have found out.</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xfrm>
            <a:off x="685800" y="6324600"/>
            <a:ext cx="1905000" cy="457200"/>
          </a:xfrm>
          <a:noFill/>
        </p:spPr>
        <p:txBody>
          <a:bodyPr/>
          <a:lstStyle/>
          <a:p>
            <a:pPr algn="l" defTabSz="762000"/>
            <a:fld id="{D523EB50-0A7E-264D-B7BE-37F742417AAE}" type="slidenum">
              <a:rPr lang="en-GB">
                <a:solidFill>
                  <a:schemeClr val="bg1"/>
                </a:solidFill>
              </a:rPr>
              <a:pPr algn="l" defTabSz="762000"/>
              <a:t>17</a:t>
            </a:fld>
            <a:endParaRPr lang="en-GB">
              <a:solidFill>
                <a:schemeClr val="bg1"/>
              </a:solidFill>
            </a:endParaRPr>
          </a:p>
        </p:txBody>
      </p:sp>
      <p:sp>
        <p:nvSpPr>
          <p:cNvPr id="51203" name="Rectangle 2"/>
          <p:cNvSpPr>
            <a:spLocks noGrp="1" noChangeArrowheads="1"/>
          </p:cNvSpPr>
          <p:nvPr>
            <p:ph type="title"/>
          </p:nvPr>
        </p:nvSpPr>
        <p:spPr/>
        <p:txBody>
          <a:bodyPr/>
          <a:lstStyle/>
          <a:p>
            <a:r>
              <a:rPr lang="en-GB"/>
              <a:t>Before Getting Started</a:t>
            </a:r>
          </a:p>
        </p:txBody>
      </p:sp>
      <p:sp>
        <p:nvSpPr>
          <p:cNvPr id="229379" name="Rectangle 3"/>
          <p:cNvSpPr>
            <a:spLocks noGrp="1" noChangeArrowheads="1"/>
          </p:cNvSpPr>
          <p:nvPr>
            <p:ph type="body" idx="1"/>
          </p:nvPr>
        </p:nvSpPr>
        <p:spPr/>
        <p:txBody>
          <a:bodyPr/>
          <a:lstStyle/>
          <a:p>
            <a:r>
              <a:rPr lang="en-GB" sz="2000" dirty="0"/>
              <a:t>You wish to communicate “What you have found out”. If you didn’t find anything out : STOP NOW</a:t>
            </a:r>
            <a:r>
              <a:rPr lang="en-GB" sz="2000" dirty="0" smtClean="0"/>
              <a:t>!</a:t>
            </a:r>
          </a:p>
          <a:p>
            <a:endParaRPr lang="en-GB" sz="2000" dirty="0" smtClean="0"/>
          </a:p>
          <a:p>
            <a:r>
              <a:rPr lang="en-GB" sz="2000" dirty="0"/>
              <a:t>Most technical reports are intended as communication of new knowledge. </a:t>
            </a:r>
            <a:br>
              <a:rPr lang="en-GB" sz="2000" dirty="0"/>
            </a:br>
            <a:r>
              <a:rPr lang="en-GB" sz="2000" dirty="0"/>
              <a:t>“I had this hypothesis and I tested it like this; here are my results and this is what we learn from them</a:t>
            </a:r>
            <a:r>
              <a:rPr lang="en-GB" sz="2000" dirty="0" smtClean="0"/>
              <a:t>”</a:t>
            </a:r>
          </a:p>
          <a:p>
            <a:endParaRPr lang="en-GB" sz="2000" dirty="0" smtClean="0"/>
          </a:p>
          <a:p>
            <a:r>
              <a:rPr lang="en-GB" sz="2000" dirty="0"/>
              <a:t>BUT as a student you are asked to write technical reports about things that you know that the person who reads it (the marker) will already know. Don’t worry – your marker is not your audience (see later) – and your task is still to express what *you* found out.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xfrm>
            <a:off x="685800" y="6324600"/>
            <a:ext cx="1905000" cy="457200"/>
          </a:xfrm>
          <a:noFill/>
        </p:spPr>
        <p:txBody>
          <a:bodyPr/>
          <a:lstStyle/>
          <a:p>
            <a:pPr algn="l" defTabSz="762000"/>
            <a:fld id="{A474165C-CA7D-274D-BA83-1654019C54BE}" type="slidenum">
              <a:rPr lang="en-GB">
                <a:solidFill>
                  <a:schemeClr val="bg1"/>
                </a:solidFill>
              </a:rPr>
              <a:pPr algn="l" defTabSz="762000"/>
              <a:t>18</a:t>
            </a:fld>
            <a:endParaRPr lang="en-GB">
              <a:solidFill>
                <a:schemeClr val="bg1"/>
              </a:solidFill>
            </a:endParaRPr>
          </a:p>
        </p:txBody>
      </p:sp>
      <p:sp>
        <p:nvSpPr>
          <p:cNvPr id="53251" name="Rectangle 2"/>
          <p:cNvSpPr>
            <a:spLocks noGrp="1" noChangeArrowheads="1"/>
          </p:cNvSpPr>
          <p:nvPr>
            <p:ph type="title"/>
          </p:nvPr>
        </p:nvSpPr>
        <p:spPr>
          <a:xfrm>
            <a:off x="1676400" y="457200"/>
            <a:ext cx="7056438" cy="819150"/>
          </a:xfrm>
        </p:spPr>
        <p:txBody>
          <a:bodyPr/>
          <a:lstStyle/>
          <a:p>
            <a:r>
              <a:rPr lang="en-GB"/>
              <a:t>What Sort of report are you producing?</a:t>
            </a:r>
          </a:p>
        </p:txBody>
      </p:sp>
      <p:sp>
        <p:nvSpPr>
          <p:cNvPr id="53252" name="Rectangle 3"/>
          <p:cNvSpPr>
            <a:spLocks noGrp="1" noChangeArrowheads="1"/>
          </p:cNvSpPr>
          <p:nvPr>
            <p:ph type="body" idx="1"/>
          </p:nvPr>
        </p:nvSpPr>
        <p:spPr>
          <a:xfrm>
            <a:off x="762000" y="1676400"/>
            <a:ext cx="7772400" cy="4114800"/>
          </a:xfrm>
        </p:spPr>
        <p:txBody>
          <a:bodyPr/>
          <a:lstStyle/>
          <a:p>
            <a:r>
              <a:rPr lang="en-GB" sz="2000" dirty="0"/>
              <a:t>Lab Report</a:t>
            </a:r>
          </a:p>
          <a:p>
            <a:r>
              <a:rPr lang="en-GB" sz="2000" dirty="0"/>
              <a:t>Blog</a:t>
            </a:r>
          </a:p>
          <a:p>
            <a:r>
              <a:rPr lang="en-GB" sz="2000" dirty="0"/>
              <a:t>Magazine Article</a:t>
            </a:r>
          </a:p>
          <a:p>
            <a:r>
              <a:rPr lang="en-GB" sz="2000" dirty="0"/>
              <a:t>Essay</a:t>
            </a:r>
          </a:p>
          <a:p>
            <a:r>
              <a:rPr lang="en-GB" sz="2000" b="1" dirty="0"/>
              <a:t>Technical Report &lt;- </a:t>
            </a:r>
            <a:r>
              <a:rPr lang="en-GB" sz="2000" dirty="0"/>
              <a:t>what this lecture is about</a:t>
            </a:r>
          </a:p>
          <a:p>
            <a:r>
              <a:rPr lang="en-GB" sz="2000" dirty="0"/>
              <a:t>Technical reports may be:</a:t>
            </a:r>
          </a:p>
          <a:p>
            <a:pPr lvl="1"/>
            <a:r>
              <a:rPr lang="en-GB" sz="1800" dirty="0">
                <a:ea typeface="ＭＳ Ｐゴシック" pitchFamily="-110" charset="-128"/>
              </a:rPr>
              <a:t>Academic Papers</a:t>
            </a:r>
          </a:p>
          <a:p>
            <a:pPr lvl="1"/>
            <a:r>
              <a:rPr lang="en-GB" sz="1800" dirty="0">
                <a:ea typeface="ＭＳ Ｐゴシック" pitchFamily="-110" charset="-128"/>
              </a:rPr>
              <a:t>Industry “White Papers”</a:t>
            </a:r>
          </a:p>
          <a:p>
            <a:pPr lvl="1"/>
            <a:r>
              <a:rPr lang="en-GB" sz="1800" dirty="0">
                <a:ea typeface="ＭＳ Ｐゴシック" pitchFamily="-110" charset="-128"/>
              </a:rPr>
              <a:t>Description of a project undertaken</a:t>
            </a:r>
          </a:p>
          <a:p>
            <a:pPr lvl="1"/>
            <a:endParaRPr lang="en-GB" sz="1800" dirty="0" smtClean="0">
              <a:ea typeface="ＭＳ Ｐゴシック" pitchFamily="-110" charset="-128"/>
            </a:endParaRPr>
          </a:p>
          <a:p>
            <a:pPr lvl="1"/>
            <a:r>
              <a:rPr lang="en-GB" sz="1800" dirty="0" smtClean="0">
                <a:ea typeface="ＭＳ Ｐゴシック" pitchFamily="-110" charset="-128"/>
              </a:rPr>
              <a:t>Whether they are </a:t>
            </a:r>
            <a:r>
              <a:rPr lang="en-GB" sz="1800" dirty="0">
                <a:ea typeface="ＭＳ Ｐゴシック" pitchFamily="-110" charset="-128"/>
              </a:rPr>
              <a:t>published on paper or on-line</a:t>
            </a:r>
            <a:r>
              <a:rPr lang="en-GB" sz="1800" dirty="0" smtClean="0">
                <a:ea typeface="ＭＳ Ｐゴシック" pitchFamily="-110" charset="-128"/>
              </a:rPr>
              <a:t>.</a:t>
            </a:r>
            <a:br>
              <a:rPr lang="en-GB" sz="1800" dirty="0" smtClean="0">
                <a:ea typeface="ＭＳ Ｐゴシック" pitchFamily="-110" charset="-128"/>
              </a:rPr>
            </a:br>
            <a:r>
              <a:rPr lang="en-GB" sz="1800" dirty="0" smtClean="0">
                <a:ea typeface="ＭＳ Ｐゴシック" pitchFamily="-110" charset="-128"/>
              </a:rPr>
              <a:t> </a:t>
            </a:r>
            <a:r>
              <a:rPr lang="en-GB" sz="1800" dirty="0">
                <a:ea typeface="ＭＳ Ｐゴシック" pitchFamily="-110" charset="-128"/>
              </a:rPr>
              <a:t>The rules do not change.</a:t>
            </a:r>
          </a:p>
          <a:p>
            <a:pPr>
              <a:buFont typeface="Wingdings" pitchFamily="-110" charset="2"/>
              <a:buNone/>
            </a:pPr>
            <a:endParaRPr lang="en-GB" sz="2000" dirty="0"/>
          </a:p>
        </p:txBody>
      </p:sp>
      <p:pic>
        <p:nvPicPr>
          <p:cNvPr id="6" name="Picture 5" descr="Picture 27.png"/>
          <p:cNvPicPr>
            <a:picLocks noChangeAspect="1"/>
          </p:cNvPicPr>
          <p:nvPr/>
        </p:nvPicPr>
        <p:blipFill>
          <a:blip r:embed="rId3"/>
          <a:stretch>
            <a:fillRect/>
          </a:stretch>
        </p:blipFill>
        <p:spPr>
          <a:xfrm>
            <a:off x="6627447" y="1981200"/>
            <a:ext cx="2516553" cy="35052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xfrm>
            <a:off x="685800" y="6324600"/>
            <a:ext cx="1905000" cy="457200"/>
          </a:xfrm>
          <a:noFill/>
        </p:spPr>
        <p:txBody>
          <a:bodyPr/>
          <a:lstStyle/>
          <a:p>
            <a:pPr algn="l" defTabSz="762000"/>
            <a:fld id="{57F4E318-DF0C-7346-866D-580F29E18793}" type="slidenum">
              <a:rPr lang="en-GB">
                <a:solidFill>
                  <a:schemeClr val="bg1"/>
                </a:solidFill>
              </a:rPr>
              <a:pPr algn="l" defTabSz="762000"/>
              <a:t>19</a:t>
            </a:fld>
            <a:endParaRPr lang="en-GB">
              <a:solidFill>
                <a:schemeClr val="bg1"/>
              </a:solidFill>
            </a:endParaRPr>
          </a:p>
        </p:txBody>
      </p:sp>
      <p:sp>
        <p:nvSpPr>
          <p:cNvPr id="57347" name="Rectangle 2"/>
          <p:cNvSpPr>
            <a:spLocks noGrp="1" noChangeArrowheads="1"/>
          </p:cNvSpPr>
          <p:nvPr>
            <p:ph type="title"/>
          </p:nvPr>
        </p:nvSpPr>
        <p:spPr/>
        <p:txBody>
          <a:bodyPr/>
          <a:lstStyle/>
          <a:p>
            <a:r>
              <a:rPr lang="en-GB"/>
              <a:t>Who is writing this report?</a:t>
            </a:r>
          </a:p>
        </p:txBody>
      </p:sp>
      <p:sp>
        <p:nvSpPr>
          <p:cNvPr id="57348" name="Rectangle 3"/>
          <p:cNvSpPr>
            <a:spLocks noGrp="1" noChangeArrowheads="1"/>
          </p:cNvSpPr>
          <p:nvPr>
            <p:ph type="body" idx="1"/>
          </p:nvPr>
        </p:nvSpPr>
        <p:spPr>
          <a:xfrm>
            <a:off x="762000" y="1752600"/>
            <a:ext cx="7772400" cy="4114800"/>
          </a:xfrm>
        </p:spPr>
        <p:txBody>
          <a:bodyPr/>
          <a:lstStyle/>
          <a:p>
            <a:r>
              <a:rPr lang="en-GB" sz="2000" dirty="0"/>
              <a:t>The convention is to write everything in the third person (objectively, not subjectively) </a:t>
            </a:r>
          </a:p>
          <a:p>
            <a:r>
              <a:rPr lang="en-GB" sz="2000" dirty="0"/>
              <a:t>This does not apply to Blogs and Magazine articles which are often intentionally subjective</a:t>
            </a:r>
          </a:p>
          <a:p>
            <a:r>
              <a:rPr lang="en-GB" sz="2000" dirty="0"/>
              <a:t>Can lead to unpleasant use of passive voice. Compare</a:t>
            </a:r>
          </a:p>
          <a:p>
            <a:pPr lvl="1"/>
            <a:r>
              <a:rPr lang="en-GB" sz="1800" dirty="0">
                <a:ea typeface="ＭＳ Ｐゴシック" pitchFamily="-110" charset="-128"/>
              </a:rPr>
              <a:t>“I did a survey of one hundred web sites to ascertain….”</a:t>
            </a:r>
          </a:p>
          <a:p>
            <a:pPr lvl="1"/>
            <a:r>
              <a:rPr lang="en-GB" sz="1800" dirty="0">
                <a:ea typeface="ＭＳ Ｐゴシック" pitchFamily="-110" charset="-128"/>
              </a:rPr>
              <a:t>“One Hundred web sites were surveyed to ascertain….” </a:t>
            </a:r>
          </a:p>
          <a:p>
            <a:pPr lvl="1"/>
            <a:r>
              <a:rPr lang="en-GB" sz="1800" dirty="0">
                <a:ea typeface="ＭＳ Ｐゴシック" pitchFamily="-110" charset="-128"/>
              </a:rPr>
              <a:t>“The author surveyed one hundred web sites to ascertain….”</a:t>
            </a:r>
          </a:p>
          <a:p>
            <a:r>
              <a:rPr lang="en-GB" sz="2000" dirty="0"/>
              <a:t>Some “expert writers” break the rules – just as some expert artists break the rules.</a:t>
            </a:r>
            <a:r>
              <a:rPr lang="en-GB" sz="2000" dirty="0" smtClean="0"/>
              <a:t> </a:t>
            </a:r>
          </a:p>
          <a:p>
            <a:r>
              <a:rPr lang="en-GB" sz="2000" dirty="0" smtClean="0"/>
              <a:t>You need to </a:t>
            </a:r>
            <a:r>
              <a:rPr lang="en-GB" sz="2000" b="1" dirty="0" smtClean="0"/>
              <a:t>learn now </a:t>
            </a:r>
            <a:r>
              <a:rPr lang="en-GB" sz="2000" dirty="0" smtClean="0"/>
              <a:t>how to write in the </a:t>
            </a:r>
            <a:r>
              <a:rPr lang="en-GB" sz="2000" b="1" dirty="0" smtClean="0"/>
              <a:t>third person</a:t>
            </a:r>
          </a:p>
          <a:p>
            <a:r>
              <a:rPr lang="en-GB" sz="2000" dirty="0" smtClean="0"/>
              <a:t>When you are an real expert maybe can break the rules</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22531" name="Rectangle 2"/>
          <p:cNvSpPr>
            <a:spLocks noGrp="1" noChangeArrowheads="1"/>
          </p:cNvSpPr>
          <p:nvPr>
            <p:ph type="title"/>
          </p:nvPr>
        </p:nvSpPr>
        <p:spPr>
          <a:noFill/>
        </p:spPr>
        <p:txBody>
          <a:bodyPr/>
          <a:lstStyle/>
          <a:p>
            <a:r>
              <a:rPr lang="en-GB"/>
              <a:t>The plan</a:t>
            </a:r>
          </a:p>
        </p:txBody>
      </p:sp>
      <p:sp>
        <p:nvSpPr>
          <p:cNvPr id="22532" name="Rectangle 3"/>
          <p:cNvSpPr>
            <a:spLocks noGrp="1" noChangeArrowheads="1"/>
          </p:cNvSpPr>
          <p:nvPr>
            <p:ph type="body" sz="half" idx="1"/>
          </p:nvPr>
        </p:nvSpPr>
        <p:spPr>
          <a:xfrm>
            <a:off x="755650" y="2205038"/>
            <a:ext cx="3810000" cy="4348162"/>
          </a:xfrm>
          <a:noFill/>
        </p:spPr>
        <p:txBody>
          <a:bodyPr/>
          <a:lstStyle/>
          <a:p>
            <a:r>
              <a:rPr lang="en-GB" sz="2000" dirty="0" smtClean="0"/>
              <a:t>Agree </a:t>
            </a:r>
            <a:r>
              <a:rPr lang="en-GB" sz="2000" dirty="0" err="1" smtClean="0"/>
              <a:t>w</a:t>
            </a:r>
            <a:r>
              <a:rPr lang="en-US" sz="2000" dirty="0" smtClean="0"/>
              <a:t>ha</a:t>
            </a:r>
            <a:r>
              <a:rPr lang="en-GB" sz="2000" dirty="0" err="1" smtClean="0"/>
              <a:t>t</a:t>
            </a:r>
            <a:r>
              <a:rPr lang="en-GB" sz="2000" dirty="0" smtClean="0"/>
              <a:t> we want to learn</a:t>
            </a:r>
          </a:p>
          <a:p>
            <a:r>
              <a:rPr lang="en-GB" sz="2000" dirty="0" smtClean="0"/>
              <a:t>Important report writing guidelines</a:t>
            </a:r>
          </a:p>
          <a:p>
            <a:r>
              <a:rPr lang="en-GB" sz="2000" dirty="0" smtClean="0"/>
              <a:t>Conclusion/reflection</a:t>
            </a:r>
            <a:br>
              <a:rPr lang="en-GB" sz="2000" dirty="0" smtClean="0"/>
            </a:br>
            <a:r>
              <a:rPr lang="en-GB" sz="2000" dirty="0" smtClean="0"/>
              <a:t/>
            </a:r>
            <a:br>
              <a:rPr lang="en-GB" sz="2000" dirty="0" smtClean="0"/>
            </a:br>
            <a:r>
              <a:rPr lang="en-GB" sz="2000" dirty="0" smtClean="0"/>
              <a:t>but remember</a:t>
            </a:r>
            <a:br>
              <a:rPr lang="en-GB" sz="2000" dirty="0" smtClean="0"/>
            </a:br>
            <a:r>
              <a:rPr lang="en-GB" sz="2000" dirty="0" smtClean="0"/>
              <a:t>I can only talk</a:t>
            </a:r>
            <a:br>
              <a:rPr lang="en-GB" sz="2000" dirty="0" smtClean="0"/>
            </a:br>
            <a:r>
              <a:rPr lang="en-GB" sz="2000" u="sng" dirty="0" smtClean="0"/>
              <a:t>you have to </a:t>
            </a:r>
            <a:r>
              <a:rPr lang="en-GB" sz="2000" b="1" u="sng" dirty="0" smtClean="0"/>
              <a:t>do</a:t>
            </a:r>
          </a:p>
          <a:p>
            <a:endParaRPr lang="en-GB" sz="2000" b="1" u="sng" dirty="0" smtClean="0"/>
          </a:p>
          <a:p>
            <a:endParaRPr lang="en-GB" sz="2000" b="1" u="sng" dirty="0" smtClean="0"/>
          </a:p>
          <a:p>
            <a:pPr>
              <a:buNone/>
            </a:pPr>
            <a:r>
              <a:rPr lang="en-GB" sz="2000" dirty="0" smtClean="0"/>
              <a:t>     Learn to write by writing and reading example documents</a:t>
            </a:r>
          </a:p>
        </p:txBody>
      </p:sp>
      <p:pic>
        <p:nvPicPr>
          <p:cNvPr id="22533" name="Picture 5" descr="MCj00787320000[1]"/>
          <p:cNvPicPr>
            <a:picLocks noGrp="1" noChangeAspect="1" noChangeArrowheads="1"/>
          </p:cNvPicPr>
          <p:nvPr>
            <p:ph sz="half" idx="2"/>
          </p:nvPr>
        </p:nvPicPr>
        <p:blipFill>
          <a:blip r:embed="rId3"/>
          <a:srcRect/>
          <a:stretch>
            <a:fillRect/>
          </a:stretch>
        </p:blipFill>
        <p:spPr>
          <a:xfrm>
            <a:off x="4643438" y="2636838"/>
            <a:ext cx="2751137" cy="3933825"/>
          </a:xfrm>
        </p:spPr>
      </p:pic>
      <p:sp>
        <p:nvSpPr>
          <p:cNvPr id="22534"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400" b="1" dirty="0">
                <a:latin typeface="Bradley Hand ITC" pitchFamily="66" charset="0"/>
              </a:rPr>
              <a:t>I will skip over</a:t>
            </a:r>
            <a:br>
              <a:rPr lang="en-GB" sz="2400" b="1" dirty="0">
                <a:latin typeface="Bradley Hand ITC" pitchFamily="66" charset="0"/>
              </a:rPr>
            </a:br>
            <a:r>
              <a:rPr lang="en-GB" sz="2400" b="1" dirty="0">
                <a:latin typeface="Bradley Hand ITC" pitchFamily="66" charset="0"/>
              </a:rPr>
              <a:t> some slides, </a:t>
            </a:r>
            <a:br>
              <a:rPr lang="en-GB" sz="2400" b="1" dirty="0">
                <a:latin typeface="Bradley Hand ITC" pitchFamily="66" charset="0"/>
              </a:rPr>
            </a:br>
            <a:r>
              <a:rPr lang="en-GB" sz="2400" b="1" dirty="0">
                <a:latin typeface="Bradley Hand ITC" pitchFamily="66" charset="0"/>
              </a:rPr>
              <a:t>but use them </a:t>
            </a:r>
            <a:br>
              <a:rPr lang="en-GB" sz="2400" b="1" dirty="0">
                <a:latin typeface="Bradley Hand ITC" pitchFamily="66" charset="0"/>
              </a:rPr>
            </a:br>
            <a:r>
              <a:rPr lang="en-GB" sz="2400" b="1" dirty="0">
                <a:latin typeface="Bradley Hand ITC" pitchFamily="66" charset="0"/>
              </a:rPr>
              <a:t>as notes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defTabSz="762000"/>
            <a:r>
              <a:rPr lang="en-GB" smtClean="0"/>
              <a:t>saw@ecs.soton.ac.uk</a:t>
            </a:r>
          </a:p>
        </p:txBody>
      </p:sp>
      <p:sp>
        <p:nvSpPr>
          <p:cNvPr id="59395" name="Rectangle 2"/>
          <p:cNvSpPr>
            <a:spLocks noGrp="1" noChangeArrowheads="1"/>
          </p:cNvSpPr>
          <p:nvPr>
            <p:ph type="title"/>
          </p:nvPr>
        </p:nvSpPr>
        <p:spPr/>
        <p:txBody>
          <a:bodyPr/>
          <a:lstStyle/>
          <a:p>
            <a:r>
              <a:rPr lang="en-GB" smtClean="0"/>
              <a:t>Reports are not personal</a:t>
            </a:r>
          </a:p>
        </p:txBody>
      </p:sp>
      <p:pic>
        <p:nvPicPr>
          <p:cNvPr id="59396" name="Picture 3"/>
          <p:cNvPicPr>
            <a:picLocks noChangeAspect="1" noChangeArrowheads="1"/>
          </p:cNvPicPr>
          <p:nvPr/>
        </p:nvPicPr>
        <p:blipFill>
          <a:blip r:embed="rId3"/>
          <a:srcRect/>
          <a:stretch>
            <a:fillRect/>
          </a:stretch>
        </p:blipFill>
        <p:spPr bwMode="auto">
          <a:xfrm>
            <a:off x="1476375" y="1557338"/>
            <a:ext cx="6342063" cy="4578350"/>
          </a:xfrm>
          <a:prstGeom prst="rect">
            <a:avLst/>
          </a:prstGeom>
          <a:noFill/>
          <a:ln w="12700">
            <a:noFill/>
            <a:miter lim="800000"/>
            <a:headEnd type="none" w="sm" len="sm"/>
            <a:tailEnd type="none" w="sm" len="sm"/>
          </a:ln>
        </p:spPr>
      </p:pic>
      <p:sp>
        <p:nvSpPr>
          <p:cNvPr id="59397" name="Text Box 4"/>
          <p:cNvSpPr txBox="1">
            <a:spLocks noChangeArrowheads="1"/>
          </p:cNvSpPr>
          <p:nvPr/>
        </p:nvSpPr>
        <p:spPr bwMode="auto">
          <a:xfrm>
            <a:off x="250825" y="6381750"/>
            <a:ext cx="5184775" cy="5191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800"/>
              <a:t>With thanks to nataliedee.com</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xfrm>
            <a:off x="685800" y="6324600"/>
            <a:ext cx="1905000" cy="457200"/>
          </a:xfrm>
          <a:noFill/>
        </p:spPr>
        <p:txBody>
          <a:bodyPr/>
          <a:lstStyle/>
          <a:p>
            <a:pPr algn="l" defTabSz="762000"/>
            <a:fld id="{47D9C671-2F5C-C24B-9DFE-F1ED92295DDA}" type="slidenum">
              <a:rPr lang="en-GB">
                <a:solidFill>
                  <a:schemeClr val="bg1"/>
                </a:solidFill>
              </a:rPr>
              <a:pPr algn="l" defTabSz="762000"/>
              <a:t>21</a:t>
            </a:fld>
            <a:endParaRPr lang="en-GB">
              <a:solidFill>
                <a:schemeClr val="bg1"/>
              </a:solidFill>
            </a:endParaRPr>
          </a:p>
        </p:txBody>
      </p:sp>
      <p:sp>
        <p:nvSpPr>
          <p:cNvPr id="61443" name="Rectangle 2"/>
          <p:cNvSpPr>
            <a:spLocks noGrp="1" noChangeArrowheads="1"/>
          </p:cNvSpPr>
          <p:nvPr>
            <p:ph type="title"/>
          </p:nvPr>
        </p:nvSpPr>
        <p:spPr>
          <a:xfrm>
            <a:off x="1524000" y="457200"/>
            <a:ext cx="7970838" cy="728663"/>
          </a:xfrm>
        </p:spPr>
        <p:txBody>
          <a:bodyPr/>
          <a:lstStyle/>
          <a:p>
            <a:r>
              <a:rPr lang="en-GB"/>
              <a:t>Structure of a Technical Report</a:t>
            </a:r>
          </a:p>
        </p:txBody>
      </p:sp>
      <p:sp>
        <p:nvSpPr>
          <p:cNvPr id="61444" name="Rectangle 3"/>
          <p:cNvSpPr>
            <a:spLocks noGrp="1" noChangeArrowheads="1"/>
          </p:cNvSpPr>
          <p:nvPr>
            <p:ph type="body" idx="1"/>
          </p:nvPr>
        </p:nvSpPr>
        <p:spPr>
          <a:xfrm>
            <a:off x="1066800" y="1524000"/>
            <a:ext cx="7696200" cy="4679950"/>
          </a:xfrm>
        </p:spPr>
        <p:txBody>
          <a:bodyPr/>
          <a:lstStyle/>
          <a:p>
            <a:pPr>
              <a:lnSpc>
                <a:spcPct val="80000"/>
              </a:lnSpc>
            </a:pPr>
            <a:r>
              <a:rPr lang="en-GB" sz="1600" b="1"/>
              <a:t>[Title page]</a:t>
            </a:r>
            <a:endParaRPr lang="en-GB" sz="1600"/>
          </a:p>
          <a:p>
            <a:pPr lvl="1">
              <a:lnSpc>
                <a:spcPct val="80000"/>
              </a:lnSpc>
            </a:pPr>
            <a:r>
              <a:rPr lang="en-GB" sz="1200">
                <a:ea typeface="ＭＳ Ｐゴシック" pitchFamily="-110" charset="-128"/>
              </a:rPr>
              <a:t>name, affiliation, date, contact details, etc. </a:t>
            </a:r>
          </a:p>
          <a:p>
            <a:pPr>
              <a:lnSpc>
                <a:spcPct val="80000"/>
              </a:lnSpc>
            </a:pPr>
            <a:r>
              <a:rPr lang="en-GB" sz="1600" b="1"/>
              <a:t>[Declaration]</a:t>
            </a:r>
            <a:endParaRPr lang="en-GB" sz="1600"/>
          </a:p>
          <a:p>
            <a:pPr lvl="1">
              <a:lnSpc>
                <a:spcPct val="80000"/>
              </a:lnSpc>
            </a:pPr>
            <a:r>
              <a:rPr lang="en-GB" sz="1200">
                <a:ea typeface="ＭＳ Ｐゴシック" pitchFamily="-110" charset="-128"/>
              </a:rPr>
              <a:t>who did this work? </a:t>
            </a:r>
          </a:p>
          <a:p>
            <a:pPr>
              <a:lnSpc>
                <a:spcPct val="80000"/>
              </a:lnSpc>
            </a:pPr>
            <a:r>
              <a:rPr lang="en-GB" sz="1600" b="1"/>
              <a:t>[Acknowledgement]</a:t>
            </a:r>
            <a:r>
              <a:rPr lang="en-GB" sz="1600"/>
              <a:t> </a:t>
            </a:r>
          </a:p>
          <a:p>
            <a:pPr lvl="1">
              <a:lnSpc>
                <a:spcPct val="80000"/>
              </a:lnSpc>
            </a:pPr>
            <a:r>
              <a:rPr lang="en-GB" sz="1200">
                <a:ea typeface="ＭＳ Ｐゴシック" pitchFamily="-110" charset="-128"/>
              </a:rPr>
              <a:t>to those who have helped or influenced your work </a:t>
            </a:r>
          </a:p>
          <a:p>
            <a:pPr>
              <a:lnSpc>
                <a:spcPct val="80000"/>
              </a:lnSpc>
            </a:pPr>
            <a:r>
              <a:rPr lang="en-GB" sz="1600" b="1"/>
              <a:t>[Contents]</a:t>
            </a:r>
            <a:endParaRPr lang="en-GB" sz="1600"/>
          </a:p>
          <a:p>
            <a:pPr lvl="1">
              <a:lnSpc>
                <a:spcPct val="80000"/>
              </a:lnSpc>
            </a:pPr>
            <a:r>
              <a:rPr lang="en-GB" sz="1200">
                <a:ea typeface="ＭＳ Ｐゴシック" pitchFamily="-110" charset="-128"/>
              </a:rPr>
              <a:t>sections, sub sections and page numbers (probably not sub sub sections)</a:t>
            </a:r>
          </a:p>
          <a:p>
            <a:pPr>
              <a:lnSpc>
                <a:spcPct val="80000"/>
              </a:lnSpc>
            </a:pPr>
            <a:r>
              <a:rPr lang="en-GB" sz="1600" b="1"/>
              <a:t>Abstract</a:t>
            </a:r>
            <a:r>
              <a:rPr lang="en-GB" sz="1600"/>
              <a:t> </a:t>
            </a:r>
          </a:p>
          <a:p>
            <a:pPr lvl="1">
              <a:lnSpc>
                <a:spcPct val="80000"/>
              </a:lnSpc>
            </a:pPr>
            <a:r>
              <a:rPr lang="en-GB" sz="1200">
                <a:ea typeface="ＭＳ Ｐゴシック" pitchFamily="-110" charset="-128"/>
              </a:rPr>
              <a:t>stand-alone summary of report </a:t>
            </a:r>
          </a:p>
          <a:p>
            <a:pPr>
              <a:lnSpc>
                <a:spcPct val="80000"/>
              </a:lnSpc>
            </a:pPr>
            <a:r>
              <a:rPr lang="en-GB" sz="1600" b="1"/>
              <a:t>Introduction</a:t>
            </a:r>
            <a:r>
              <a:rPr lang="en-GB" sz="1600"/>
              <a:t> </a:t>
            </a:r>
          </a:p>
          <a:p>
            <a:pPr lvl="1">
              <a:lnSpc>
                <a:spcPct val="80000"/>
              </a:lnSpc>
            </a:pPr>
            <a:r>
              <a:rPr lang="en-GB" sz="1200">
                <a:ea typeface="ＭＳ Ｐゴシック" pitchFamily="-110" charset="-128"/>
              </a:rPr>
              <a:t>provides the motivation and context and outlines other related work </a:t>
            </a:r>
          </a:p>
          <a:p>
            <a:pPr>
              <a:lnSpc>
                <a:spcPct val="80000"/>
              </a:lnSpc>
            </a:pPr>
            <a:r>
              <a:rPr lang="en-GB" sz="1600" b="1"/>
              <a:t>Main technical sections</a:t>
            </a:r>
            <a:endParaRPr lang="en-GB" sz="1600"/>
          </a:p>
          <a:p>
            <a:pPr lvl="1">
              <a:lnSpc>
                <a:spcPct val="80000"/>
              </a:lnSpc>
            </a:pPr>
            <a:r>
              <a:rPr lang="en-GB" sz="1200">
                <a:ea typeface="ＭＳ Ｐゴシック" pitchFamily="-110" charset="-128"/>
              </a:rPr>
              <a:t>theory, experimental method, results, discussion </a:t>
            </a:r>
          </a:p>
          <a:p>
            <a:pPr>
              <a:lnSpc>
                <a:spcPct val="80000"/>
              </a:lnSpc>
            </a:pPr>
            <a:r>
              <a:rPr lang="en-GB" sz="1600" b="1"/>
              <a:t>Conclusions</a:t>
            </a:r>
            <a:r>
              <a:rPr lang="en-GB" sz="1600"/>
              <a:t> </a:t>
            </a:r>
          </a:p>
          <a:p>
            <a:pPr lvl="1">
              <a:lnSpc>
                <a:spcPct val="80000"/>
              </a:lnSpc>
            </a:pPr>
            <a:r>
              <a:rPr lang="en-GB" sz="1200">
                <a:ea typeface="ＭＳ Ｐゴシック" pitchFamily="-110" charset="-128"/>
              </a:rPr>
              <a:t>and appropriate future work</a:t>
            </a:r>
          </a:p>
          <a:p>
            <a:pPr>
              <a:lnSpc>
                <a:spcPct val="80000"/>
              </a:lnSpc>
            </a:pPr>
            <a:r>
              <a:rPr lang="en-GB" sz="1600" b="1"/>
              <a:t>References</a:t>
            </a:r>
            <a:r>
              <a:rPr lang="en-GB" sz="1600"/>
              <a:t> </a:t>
            </a:r>
          </a:p>
          <a:p>
            <a:pPr>
              <a:lnSpc>
                <a:spcPct val="80000"/>
              </a:lnSpc>
            </a:pPr>
            <a:r>
              <a:rPr lang="en-GB" sz="1600" b="1"/>
              <a:t>[Web References]</a:t>
            </a:r>
          </a:p>
          <a:p>
            <a:pPr>
              <a:lnSpc>
                <a:spcPct val="80000"/>
              </a:lnSpc>
            </a:pPr>
            <a:r>
              <a:rPr lang="en-GB" sz="1600" b="1"/>
              <a:t>[Bibliography]</a:t>
            </a:r>
          </a:p>
          <a:p>
            <a:pPr>
              <a:lnSpc>
                <a:spcPct val="80000"/>
              </a:lnSpc>
            </a:pPr>
            <a:r>
              <a:rPr lang="en-GB" sz="1600" b="1"/>
              <a:t>[Appendices]</a:t>
            </a:r>
          </a:p>
          <a:p>
            <a:pPr lvl="1">
              <a:lnSpc>
                <a:spcPct val="80000"/>
              </a:lnSpc>
            </a:pPr>
            <a:r>
              <a:rPr lang="en-GB" sz="1200">
                <a:ea typeface="ＭＳ Ｐゴシック" pitchFamily="-110" charset="-128"/>
              </a:rPr>
              <a:t>anything which would interfere with the continuity of the main report (typically detail) </a:t>
            </a:r>
          </a:p>
          <a:p>
            <a:pPr>
              <a:lnSpc>
                <a:spcPct val="80000"/>
              </a:lnSpc>
            </a:pPr>
            <a:endParaRPr lang="en-GB" sz="16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63491" name="Rectangle 2"/>
          <p:cNvSpPr>
            <a:spLocks noGrp="1" noChangeArrowheads="1"/>
          </p:cNvSpPr>
          <p:nvPr>
            <p:ph type="title"/>
          </p:nvPr>
        </p:nvSpPr>
        <p:spPr>
          <a:noFill/>
        </p:spPr>
        <p:txBody>
          <a:bodyPr/>
          <a:lstStyle/>
          <a:p>
            <a:r>
              <a:rPr lang="en-GB"/>
              <a:t>Report function</a:t>
            </a:r>
          </a:p>
        </p:txBody>
      </p:sp>
      <p:sp>
        <p:nvSpPr>
          <p:cNvPr id="63492" name="Rectangle 3"/>
          <p:cNvSpPr>
            <a:spLocks noGrp="1" noChangeArrowheads="1"/>
          </p:cNvSpPr>
          <p:nvPr>
            <p:ph type="body" sz="half" idx="1"/>
          </p:nvPr>
        </p:nvSpPr>
        <p:spPr>
          <a:noFill/>
        </p:spPr>
        <p:txBody>
          <a:bodyPr/>
          <a:lstStyle/>
          <a:p>
            <a:pPr lvl="1"/>
            <a:r>
              <a:rPr lang="en-GB" sz="2000">
                <a:ea typeface="ＭＳ Ｐゴシック" pitchFamily="-110" charset="-128"/>
              </a:rPr>
              <a:t>Abstract summarises the work presented</a:t>
            </a:r>
          </a:p>
          <a:p>
            <a:pPr lvl="1"/>
            <a:r>
              <a:rPr lang="en-GB" sz="2000">
                <a:ea typeface="ＭＳ Ｐゴシック" pitchFamily="-110" charset="-128"/>
              </a:rPr>
              <a:t>Introduction (provides context)</a:t>
            </a:r>
          </a:p>
          <a:p>
            <a:pPr lvl="1"/>
            <a:r>
              <a:rPr lang="en-GB" sz="2000">
                <a:ea typeface="ＭＳ Ｐゴシック" pitchFamily="-110" charset="-128"/>
              </a:rPr>
              <a:t>Itemise the key work(s)</a:t>
            </a:r>
          </a:p>
          <a:p>
            <a:pPr lvl="1"/>
            <a:r>
              <a:rPr lang="en-GB" sz="2000">
                <a:ea typeface="ＭＳ Ｐゴシック" pitchFamily="-110" charset="-128"/>
              </a:rPr>
              <a:t>Identify where your contribution fits</a:t>
            </a:r>
          </a:p>
          <a:p>
            <a:pPr lvl="1"/>
            <a:r>
              <a:rPr lang="en-GB" sz="2000">
                <a:ea typeface="ＭＳ Ｐゴシック" pitchFamily="-110" charset="-128"/>
              </a:rPr>
              <a:t>Present key ideas, describe methods</a:t>
            </a:r>
          </a:p>
          <a:p>
            <a:pPr lvl="1"/>
            <a:r>
              <a:rPr lang="en-GB" sz="2000">
                <a:ea typeface="ＭＳ Ｐゴシック" pitchFamily="-110" charset="-128"/>
              </a:rPr>
              <a:t>Present Results</a:t>
            </a:r>
          </a:p>
          <a:p>
            <a:pPr lvl="1"/>
            <a:r>
              <a:rPr lang="en-GB" sz="2000">
                <a:ea typeface="ＭＳ Ｐゴシック" pitchFamily="-110" charset="-128"/>
              </a:rPr>
              <a:t>Draw Conclusions</a:t>
            </a:r>
          </a:p>
        </p:txBody>
      </p:sp>
      <p:pic>
        <p:nvPicPr>
          <p:cNvPr id="63493" name="Picture 4"/>
          <p:cNvPicPr>
            <a:picLocks noGrp="1" noChangeAspect="1" noChangeArrowheads="1"/>
          </p:cNvPicPr>
          <p:nvPr>
            <p:ph sz="half" idx="2"/>
          </p:nvPr>
        </p:nvPicPr>
        <p:blipFill>
          <a:blip r:embed="rId3"/>
          <a:srcRect/>
          <a:stretch>
            <a:fillRect/>
          </a:stretch>
        </p:blipFill>
        <p:spPr>
          <a:xfrm>
            <a:off x="5651500" y="333375"/>
            <a:ext cx="2990850" cy="4114800"/>
          </a:xfrm>
          <a:noFill/>
        </p:spPr>
      </p:pic>
      <p:sp>
        <p:nvSpPr>
          <p:cNvPr id="63494" name="AutoShape 5"/>
          <p:cNvSpPr>
            <a:spLocks noChangeArrowheads="1"/>
          </p:cNvSpPr>
          <p:nvPr/>
        </p:nvSpPr>
        <p:spPr bwMode="auto">
          <a:xfrm rot="871030">
            <a:off x="4751388" y="4005263"/>
            <a:ext cx="4392612" cy="2303462"/>
          </a:xfrm>
          <a:prstGeom prst="wedgeEllipseCallout">
            <a:avLst>
              <a:gd name="adj1" fmla="val -64130"/>
              <a:gd name="adj2" fmla="val 58639"/>
            </a:avLst>
          </a:prstGeom>
          <a:solidFill>
            <a:schemeClr val="tx1">
              <a:lumMod val="20000"/>
              <a:lumOff val="80000"/>
            </a:schemeClr>
          </a:solidFill>
          <a:ln w="12700">
            <a:solidFill>
              <a:schemeClr val="tx1"/>
            </a:solidFill>
            <a:miter lim="800000"/>
            <a:headEnd type="none" w="sm" len="sm"/>
            <a:tailEnd type="none" w="sm" len="sm"/>
          </a:ln>
        </p:spPr>
        <p:txBody>
          <a:bodyPr>
            <a:prstTxWarp prst="textNoShape">
              <a:avLst/>
            </a:prstTxWarp>
          </a:bodyPr>
          <a:lstStyle/>
          <a:p>
            <a:pPr algn="ctr">
              <a:buFont typeface="Wingdings" pitchFamily="-110" charset="2"/>
              <a:buNone/>
            </a:pPr>
            <a:r>
              <a:rPr lang="en-GB" sz="3200" b="1" dirty="0">
                <a:latin typeface="Bradley Hand ITC" pitchFamily="66" charset="0"/>
              </a:rPr>
              <a:t>Remember Your report is not a detective novel!</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GB"/>
              <a:t>The Abstract</a:t>
            </a:r>
          </a:p>
        </p:txBody>
      </p:sp>
      <p:sp>
        <p:nvSpPr>
          <p:cNvPr id="240643" name="Rectangle 3"/>
          <p:cNvSpPr>
            <a:spLocks noGrp="1" noChangeArrowheads="1"/>
          </p:cNvSpPr>
          <p:nvPr>
            <p:ph sz="half" idx="1"/>
          </p:nvPr>
        </p:nvSpPr>
        <p:spPr>
          <a:xfrm>
            <a:off x="762000" y="1752600"/>
            <a:ext cx="3810000" cy="4114800"/>
          </a:xfrm>
        </p:spPr>
        <p:txBody>
          <a:bodyPr/>
          <a:lstStyle/>
          <a:p>
            <a:pPr marL="381000" indent="-381000"/>
            <a:r>
              <a:rPr lang="en-GB" sz="1600" dirty="0"/>
              <a:t>must be stand-alone</a:t>
            </a:r>
          </a:p>
          <a:p>
            <a:pPr marL="381000" indent="-381000"/>
            <a:r>
              <a:rPr lang="en-GB" sz="1600" dirty="0"/>
              <a:t>must not contain citations</a:t>
            </a:r>
          </a:p>
          <a:p>
            <a:pPr marL="381000" indent="-381000"/>
            <a:r>
              <a:rPr lang="en-GB" sz="1600" dirty="0"/>
              <a:t>is a concise summary – not a précis.</a:t>
            </a:r>
          </a:p>
          <a:p>
            <a:pPr marL="381000" indent="-381000"/>
            <a:r>
              <a:rPr lang="en-GB" sz="1600" b="1" dirty="0"/>
              <a:t>IS VERY </a:t>
            </a:r>
            <a:r>
              <a:rPr lang="en-GB" sz="1600" b="1" dirty="0" smtClean="0"/>
              <a:t>IMPORTANT</a:t>
            </a:r>
          </a:p>
          <a:p>
            <a:pPr marL="381000" indent="-381000"/>
            <a:endParaRPr lang="en-GB" sz="2000" b="1" dirty="0" smtClean="0"/>
          </a:p>
        </p:txBody>
      </p:sp>
      <p:pic>
        <p:nvPicPr>
          <p:cNvPr id="7" name="Content Placeholder 6" descr="Picture 28.png"/>
          <p:cNvPicPr>
            <a:picLocks noGrp="1" noChangeAspect="1"/>
          </p:cNvPicPr>
          <p:nvPr>
            <p:ph sz="half" idx="2"/>
          </p:nvPr>
        </p:nvPicPr>
        <p:blipFill>
          <a:blip r:embed="rId3"/>
          <a:srcRect t="-38105" b="-38105"/>
          <a:stretch>
            <a:fillRect/>
          </a:stretch>
        </p:blipFill>
        <p:spPr>
          <a:xfrm>
            <a:off x="4800600" y="609600"/>
            <a:ext cx="3810000" cy="4186238"/>
          </a:xfrm>
        </p:spPr>
      </p:pic>
      <p:sp>
        <p:nvSpPr>
          <p:cNvPr id="65538" name="Slide Number Placeholder 3"/>
          <p:cNvSpPr>
            <a:spLocks noGrp="1"/>
          </p:cNvSpPr>
          <p:nvPr>
            <p:ph type="sldNum" sz="quarter" idx="12"/>
          </p:nvPr>
        </p:nvSpPr>
        <p:spPr>
          <a:noFill/>
        </p:spPr>
        <p:txBody>
          <a:bodyPr/>
          <a:lstStyle/>
          <a:p>
            <a:pPr algn="l" defTabSz="762000"/>
            <a:fld id="{5F3DC8CA-48E0-FE46-9EC9-A96425157CB0}" type="slidenum">
              <a:rPr lang="en-GB">
                <a:solidFill>
                  <a:schemeClr val="bg1"/>
                </a:solidFill>
              </a:rPr>
              <a:pPr algn="l" defTabSz="762000"/>
              <a:t>23</a:t>
            </a:fld>
            <a:endParaRPr lang="en-GB">
              <a:solidFill>
                <a:schemeClr val="bg1"/>
              </a:solidFill>
            </a:endParaRPr>
          </a:p>
        </p:txBody>
      </p:sp>
      <p:sp>
        <p:nvSpPr>
          <p:cNvPr id="8" name="Rectangle 7"/>
          <p:cNvSpPr/>
          <p:nvPr/>
        </p:nvSpPr>
        <p:spPr>
          <a:xfrm>
            <a:off x="2057400" y="3657600"/>
            <a:ext cx="4572000" cy="2419124"/>
          </a:xfrm>
          <a:prstGeom prst="rect">
            <a:avLst/>
          </a:prstGeom>
        </p:spPr>
        <p:txBody>
          <a:bodyPr>
            <a:spAutoFit/>
          </a:bodyPr>
          <a:lstStyle/>
          <a:p>
            <a:pPr marL="381000" indent="-381000">
              <a:buNone/>
            </a:pPr>
            <a:r>
              <a:rPr lang="en-GB" sz="1600" dirty="0" smtClean="0"/>
              <a:t>Use four or five sentences.</a:t>
            </a:r>
          </a:p>
          <a:p>
            <a:pPr marL="762000" lvl="1" indent="-304800">
              <a:buFont typeface="Wingdings" pitchFamily="-110" charset="2"/>
              <a:buAutoNum type="arabicPeriod"/>
            </a:pPr>
            <a:r>
              <a:rPr lang="en-GB" sz="1400" dirty="0" smtClean="0">
                <a:ea typeface="ＭＳ Ｐゴシック" pitchFamily="-110" charset="-128"/>
              </a:rPr>
              <a:t>What is the problem, and why is it a problem?</a:t>
            </a:r>
          </a:p>
          <a:p>
            <a:pPr marL="762000" lvl="1" indent="-304800">
              <a:buFont typeface="Wingdings" pitchFamily="-110" charset="2"/>
              <a:buAutoNum type="arabicPeriod"/>
            </a:pPr>
            <a:r>
              <a:rPr lang="en-GB" sz="1400" dirty="0" smtClean="0">
                <a:ea typeface="ＭＳ Ｐゴシック" pitchFamily="-110" charset="-128"/>
              </a:rPr>
              <a:t>What is your idea for a suggested solution?</a:t>
            </a:r>
          </a:p>
          <a:p>
            <a:pPr marL="762000" lvl="1" indent="-304800">
              <a:buFont typeface="Wingdings" pitchFamily="-110" charset="2"/>
              <a:buAutoNum type="arabicPeriod"/>
            </a:pPr>
            <a:r>
              <a:rPr lang="en-GB" sz="1400" dirty="0" smtClean="0">
                <a:ea typeface="ＭＳ Ｐゴシック" pitchFamily="-110" charset="-128"/>
              </a:rPr>
              <a:t>How did test your idea?</a:t>
            </a:r>
          </a:p>
          <a:p>
            <a:pPr marL="762000" lvl="1" indent="-304800">
              <a:buFont typeface="Wingdings" pitchFamily="-110" charset="2"/>
              <a:buAutoNum type="arabicPeriod"/>
            </a:pPr>
            <a:r>
              <a:rPr lang="en-GB" sz="1400" dirty="0" smtClean="0">
                <a:ea typeface="ＭＳ Ｐゴシック" pitchFamily="-110" charset="-128"/>
              </a:rPr>
              <a:t>What results did you get?</a:t>
            </a:r>
          </a:p>
          <a:p>
            <a:pPr marL="762000" lvl="1" indent="-304800">
              <a:buFont typeface="Wingdings" pitchFamily="-110" charset="2"/>
              <a:buAutoNum type="arabicPeriod"/>
            </a:pPr>
            <a:r>
              <a:rPr lang="en-GB" sz="1400" dirty="0" smtClean="0">
                <a:ea typeface="ＭＳ Ｐゴシック" pitchFamily="-110" charset="-128"/>
              </a:rPr>
              <a:t>Why is that useful?</a:t>
            </a:r>
            <a:endParaRPr lang="en-GB" sz="1800" dirty="0" smtClean="0">
              <a:ea typeface="ＭＳ Ｐゴシック" pitchFamily="-110" charset="-128"/>
            </a:endParaRPr>
          </a:p>
          <a:p>
            <a:pPr marL="381000" indent="-381000"/>
            <a:r>
              <a:rPr lang="en-GB" sz="1600" dirty="0" smtClean="0"/>
              <a:t>It’s a good idea to write the abstract before you begin (even if you re-write it after you finish)</a:t>
            </a:r>
            <a:endParaRPr lang="en-GB" sz="16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xfrm>
            <a:off x="685800" y="6324600"/>
            <a:ext cx="1905000" cy="457200"/>
          </a:xfrm>
          <a:noFill/>
        </p:spPr>
        <p:txBody>
          <a:bodyPr/>
          <a:lstStyle/>
          <a:p>
            <a:pPr algn="l" defTabSz="762000"/>
            <a:fld id="{FA5BC260-4816-7D49-BD41-C42AEA2C012C}" type="slidenum">
              <a:rPr lang="en-GB">
                <a:solidFill>
                  <a:schemeClr val="bg1"/>
                </a:solidFill>
              </a:rPr>
              <a:pPr algn="l" defTabSz="762000"/>
              <a:t>24</a:t>
            </a:fld>
            <a:endParaRPr lang="en-GB">
              <a:solidFill>
                <a:schemeClr val="bg1"/>
              </a:solidFill>
            </a:endParaRPr>
          </a:p>
        </p:txBody>
      </p:sp>
      <p:sp>
        <p:nvSpPr>
          <p:cNvPr id="67587" name="Rectangle 2"/>
          <p:cNvSpPr>
            <a:spLocks noGrp="1" noChangeArrowheads="1"/>
          </p:cNvSpPr>
          <p:nvPr>
            <p:ph type="title"/>
          </p:nvPr>
        </p:nvSpPr>
        <p:spPr/>
        <p:txBody>
          <a:bodyPr/>
          <a:lstStyle/>
          <a:p>
            <a:r>
              <a:rPr lang="en-GB"/>
              <a:t>Experimental Report Abstract</a:t>
            </a:r>
          </a:p>
        </p:txBody>
      </p:sp>
      <p:sp>
        <p:nvSpPr>
          <p:cNvPr id="67588" name="Rectangle 3"/>
          <p:cNvSpPr>
            <a:spLocks noGrp="1" noChangeArrowheads="1"/>
          </p:cNvSpPr>
          <p:nvPr>
            <p:ph type="body" idx="1"/>
          </p:nvPr>
        </p:nvSpPr>
        <p:spPr/>
        <p:txBody>
          <a:bodyPr/>
          <a:lstStyle/>
          <a:p>
            <a:r>
              <a:rPr lang="en-GB" sz="2000"/>
              <a:t>Tea drinkers report major differences in their satisfaction with cups of tea, even when they have been made from the same tea leaves. One possible cause of this variability is the temperature of the water at the time it is poured over the tea leaves. This report describes an experiment in which one hundred tea drinkers were asked their views on teas made with water at different temperatures. The results demonstrate a significant preference for tea made with boiling water. The perceived quality of tea, particularly in the USA, would be much enhanced if caterers observed this convention. </a:t>
            </a:r>
          </a:p>
          <a:p>
            <a:endParaRPr lang="en-GB" sz="2000"/>
          </a:p>
          <a:p>
            <a:r>
              <a:rPr lang="en-GB" sz="2000"/>
              <a:t>(5 sentences, 97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xfrm>
            <a:off x="685800" y="6324600"/>
            <a:ext cx="1905000" cy="457200"/>
          </a:xfrm>
          <a:noFill/>
        </p:spPr>
        <p:txBody>
          <a:bodyPr/>
          <a:lstStyle/>
          <a:p>
            <a:pPr algn="l" defTabSz="762000"/>
            <a:fld id="{21A4B1B1-8FFC-FD40-A8F9-7CD92C0961E0}" type="slidenum">
              <a:rPr lang="en-GB">
                <a:solidFill>
                  <a:schemeClr val="bg1"/>
                </a:solidFill>
              </a:rPr>
              <a:pPr algn="l" defTabSz="762000"/>
              <a:t>25</a:t>
            </a:fld>
            <a:endParaRPr lang="en-GB">
              <a:solidFill>
                <a:schemeClr val="bg1"/>
              </a:solidFill>
            </a:endParaRPr>
          </a:p>
        </p:txBody>
      </p:sp>
      <p:sp>
        <p:nvSpPr>
          <p:cNvPr id="69635" name="Rectangle 2"/>
          <p:cNvSpPr>
            <a:spLocks noGrp="1" noChangeArrowheads="1"/>
          </p:cNvSpPr>
          <p:nvPr>
            <p:ph type="title"/>
          </p:nvPr>
        </p:nvSpPr>
        <p:spPr>
          <a:xfrm>
            <a:off x="1676400" y="381000"/>
            <a:ext cx="7056438" cy="819150"/>
          </a:xfrm>
        </p:spPr>
        <p:txBody>
          <a:bodyPr/>
          <a:lstStyle/>
          <a:p>
            <a:r>
              <a:rPr lang="en-GB"/>
              <a:t>An Abstract for a Possible Coursework?</a:t>
            </a:r>
          </a:p>
        </p:txBody>
      </p:sp>
      <p:sp>
        <p:nvSpPr>
          <p:cNvPr id="69636" name="Rectangle 3"/>
          <p:cNvSpPr>
            <a:spLocks noGrp="1" noChangeArrowheads="1"/>
          </p:cNvSpPr>
          <p:nvPr>
            <p:ph type="body" idx="1"/>
          </p:nvPr>
        </p:nvSpPr>
        <p:spPr>
          <a:xfrm>
            <a:off x="762000" y="1828800"/>
            <a:ext cx="7772400" cy="4114800"/>
          </a:xfrm>
        </p:spPr>
        <p:txBody>
          <a:bodyPr/>
          <a:lstStyle/>
          <a:p>
            <a:pPr>
              <a:lnSpc>
                <a:spcPct val="90000"/>
              </a:lnSpc>
            </a:pPr>
            <a:r>
              <a:rPr lang="en-GB" sz="2000"/>
              <a:t>You’ve been asked to write a report on Folksonomies…</a:t>
            </a:r>
          </a:p>
          <a:p>
            <a:pPr>
              <a:lnSpc>
                <a:spcPct val="90000"/>
              </a:lnSpc>
              <a:buFont typeface="Wingdings" pitchFamily="-110" charset="2"/>
              <a:buNone/>
            </a:pPr>
            <a:endParaRPr lang="en-GB" sz="2000"/>
          </a:p>
          <a:p>
            <a:pPr>
              <a:lnSpc>
                <a:spcPct val="90000"/>
              </a:lnSpc>
            </a:pPr>
            <a:r>
              <a:rPr lang="en-GB" sz="2000"/>
              <a:t>Folksonomies are internet based collections of user assigned labels, or “tags”, for web resources. There is a debate within the Web Science community as to the importance of social tagging in general, and folksonomies in particular. This report surveys a range of current social tagging systems and distinguishes between true folksonomy systems such as Del.icio.us, which attempt to enhance the classification of resources, and simple tagging systems such as Flickr, which merely improve description. The report concludes by describing some research work in progress to extract semantic metadata from folksonomies in order to improve search engine performance.</a:t>
            </a:r>
          </a:p>
          <a:p>
            <a:pPr>
              <a:lnSpc>
                <a:spcPct val="90000"/>
              </a:lnSpc>
              <a:buFont typeface="Wingdings" pitchFamily="-110" charset="2"/>
              <a:buNone/>
            </a:pPr>
            <a:endParaRPr lang="en-GB" sz="2000"/>
          </a:p>
          <a:p>
            <a:pPr>
              <a:lnSpc>
                <a:spcPct val="90000"/>
              </a:lnSpc>
            </a:pPr>
            <a:r>
              <a:rPr lang="en-GB" sz="2000"/>
              <a:t>(4 sentences. 97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xfrm>
            <a:off x="685800" y="6324600"/>
            <a:ext cx="1905000" cy="457200"/>
          </a:xfrm>
          <a:noFill/>
        </p:spPr>
        <p:txBody>
          <a:bodyPr/>
          <a:lstStyle/>
          <a:p>
            <a:pPr algn="l" defTabSz="762000"/>
            <a:fld id="{B1B2817C-789A-F841-A498-89CDED0A0424}" type="slidenum">
              <a:rPr lang="en-GB">
                <a:solidFill>
                  <a:schemeClr val="bg1"/>
                </a:solidFill>
              </a:rPr>
              <a:pPr algn="l" defTabSz="762000"/>
              <a:t>26</a:t>
            </a:fld>
            <a:endParaRPr lang="en-GB">
              <a:solidFill>
                <a:schemeClr val="bg1"/>
              </a:solidFill>
            </a:endParaRPr>
          </a:p>
        </p:txBody>
      </p:sp>
      <p:sp>
        <p:nvSpPr>
          <p:cNvPr id="71683" name="Rectangle 2"/>
          <p:cNvSpPr>
            <a:spLocks noGrp="1" noChangeArrowheads="1"/>
          </p:cNvSpPr>
          <p:nvPr>
            <p:ph type="title"/>
          </p:nvPr>
        </p:nvSpPr>
        <p:spPr>
          <a:xfrm>
            <a:off x="1676400" y="304800"/>
            <a:ext cx="7056438" cy="819150"/>
          </a:xfrm>
        </p:spPr>
        <p:txBody>
          <a:bodyPr/>
          <a:lstStyle/>
          <a:p>
            <a:r>
              <a:rPr lang="en-GB"/>
              <a:t>An Implementation Project Abstract</a:t>
            </a:r>
          </a:p>
        </p:txBody>
      </p:sp>
      <p:sp>
        <p:nvSpPr>
          <p:cNvPr id="71684" name="Rectangle 3"/>
          <p:cNvSpPr>
            <a:spLocks noGrp="1" noChangeArrowheads="1"/>
          </p:cNvSpPr>
          <p:nvPr>
            <p:ph type="body" idx="1"/>
          </p:nvPr>
        </p:nvSpPr>
        <p:spPr>
          <a:xfrm>
            <a:off x="762000" y="1752600"/>
            <a:ext cx="7772400" cy="4114800"/>
          </a:xfrm>
        </p:spPr>
        <p:txBody>
          <a:bodyPr/>
          <a:lstStyle/>
          <a:p>
            <a:r>
              <a:rPr lang="en-GB" sz="2000"/>
              <a:t>Experts in wine tasting like to keep structured records of their tasting notes and a number of well established PC database applications exist for this purpose. However, increasingly applications tend to be web service based applications and many focus on the benefits of social tagging. This report describes the specification, design and implementation of a web based application to store wine descriptions according to a standard ontology, which allows users to enter their tasting notes as tags. The report concludes by evaluating the new features that are facilitated by this novel implementation.</a:t>
            </a:r>
          </a:p>
          <a:p>
            <a:endParaRPr lang="en-GB" sz="2000"/>
          </a:p>
          <a:p>
            <a:r>
              <a:rPr lang="en-GB" sz="2000"/>
              <a:t>(4 sentences. 95 words.)</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xfrm>
            <a:off x="685800" y="6324600"/>
            <a:ext cx="1905000" cy="457200"/>
          </a:xfrm>
          <a:noFill/>
        </p:spPr>
        <p:txBody>
          <a:bodyPr/>
          <a:lstStyle/>
          <a:p>
            <a:pPr algn="l" defTabSz="762000"/>
            <a:fld id="{80C9136B-EE85-9C4E-AA52-44B0A854B6BD}" type="slidenum">
              <a:rPr lang="en-GB">
                <a:solidFill>
                  <a:schemeClr val="bg1"/>
                </a:solidFill>
              </a:rPr>
              <a:pPr algn="l" defTabSz="762000"/>
              <a:t>27</a:t>
            </a:fld>
            <a:endParaRPr lang="en-GB">
              <a:solidFill>
                <a:schemeClr val="bg1"/>
              </a:solidFill>
            </a:endParaRPr>
          </a:p>
        </p:txBody>
      </p:sp>
      <p:sp>
        <p:nvSpPr>
          <p:cNvPr id="73731" name="Rectangle 2"/>
          <p:cNvSpPr>
            <a:spLocks noGrp="1" noChangeArrowheads="1"/>
          </p:cNvSpPr>
          <p:nvPr>
            <p:ph type="title"/>
          </p:nvPr>
        </p:nvSpPr>
        <p:spPr/>
        <p:txBody>
          <a:bodyPr/>
          <a:lstStyle/>
          <a:p>
            <a:r>
              <a:rPr lang="en-GB"/>
              <a:t>Introduction and Conclusion</a:t>
            </a:r>
          </a:p>
        </p:txBody>
      </p:sp>
      <p:sp>
        <p:nvSpPr>
          <p:cNvPr id="73732" name="Rectangle 3"/>
          <p:cNvSpPr>
            <a:spLocks noGrp="1" noChangeArrowheads="1"/>
          </p:cNvSpPr>
          <p:nvPr>
            <p:ph type="body" idx="1"/>
          </p:nvPr>
        </p:nvSpPr>
        <p:spPr>
          <a:xfrm>
            <a:off x="762000" y="1524000"/>
            <a:ext cx="7772400" cy="4876800"/>
          </a:xfrm>
        </p:spPr>
        <p:txBody>
          <a:bodyPr/>
          <a:lstStyle/>
          <a:p>
            <a:r>
              <a:rPr lang="en-GB" sz="2000"/>
              <a:t>Again they should (as a pair) be stand-alone. (Not everyone wants to read the detail)</a:t>
            </a:r>
          </a:p>
          <a:p>
            <a:r>
              <a:rPr lang="en-GB" sz="2000"/>
              <a:t>The Introduction should motivate why you have done the work, and demonstrate your awareness of related literature. What are your objectives?</a:t>
            </a:r>
          </a:p>
          <a:p>
            <a:r>
              <a:rPr lang="en-GB" sz="2000"/>
              <a:t>The conclusion should:</a:t>
            </a:r>
          </a:p>
          <a:p>
            <a:pPr lvl="1"/>
            <a:r>
              <a:rPr lang="en-GB" sz="1800">
                <a:ea typeface="ＭＳ Ｐゴシック" pitchFamily="-110" charset="-128"/>
              </a:rPr>
              <a:t>make it clear what the “take away message is”. </a:t>
            </a:r>
          </a:p>
          <a:p>
            <a:pPr lvl="1"/>
            <a:r>
              <a:rPr lang="en-GB" sz="1800">
                <a:ea typeface="ＭＳ Ｐゴシック" pitchFamily="-110" charset="-128"/>
              </a:rPr>
              <a:t>Demonstrate analysis and synthesis that you have undertaken</a:t>
            </a:r>
          </a:p>
          <a:p>
            <a:pPr lvl="1"/>
            <a:r>
              <a:rPr lang="en-GB" sz="1800">
                <a:ea typeface="ＭＳ Ｐゴシック" pitchFamily="-110" charset="-128"/>
              </a:rPr>
              <a:t>Explain any limitations in your work</a:t>
            </a:r>
          </a:p>
          <a:p>
            <a:pPr lvl="1"/>
            <a:r>
              <a:rPr lang="en-GB" sz="1800">
                <a:ea typeface="ＭＳ Ｐゴシック" pitchFamily="-110" charset="-128"/>
              </a:rPr>
              <a:t>Detail future work to be undertaken</a:t>
            </a:r>
          </a:p>
          <a:p>
            <a:pPr lvl="1"/>
            <a:endParaRPr lang="en-GB" sz="1800">
              <a:ea typeface="ＭＳ Ｐゴシック" pitchFamily="-110" charset="-128"/>
            </a:endParaRPr>
          </a:p>
          <a:p>
            <a:r>
              <a:rPr lang="en-GB" sz="2000"/>
              <a:t>On analysis and synthesis.</a:t>
            </a:r>
          </a:p>
          <a:p>
            <a:pPr lvl="1">
              <a:lnSpc>
                <a:spcPts val="2063"/>
              </a:lnSpc>
              <a:spcBef>
                <a:spcPts val="600"/>
              </a:spcBef>
              <a:buFont typeface="Wingdings" pitchFamily="-110" charset="2"/>
              <a:buNone/>
            </a:pPr>
            <a:r>
              <a:rPr lang="en-GB" sz="1800">
                <a:ea typeface="ＭＳ Ｐゴシック" pitchFamily="-110" charset="-128"/>
              </a:rPr>
              <a:t>	There is no room for “I think..”,  “I believe”. Technical reports should take an objective and scientific standpoint</a:t>
            </a:r>
            <a:r>
              <a:rPr lang="en-GB">
                <a:ea typeface="ＭＳ Ｐゴシック" pitchFamily="-110" charset="-128"/>
              </a:rPr>
              <a:t>.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xfrm>
            <a:off x="685800" y="6324600"/>
            <a:ext cx="1905000" cy="457200"/>
          </a:xfrm>
          <a:noFill/>
        </p:spPr>
        <p:txBody>
          <a:bodyPr/>
          <a:lstStyle/>
          <a:p>
            <a:pPr algn="l" defTabSz="762000"/>
            <a:fld id="{CBEB606E-F8E2-A643-83D0-EBE157984366}" type="slidenum">
              <a:rPr lang="en-GB">
                <a:solidFill>
                  <a:schemeClr val="bg1"/>
                </a:solidFill>
              </a:rPr>
              <a:pPr algn="l" defTabSz="762000"/>
              <a:t>28</a:t>
            </a:fld>
            <a:endParaRPr lang="en-GB">
              <a:solidFill>
                <a:schemeClr val="bg1"/>
              </a:solidFill>
            </a:endParaRPr>
          </a:p>
        </p:txBody>
      </p:sp>
      <p:sp>
        <p:nvSpPr>
          <p:cNvPr id="75779" name="Rectangle 2"/>
          <p:cNvSpPr>
            <a:spLocks noGrp="1" noChangeArrowheads="1"/>
          </p:cNvSpPr>
          <p:nvPr>
            <p:ph type="title"/>
          </p:nvPr>
        </p:nvSpPr>
        <p:spPr/>
        <p:txBody>
          <a:bodyPr/>
          <a:lstStyle/>
          <a:p>
            <a:r>
              <a:rPr lang="en-GB"/>
              <a:t>Citations, References and Bibliography</a:t>
            </a:r>
          </a:p>
        </p:txBody>
      </p:sp>
      <p:sp>
        <p:nvSpPr>
          <p:cNvPr id="75780" name="Rectangle 3"/>
          <p:cNvSpPr>
            <a:spLocks noGrp="1" noChangeArrowheads="1"/>
          </p:cNvSpPr>
          <p:nvPr>
            <p:ph type="body" idx="1"/>
          </p:nvPr>
        </p:nvSpPr>
        <p:spPr>
          <a:xfrm>
            <a:off x="685800" y="1828800"/>
            <a:ext cx="7772400" cy="4114800"/>
          </a:xfrm>
        </p:spPr>
        <p:txBody>
          <a:bodyPr/>
          <a:lstStyle/>
          <a:p>
            <a:r>
              <a:rPr lang="en-GB" sz="1800" dirty="0"/>
              <a:t>Learn how to format a reference and how to cite it.</a:t>
            </a:r>
          </a:p>
          <a:p>
            <a:r>
              <a:rPr lang="en-GB" sz="1800" dirty="0"/>
              <a:t>There are two major formats </a:t>
            </a:r>
            <a:r>
              <a:rPr lang="en-GB" sz="1800" dirty="0" smtClean="0"/>
              <a:t>which you are likely to</a:t>
            </a:r>
            <a:r>
              <a:rPr lang="en-GB" sz="1800" dirty="0" smtClean="0"/>
              <a:t> use or encounter.</a:t>
            </a:r>
            <a:endParaRPr lang="en-GB" sz="1800" dirty="0"/>
          </a:p>
          <a:p>
            <a:endParaRPr lang="en-GB" sz="1800" dirty="0"/>
          </a:p>
          <a:p>
            <a:r>
              <a:rPr lang="en-GB" sz="1800" dirty="0"/>
              <a:t>Harvard   - Cite with Name and Date</a:t>
            </a:r>
          </a:p>
          <a:p>
            <a:pPr lvl="1"/>
            <a:r>
              <a:rPr lang="en-GB" sz="1600" dirty="0">
                <a:ea typeface="ＭＳ Ｐゴシック" pitchFamily="-110" charset="-128"/>
              </a:rPr>
              <a:t>Much preferred for technical </a:t>
            </a:r>
            <a:r>
              <a:rPr lang="en-GB" sz="1600" dirty="0" smtClean="0">
                <a:ea typeface="ＭＳ Ｐゴシック" pitchFamily="-110" charset="-128"/>
              </a:rPr>
              <a:t>reports</a:t>
            </a:r>
            <a:endParaRPr lang="en-GB" sz="1800" dirty="0"/>
          </a:p>
          <a:p>
            <a:r>
              <a:rPr lang="en-GB" sz="1800" dirty="0"/>
              <a:t>IEEE – Cite with Number</a:t>
            </a:r>
          </a:p>
          <a:p>
            <a:pPr lvl="1"/>
            <a:r>
              <a:rPr lang="en-GB" sz="1600" dirty="0">
                <a:ea typeface="ＭＳ Ｐゴシック" pitchFamily="-110" charset="-128"/>
              </a:rPr>
              <a:t>Much more compact so used is paper based IEEE and ACM journals</a:t>
            </a:r>
          </a:p>
          <a:p>
            <a:pPr marL="457200" lvl="1" indent="0">
              <a:buNone/>
            </a:pPr>
            <a:endParaRPr lang="en-GB" sz="1600" dirty="0">
              <a:ea typeface="ＭＳ Ｐゴシック" pitchFamily="-110" charset="-128"/>
            </a:endParaRPr>
          </a:p>
          <a:p>
            <a:r>
              <a:rPr lang="en-GB" sz="1800" dirty="0" smtClean="0"/>
              <a:t>References are a list of the items which have been ‘cited’ in the document</a:t>
            </a:r>
          </a:p>
          <a:p>
            <a:r>
              <a:rPr lang="en-GB" sz="1800" dirty="0" smtClean="0"/>
              <a:t>Bibliographies </a:t>
            </a:r>
            <a:r>
              <a:rPr lang="en-GB" sz="1800" dirty="0"/>
              <a:t>are reading lists, that provide more background on the area, but which you have not specifically cited</a:t>
            </a:r>
          </a:p>
          <a:p>
            <a:endParaRPr lang="en-GB" sz="18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Citing in IEEE notation</a:t>
            </a:r>
            <a:endParaRPr lang="en-GB" dirty="0"/>
          </a:p>
        </p:txBody>
      </p:sp>
      <p:pic>
        <p:nvPicPr>
          <p:cNvPr id="5" name="Content Placeholder 4" descr="Screen Shot 2012-10-08 at 11.02.19.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6201" b="-16201"/>
          <a:stretch>
            <a:fillRect/>
          </a:stretch>
        </p:blipFill>
        <p:spPr>
          <a:xfrm>
            <a:off x="755576" y="1484784"/>
            <a:ext cx="7772400" cy="4114800"/>
          </a:xfrm>
        </p:spPr>
      </p:pic>
      <p:sp>
        <p:nvSpPr>
          <p:cNvPr id="4" name="Footer Placeholder 3"/>
          <p:cNvSpPr>
            <a:spLocks noGrp="1"/>
          </p:cNvSpPr>
          <p:nvPr>
            <p:ph type="ftr" sz="quarter" idx="11"/>
          </p:nvPr>
        </p:nvSpPr>
        <p:spPr/>
        <p:txBody>
          <a:bodyPr/>
          <a:lstStyle/>
          <a:p>
            <a:r>
              <a:rPr lang="en-GB" smtClean="0"/>
              <a:t>saw@ecs.soton.ac.uk</a:t>
            </a:r>
            <a:endParaRPr lang="en-GB"/>
          </a:p>
        </p:txBody>
      </p:sp>
      <p:sp>
        <p:nvSpPr>
          <p:cNvPr id="6" name="Rectangle 5"/>
          <p:cNvSpPr/>
          <p:nvPr/>
        </p:nvSpPr>
        <p:spPr>
          <a:xfrm>
            <a:off x="0" y="5445224"/>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hlinkClick r:id="rId2"/>
              </a:rPr>
              <a:t>http://</a:t>
            </a:r>
            <a:r>
              <a:rPr lang="en-GB" sz="2000" dirty="0" err="1">
                <a:hlinkClick r:id="rId2"/>
              </a:rPr>
              <a:t>www.southampton.ac.uk</a:t>
            </a:r>
            <a:r>
              <a:rPr lang="en-GB" sz="2000" dirty="0">
                <a:hlinkClick r:id="rId2"/>
              </a:rPr>
              <a:t>/library/</a:t>
            </a:r>
            <a:r>
              <a:rPr lang="en-GB" sz="2000" dirty="0" err="1">
                <a:hlinkClick r:id="rId2"/>
              </a:rPr>
              <a:t>infoskills</a:t>
            </a:r>
            <a:r>
              <a:rPr lang="en-GB" sz="2000" dirty="0">
                <a:hlinkClick r:id="rId2"/>
              </a:rPr>
              <a:t>/references/</a:t>
            </a:r>
            <a:r>
              <a:rPr lang="en-GB" sz="2000" dirty="0" err="1">
                <a:hlinkClick r:id="rId2"/>
              </a:rPr>
              <a:t>ieee.html</a:t>
            </a:r>
            <a:endParaRPr lang="en-GB" sz="2000" dirty="0"/>
          </a:p>
        </p:txBody>
      </p:sp>
    </p:spTree>
    <p:extLst>
      <p:ext uri="{BB962C8B-B14F-4D97-AF65-F5344CB8AC3E}">
        <p14:creationId xmlns:p14="http://schemas.microsoft.com/office/powerpoint/2010/main" val="3546384704"/>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24579" name="Rectangle 4"/>
          <p:cNvSpPr>
            <a:spLocks noGrp="1" noChangeArrowheads="1"/>
          </p:cNvSpPr>
          <p:nvPr>
            <p:ph type="ctrTitle"/>
          </p:nvPr>
        </p:nvSpPr>
        <p:spPr/>
        <p:txBody>
          <a:bodyPr/>
          <a:lstStyle/>
          <a:p>
            <a:pPr algn="ctr"/>
            <a:r>
              <a:rPr lang="en-GB"/>
              <a:t>Introduction and Objectives</a:t>
            </a:r>
          </a:p>
        </p:txBody>
      </p:sp>
      <p:sp>
        <p:nvSpPr>
          <p:cNvPr id="24580" name="Rectangle 5"/>
          <p:cNvSpPr>
            <a:spLocks noGrp="1" noChangeArrowheads="1"/>
          </p:cNvSpPr>
          <p:nvPr>
            <p:ph type="subTitle" idx="1"/>
          </p:nvPr>
        </p:nvSpPr>
        <p:spPr/>
        <p:txBody>
          <a:bodyPr/>
          <a:lstStyle/>
          <a:p>
            <a:r>
              <a:rPr lang="en-GB"/>
              <a:t>How I will run this class</a:t>
            </a:r>
            <a:br>
              <a:rPr lang="en-GB"/>
            </a:br>
            <a:r>
              <a:rPr lang="en-GB"/>
              <a:t>What I want</a:t>
            </a:r>
            <a:br>
              <a:rPr lang="en-GB"/>
            </a:br>
            <a:r>
              <a:rPr lang="en-GB"/>
              <a:t>What do you want?</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Citing in Harvard notation</a:t>
            </a:r>
            <a:endParaRPr lang="en-GB" dirty="0"/>
          </a:p>
        </p:txBody>
      </p:sp>
      <p:sp>
        <p:nvSpPr>
          <p:cNvPr id="4" name="Footer Placeholder 3"/>
          <p:cNvSpPr>
            <a:spLocks noGrp="1"/>
          </p:cNvSpPr>
          <p:nvPr>
            <p:ph type="ftr" sz="quarter" idx="11"/>
          </p:nvPr>
        </p:nvSpPr>
        <p:spPr/>
        <p:txBody>
          <a:bodyPr/>
          <a:lstStyle/>
          <a:p>
            <a:r>
              <a:rPr lang="en-GB" smtClean="0"/>
              <a:t>saw@ecs.soton.ac.uk</a:t>
            </a:r>
            <a:endParaRPr lang="en-GB"/>
          </a:p>
        </p:txBody>
      </p:sp>
      <p:sp>
        <p:nvSpPr>
          <p:cNvPr id="6" name="Rectangle 5"/>
          <p:cNvSpPr/>
          <p:nvPr/>
        </p:nvSpPr>
        <p:spPr>
          <a:xfrm>
            <a:off x="17502" y="5733256"/>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t>http://</a:t>
            </a:r>
            <a:r>
              <a:rPr lang="en-GB" sz="2000" dirty="0" err="1"/>
              <a:t>www.southampton.ac.uk</a:t>
            </a:r>
            <a:r>
              <a:rPr lang="en-GB" sz="2000" dirty="0"/>
              <a:t>/library/</a:t>
            </a:r>
            <a:r>
              <a:rPr lang="en-GB" sz="2000" dirty="0" err="1"/>
              <a:t>infoskills</a:t>
            </a:r>
            <a:r>
              <a:rPr lang="en-GB" sz="2000" dirty="0"/>
              <a:t>/references/</a:t>
            </a:r>
            <a:r>
              <a:rPr lang="en-GB" sz="2000" dirty="0" err="1"/>
              <a:t>harvard.html</a:t>
            </a:r>
            <a:endParaRPr lang="en-GB" sz="2000" dirty="0"/>
          </a:p>
        </p:txBody>
      </p:sp>
      <p:pic>
        <p:nvPicPr>
          <p:cNvPr id="8" name="Content Placeholder 7" descr="Screen Shot 2012-10-08 at 11.02.58.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7636" b="-17636"/>
          <a:stretch>
            <a:fillRect/>
          </a:stretch>
        </p:blipFill>
        <p:spPr>
          <a:xfrm>
            <a:off x="755576" y="2050504"/>
            <a:ext cx="7772400" cy="4114800"/>
          </a:xfrm>
        </p:spPr>
      </p:pic>
    </p:spTree>
    <p:extLst>
      <p:ext uri="{BB962C8B-B14F-4D97-AF65-F5344CB8AC3E}">
        <p14:creationId xmlns:p14="http://schemas.microsoft.com/office/powerpoint/2010/main" val="2193482921"/>
      </p:ext>
    </p:extLst>
  </p:cSld>
  <p:clrMapOvr>
    <a:masterClrMapping/>
  </p:clrMapOvr>
  <p:transition xmlns:p14="http://schemas.microsoft.com/office/powerpoint/2010/mai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77827" name="Rectangle 2"/>
          <p:cNvSpPr>
            <a:spLocks noGrp="1" noChangeArrowheads="1"/>
          </p:cNvSpPr>
          <p:nvPr>
            <p:ph type="title"/>
          </p:nvPr>
        </p:nvSpPr>
        <p:spPr>
          <a:xfrm>
            <a:off x="1676400" y="381000"/>
            <a:ext cx="7056438" cy="819150"/>
          </a:xfrm>
          <a:noFill/>
        </p:spPr>
        <p:txBody>
          <a:bodyPr/>
          <a:lstStyle/>
          <a:p>
            <a:r>
              <a:rPr lang="en-GB" smtClean="0"/>
              <a:t>You must usually use IEEE conventions</a:t>
            </a:r>
          </a:p>
        </p:txBody>
      </p:sp>
      <p:sp>
        <p:nvSpPr>
          <p:cNvPr id="77828" name="Rectangle 3"/>
          <p:cNvSpPr>
            <a:spLocks noGrp="1" noChangeArrowheads="1"/>
          </p:cNvSpPr>
          <p:nvPr>
            <p:ph type="body" sz="half" idx="1"/>
          </p:nvPr>
        </p:nvSpPr>
        <p:spPr>
          <a:xfrm>
            <a:off x="684213" y="1844675"/>
            <a:ext cx="3810000" cy="4114800"/>
          </a:xfrm>
          <a:noFill/>
        </p:spPr>
        <p:txBody>
          <a:bodyPr/>
          <a:lstStyle/>
          <a:p>
            <a:pPr>
              <a:buFont typeface="Wingdings" pitchFamily="-110" charset="2"/>
              <a:buNone/>
            </a:pPr>
            <a:r>
              <a:rPr lang="en-GB" b="1"/>
              <a:t>References</a:t>
            </a:r>
          </a:p>
          <a:p>
            <a:pPr>
              <a:buFont typeface="Wingdings" pitchFamily="-110" charset="2"/>
              <a:buNone/>
            </a:pPr>
            <a:r>
              <a:rPr lang="en-GB"/>
              <a:t>Should provide a replicable audit trail</a:t>
            </a:r>
          </a:p>
          <a:p>
            <a:pPr>
              <a:buFont typeface="Wingdings" pitchFamily="-110" charset="2"/>
              <a:buNone/>
            </a:pPr>
            <a:r>
              <a:rPr lang="en-GB"/>
              <a:t>So…</a:t>
            </a:r>
          </a:p>
          <a:p>
            <a:pPr>
              <a:buFont typeface="Wingdings" pitchFamily="-110" charset="2"/>
              <a:buNone/>
            </a:pPr>
            <a:r>
              <a:rPr lang="en-GB"/>
              <a:t>   They need to be </a:t>
            </a:r>
            <a:br>
              <a:rPr lang="en-GB"/>
            </a:br>
            <a:r>
              <a:rPr lang="en-GB"/>
              <a:t>complete and in a standard format</a:t>
            </a:r>
          </a:p>
        </p:txBody>
      </p:sp>
      <p:sp>
        <p:nvSpPr>
          <p:cNvPr id="77829" name="Rectangle 4"/>
          <p:cNvSpPr>
            <a:spLocks noGrp="1" noChangeArrowheads="1"/>
          </p:cNvSpPr>
          <p:nvPr>
            <p:ph type="body" sz="half" idx="2"/>
          </p:nvPr>
        </p:nvSpPr>
        <p:spPr/>
        <p:txBody>
          <a:bodyPr/>
          <a:lstStyle/>
          <a:p>
            <a:pPr>
              <a:buFont typeface="Wingdings" pitchFamily="-110" charset="2"/>
              <a:buNone/>
            </a:pPr>
            <a:r>
              <a:rPr lang="en-GB" dirty="0"/>
              <a:t>IEEE convention</a:t>
            </a:r>
          </a:p>
          <a:p>
            <a:r>
              <a:rPr lang="en-GB" dirty="0"/>
              <a:t>uses a single sequentially order note number to cite all references to each source mentioned in the text [1]. </a:t>
            </a:r>
          </a:p>
        </p:txBody>
      </p:sp>
      <p:sp>
        <p:nvSpPr>
          <p:cNvPr id="77830" name="Rectangle 5"/>
          <p:cNvSpPr>
            <a:spLocks noChangeArrowheads="1"/>
          </p:cNvSpPr>
          <p:nvPr/>
        </p:nvSpPr>
        <p:spPr bwMode="auto">
          <a:xfrm>
            <a:off x="539750" y="5373688"/>
            <a:ext cx="8062073" cy="461665"/>
          </a:xfrm>
          <a:prstGeom prst="rect">
            <a:avLst/>
          </a:prstGeom>
          <a:solidFill>
            <a:schemeClr val="tx1">
              <a:lumMod val="20000"/>
              <a:lumOff val="80000"/>
            </a:schemeClr>
          </a:solidFill>
          <a:ln w="12700">
            <a:noFill/>
            <a:miter lim="800000"/>
            <a:headEnd type="none" w="sm" len="sm"/>
            <a:tailEnd type="none" w="sm" len="sm"/>
          </a:ln>
        </p:spPr>
        <p:txBody>
          <a:bodyPr wrap="none">
            <a:prstTxWarp prst="textNoShape">
              <a:avLst/>
            </a:prstTxWarp>
            <a:spAutoFit/>
          </a:bodyPr>
          <a:lstStyle/>
          <a:p>
            <a:pPr>
              <a:buNone/>
            </a:pPr>
            <a:r>
              <a:rPr lang="en-GB" sz="2400" i="1" dirty="0" smtClean="0">
                <a:latin typeface="Tahoma"/>
                <a:cs typeface="Tahoma"/>
                <a:hlinkClick r:id="rId3"/>
              </a:rPr>
              <a:t>1 http://</a:t>
            </a:r>
            <a:r>
              <a:rPr lang="en-GB" sz="2400" i="1" dirty="0" err="1" smtClean="0">
                <a:latin typeface="Tahoma"/>
                <a:cs typeface="Tahoma"/>
                <a:hlinkClick r:id="rId3"/>
              </a:rPr>
              <a:t>www.ijssst.info</a:t>
            </a:r>
            <a:r>
              <a:rPr lang="en-GB" sz="2400" i="1" dirty="0">
                <a:latin typeface="Tahoma"/>
                <a:cs typeface="Tahoma"/>
                <a:hlinkClick r:id="rId3"/>
              </a:rPr>
              <a:t>/info/IEEE-Citation-</a:t>
            </a:r>
            <a:r>
              <a:rPr lang="en-GB" sz="2400" i="1" dirty="0" err="1">
                <a:latin typeface="Tahoma"/>
                <a:cs typeface="Tahoma"/>
                <a:hlinkClick r:id="rId3"/>
              </a:rPr>
              <a:t>StyleGuide.pdf</a:t>
            </a:r>
            <a:endParaRPr lang="en-GB" sz="2400" i="1" dirty="0">
              <a:latin typeface="Tahoma"/>
              <a:cs typeface="Tahoma"/>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xfrm>
            <a:off x="685800" y="6324600"/>
            <a:ext cx="1905000" cy="457200"/>
          </a:xfrm>
          <a:noFill/>
        </p:spPr>
        <p:txBody>
          <a:bodyPr/>
          <a:lstStyle/>
          <a:p>
            <a:pPr algn="l" defTabSz="762000"/>
            <a:fld id="{D3D8454D-FA8F-4F48-B61D-C2AF71A4ABD1}" type="slidenum">
              <a:rPr lang="en-GB">
                <a:solidFill>
                  <a:schemeClr val="bg1"/>
                </a:solidFill>
              </a:rPr>
              <a:pPr algn="l" defTabSz="762000"/>
              <a:t>32</a:t>
            </a:fld>
            <a:endParaRPr lang="en-GB">
              <a:solidFill>
                <a:schemeClr val="bg1"/>
              </a:solidFill>
            </a:endParaRPr>
          </a:p>
        </p:txBody>
      </p:sp>
      <p:sp>
        <p:nvSpPr>
          <p:cNvPr id="79875" name="Rectangle 2"/>
          <p:cNvSpPr>
            <a:spLocks noGrp="1" noChangeArrowheads="1"/>
          </p:cNvSpPr>
          <p:nvPr>
            <p:ph type="title"/>
          </p:nvPr>
        </p:nvSpPr>
        <p:spPr>
          <a:xfrm>
            <a:off x="1752600" y="381000"/>
            <a:ext cx="7056438" cy="819150"/>
          </a:xfrm>
        </p:spPr>
        <p:txBody>
          <a:bodyPr/>
          <a:lstStyle/>
          <a:p>
            <a:r>
              <a:rPr lang="en-GB"/>
              <a:t>Citation On-line and of the On-line</a:t>
            </a:r>
          </a:p>
        </p:txBody>
      </p:sp>
      <p:sp>
        <p:nvSpPr>
          <p:cNvPr id="79876" name="Rectangle 3"/>
          <p:cNvSpPr>
            <a:spLocks noGrp="1" noChangeArrowheads="1"/>
          </p:cNvSpPr>
          <p:nvPr>
            <p:ph type="body" idx="1"/>
          </p:nvPr>
        </p:nvSpPr>
        <p:spPr>
          <a:xfrm>
            <a:off x="762000" y="1828800"/>
            <a:ext cx="7772400" cy="4343400"/>
          </a:xfrm>
        </p:spPr>
        <p:txBody>
          <a:bodyPr/>
          <a:lstStyle/>
          <a:p>
            <a:pPr marL="381000" indent="-381000"/>
            <a:r>
              <a:rPr lang="en-GB" sz="2000"/>
              <a:t>In these days when </a:t>
            </a:r>
          </a:p>
          <a:p>
            <a:pPr marL="762000" lvl="1" indent="-304800">
              <a:buFont typeface="Wingdings" pitchFamily="-110" charset="2"/>
              <a:buAutoNum type="arabicPeriod"/>
            </a:pPr>
            <a:r>
              <a:rPr lang="en-GB" sz="1800">
                <a:ea typeface="ＭＳ Ｐゴシック" pitchFamily="-110" charset="-128"/>
              </a:rPr>
              <a:t>Many of the papers you cite are available on-line</a:t>
            </a:r>
          </a:p>
          <a:p>
            <a:pPr marL="762000" lvl="1" indent="-304800">
              <a:buFont typeface="Wingdings" pitchFamily="-110" charset="2"/>
              <a:buAutoNum type="arabicPeriod"/>
            </a:pPr>
            <a:r>
              <a:rPr lang="en-GB" sz="1800">
                <a:ea typeface="ＭＳ Ｐゴシック" pitchFamily="-110" charset="-128"/>
              </a:rPr>
              <a:t>Your paper will in all likeliness be read on-line</a:t>
            </a:r>
          </a:p>
          <a:p>
            <a:pPr marL="762000" lvl="1" indent="-304800">
              <a:buFont typeface="Wingdings" pitchFamily="-110" charset="2"/>
              <a:buNone/>
            </a:pPr>
            <a:r>
              <a:rPr lang="en-GB" sz="1800" b="1">
                <a:ea typeface="ＭＳ Ｐゴシック" pitchFamily="-110" charset="-128"/>
              </a:rPr>
              <a:t>in addition to the normal reference</a:t>
            </a:r>
            <a:r>
              <a:rPr lang="en-GB" sz="1800">
                <a:ea typeface="ＭＳ Ｐゴシック" pitchFamily="-110" charset="-128"/>
              </a:rPr>
              <a:t>, it is customary to hyperlink your references to the on-line version– making it much easier for your readers to follow.</a:t>
            </a:r>
          </a:p>
          <a:p>
            <a:pPr marL="381000" indent="-381000"/>
            <a:r>
              <a:rPr lang="en-GB" sz="2000"/>
              <a:t>A number of sources may only be available on-line. A good rule of thumb is – if you can identify the provenance (author(s) name, and a name for the on-line publication, date of publication) then cite and reference it in the normal way. (Stating date accessed)</a:t>
            </a:r>
          </a:p>
          <a:p>
            <a:pPr marL="381000" indent="-381000"/>
            <a:r>
              <a:rPr lang="en-GB" sz="2000"/>
              <a:t>If it is just a “web page”, then it should not be in your references. Maybe it should be a footnote – or if you have lots then consider a “Web Page References” section.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81923" name="Rectangle 2"/>
          <p:cNvSpPr>
            <a:spLocks noGrp="1" noChangeArrowheads="1"/>
          </p:cNvSpPr>
          <p:nvPr>
            <p:ph type="title"/>
          </p:nvPr>
        </p:nvSpPr>
        <p:spPr/>
        <p:txBody>
          <a:bodyPr/>
          <a:lstStyle/>
          <a:p>
            <a:r>
              <a:rPr lang="en-GB" sz="2800"/>
              <a:t>Academic Integrity and  Plagiarism?</a:t>
            </a:r>
          </a:p>
        </p:txBody>
      </p:sp>
      <p:sp>
        <p:nvSpPr>
          <p:cNvPr id="81924" name="Rectangle 3"/>
          <p:cNvSpPr>
            <a:spLocks noGrp="1" noChangeArrowheads="1"/>
          </p:cNvSpPr>
          <p:nvPr>
            <p:ph type="body" sz="half" idx="2"/>
          </p:nvPr>
        </p:nvSpPr>
        <p:spPr>
          <a:xfrm>
            <a:off x="4932363" y="1700213"/>
            <a:ext cx="3810000" cy="4327525"/>
          </a:xfrm>
        </p:spPr>
        <p:txBody>
          <a:bodyPr/>
          <a:lstStyle/>
          <a:p>
            <a:pPr>
              <a:lnSpc>
                <a:spcPct val="80000"/>
              </a:lnSpc>
            </a:pPr>
            <a:endParaRPr lang="en-GB" sz="1200"/>
          </a:p>
          <a:p>
            <a:pPr>
              <a:lnSpc>
                <a:spcPct val="80000"/>
              </a:lnSpc>
            </a:pPr>
            <a:r>
              <a:rPr lang="en-GB" sz="1600"/>
              <a:t>In some countries/cultures students may expect to copy</a:t>
            </a:r>
          </a:p>
          <a:p>
            <a:pPr>
              <a:lnSpc>
                <a:spcPct val="80000"/>
              </a:lnSpc>
            </a:pPr>
            <a:r>
              <a:rPr lang="en-GB" sz="1600"/>
              <a:t>Teachers may want students to repeat exactly what is in text books or lecture notes. </a:t>
            </a:r>
          </a:p>
          <a:p>
            <a:pPr>
              <a:lnSpc>
                <a:spcPct val="80000"/>
              </a:lnSpc>
            </a:pPr>
            <a:r>
              <a:rPr lang="en-GB" sz="1600"/>
              <a:t>At the University of Southampton all work you submit for marking must be your own original creation</a:t>
            </a:r>
          </a:p>
          <a:p>
            <a:pPr>
              <a:lnSpc>
                <a:spcPct val="80000"/>
              </a:lnSpc>
            </a:pPr>
            <a:r>
              <a:rPr lang="en-GB" sz="1600"/>
              <a:t>Presenting another’s work as if it was your own  is called "plagiarism" and is the </a:t>
            </a:r>
            <a:r>
              <a:rPr lang="en-GB" sz="1600" u="sng"/>
              <a:t>wrong thing to do</a:t>
            </a:r>
            <a:r>
              <a:rPr lang="en-GB" sz="1600"/>
              <a:t>. </a:t>
            </a:r>
            <a:endParaRPr lang="en-GB" sz="1600" b="1"/>
          </a:p>
          <a:p>
            <a:pPr>
              <a:lnSpc>
                <a:spcPct val="80000"/>
              </a:lnSpc>
            </a:pPr>
            <a:r>
              <a:rPr lang="en-GB" sz="1600" b="1"/>
              <a:t>Plagiarism </a:t>
            </a:r>
            <a:r>
              <a:rPr lang="en-GB" sz="1600"/>
              <a:t>is what you do when you copy without acknowledging your sources</a:t>
            </a:r>
          </a:p>
          <a:p>
            <a:pPr>
              <a:lnSpc>
                <a:spcPct val="80000"/>
              </a:lnSpc>
            </a:pPr>
            <a:r>
              <a:rPr lang="en-GB" sz="1600"/>
              <a:t>There are academic conventions to acknowledge sources</a:t>
            </a:r>
          </a:p>
          <a:p>
            <a:pPr>
              <a:lnSpc>
                <a:spcPct val="80000"/>
              </a:lnSpc>
            </a:pPr>
            <a:r>
              <a:rPr lang="en-GB" sz="1600"/>
              <a:t>We have clear university regulations against plagiarism</a:t>
            </a:r>
          </a:p>
        </p:txBody>
      </p:sp>
      <p:pic>
        <p:nvPicPr>
          <p:cNvPr id="81925" name="Picture 7" descr="MCj00843820000[1]"/>
          <p:cNvPicPr>
            <a:picLocks noGrp="1" noChangeAspect="1" noChangeArrowheads="1"/>
          </p:cNvPicPr>
          <p:nvPr>
            <p:ph sz="half" idx="1"/>
          </p:nvPr>
        </p:nvPicPr>
        <p:blipFill>
          <a:blip r:embed="rId3"/>
          <a:srcRect/>
          <a:stretch>
            <a:fillRect/>
          </a:stretch>
        </p:blipFill>
        <p:spPr>
          <a:xfrm>
            <a:off x="754063" y="2573338"/>
            <a:ext cx="3810000" cy="2900362"/>
          </a:xfrm>
        </p:spPr>
      </p:pic>
      <p:sp>
        <p:nvSpPr>
          <p:cNvPr id="81926" name="Rectangle 8"/>
          <p:cNvSpPr>
            <a:spLocks noChangeArrowheads="1"/>
          </p:cNvSpPr>
          <p:nvPr/>
        </p:nvSpPr>
        <p:spPr bwMode="auto">
          <a:xfrm>
            <a:off x="0" y="5516563"/>
            <a:ext cx="4895850" cy="530225"/>
          </a:xfrm>
          <a:prstGeom prst="rect">
            <a:avLst/>
          </a:prstGeom>
          <a:noFill/>
          <a:ln w="12700">
            <a:noFill/>
            <a:miter lim="800000"/>
            <a:headEnd type="none" w="sm" len="sm"/>
            <a:tailEnd type="none" w="sm" len="sm"/>
          </a:ln>
        </p:spPr>
        <p:txBody>
          <a:bodyPr>
            <a:prstTxWarp prst="textNoShape">
              <a:avLst/>
            </a:prstTxWarp>
            <a:spAutoFit/>
          </a:bodyPr>
          <a:lstStyle/>
          <a:p>
            <a:pPr algn="ctr">
              <a:lnSpc>
                <a:spcPct val="80000"/>
              </a:lnSpc>
              <a:buFont typeface="Wingdings" pitchFamily="-110" charset="2"/>
              <a:buNone/>
            </a:pPr>
            <a:r>
              <a:rPr lang="en-GB" sz="1800" b="1">
                <a:solidFill>
                  <a:schemeClr val="tx1"/>
                </a:solidFill>
              </a:rPr>
              <a:t>Plagiarism is using someone else’s work</a:t>
            </a:r>
            <a:br>
              <a:rPr lang="en-GB" sz="1800" b="1">
                <a:solidFill>
                  <a:schemeClr val="tx1"/>
                </a:solidFill>
              </a:rPr>
            </a:br>
            <a:r>
              <a:rPr lang="en-GB" sz="1800" b="1">
                <a:solidFill>
                  <a:schemeClr val="tx1"/>
                </a:solidFill>
              </a:rPr>
              <a:t>but not indicating that it is not your own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xfrm>
            <a:off x="685800" y="6324600"/>
            <a:ext cx="1905000" cy="457200"/>
          </a:xfrm>
          <a:noFill/>
        </p:spPr>
        <p:txBody>
          <a:bodyPr/>
          <a:lstStyle/>
          <a:p>
            <a:pPr algn="l" defTabSz="762000"/>
            <a:fld id="{FEDAACE2-76AB-584D-BB93-C439F305B75E}" type="slidenum">
              <a:rPr lang="en-GB">
                <a:solidFill>
                  <a:schemeClr val="bg1"/>
                </a:solidFill>
              </a:rPr>
              <a:pPr algn="l" defTabSz="762000"/>
              <a:t>34</a:t>
            </a:fld>
            <a:endParaRPr lang="en-GB">
              <a:solidFill>
                <a:schemeClr val="bg1"/>
              </a:solidFill>
            </a:endParaRPr>
          </a:p>
        </p:txBody>
      </p:sp>
      <p:sp>
        <p:nvSpPr>
          <p:cNvPr id="83971" name="Rectangle 2"/>
          <p:cNvSpPr>
            <a:spLocks noGrp="1" noChangeArrowheads="1"/>
          </p:cNvSpPr>
          <p:nvPr>
            <p:ph type="title"/>
          </p:nvPr>
        </p:nvSpPr>
        <p:spPr/>
        <p:txBody>
          <a:bodyPr/>
          <a:lstStyle/>
          <a:p>
            <a:r>
              <a:rPr lang="en-GB"/>
              <a:t>Avoiding Plagiarism</a:t>
            </a:r>
          </a:p>
        </p:txBody>
      </p:sp>
      <p:sp>
        <p:nvSpPr>
          <p:cNvPr id="83972" name="Rectangle 3"/>
          <p:cNvSpPr>
            <a:spLocks noGrp="1" noChangeArrowheads="1"/>
          </p:cNvSpPr>
          <p:nvPr>
            <p:ph type="body" idx="1"/>
          </p:nvPr>
        </p:nvSpPr>
        <p:spPr>
          <a:xfrm>
            <a:off x="762000" y="1600200"/>
            <a:ext cx="7772400" cy="4643438"/>
          </a:xfrm>
        </p:spPr>
        <p:txBody>
          <a:bodyPr/>
          <a:lstStyle/>
          <a:p>
            <a:pPr marL="381000" indent="-381000">
              <a:lnSpc>
                <a:spcPct val="80000"/>
              </a:lnSpc>
              <a:spcAft>
                <a:spcPts val="600"/>
              </a:spcAft>
            </a:pPr>
            <a:r>
              <a:rPr lang="en-GB" sz="1800" dirty="0"/>
              <a:t>If you cut and paste words from </a:t>
            </a:r>
            <a:r>
              <a:rPr lang="en-GB" sz="1800" b="1" dirty="0"/>
              <a:t>anywhere</a:t>
            </a:r>
            <a:r>
              <a:rPr lang="en-GB" sz="1800" dirty="0"/>
              <a:t> else, and you do not attribute those words to the original author/webpage then that is plagiarism.</a:t>
            </a:r>
          </a:p>
          <a:p>
            <a:pPr marL="381000" indent="-381000">
              <a:lnSpc>
                <a:spcPct val="80000"/>
              </a:lnSpc>
              <a:spcAft>
                <a:spcPts val="600"/>
              </a:spcAft>
            </a:pPr>
            <a:r>
              <a:rPr lang="en-GB" sz="1800" dirty="0"/>
              <a:t>Plagiarism is cheating and an attempt to defraud, and </a:t>
            </a:r>
          </a:p>
          <a:p>
            <a:pPr marL="762000" lvl="1" indent="-304800">
              <a:lnSpc>
                <a:spcPct val="80000"/>
              </a:lnSpc>
              <a:spcAft>
                <a:spcPts val="600"/>
              </a:spcAft>
              <a:buFont typeface="Wingdings" pitchFamily="-110" charset="2"/>
              <a:buAutoNum type="arabicPeriod"/>
            </a:pPr>
            <a:r>
              <a:rPr lang="en-GB" sz="1400" dirty="0">
                <a:ea typeface="ＭＳ Ｐゴシック" pitchFamily="-110" charset="-128"/>
              </a:rPr>
              <a:t>We run programs to identify plagiarism</a:t>
            </a:r>
          </a:p>
          <a:p>
            <a:pPr marL="762000" lvl="1" indent="-304800">
              <a:lnSpc>
                <a:spcPct val="80000"/>
              </a:lnSpc>
              <a:spcAft>
                <a:spcPts val="600"/>
              </a:spcAft>
              <a:buFont typeface="Wingdings" pitchFamily="-110" charset="2"/>
              <a:buAutoNum type="arabicPeriod"/>
            </a:pPr>
            <a:r>
              <a:rPr lang="en-GB" sz="1400" dirty="0">
                <a:ea typeface="ＭＳ Ｐゴシック" pitchFamily="-110" charset="-128"/>
              </a:rPr>
              <a:t>ECS and the University have disciplinary procedures for people identified as cheats.</a:t>
            </a:r>
          </a:p>
          <a:p>
            <a:pPr marL="762000" lvl="1" indent="-304800">
              <a:lnSpc>
                <a:spcPct val="80000"/>
              </a:lnSpc>
              <a:spcAft>
                <a:spcPts val="600"/>
              </a:spcAft>
              <a:buFont typeface="Wingdings" pitchFamily="-110" charset="2"/>
              <a:buNone/>
            </a:pPr>
            <a:r>
              <a:rPr lang="en-GB" sz="1400" dirty="0" smtClean="0">
                <a:ea typeface="ＭＳ Ｐゴシック" pitchFamily="-110" charset="-128"/>
              </a:rPr>
              <a:t>	</a:t>
            </a:r>
            <a:r>
              <a:rPr lang="en-US" sz="1400" dirty="0" smtClean="0">
                <a:ea typeface="ＭＳ Ｐゴシック" pitchFamily="-110" charset="-128"/>
              </a:rPr>
              <a:t>https://secure.ecs.soton.ac.uk/ug/handbook/0809/SectionA07DM3.</a:t>
            </a:r>
            <a:r>
              <a:rPr lang="en-US" sz="1400" dirty="0" smtClean="0">
                <a:ea typeface="ＭＳ Ｐゴシック" pitchFamily="-110" charset="-128"/>
              </a:rPr>
              <a:t>doc</a:t>
            </a:r>
            <a:r>
              <a:rPr lang="en-US" sz="1400" dirty="0">
                <a:ea typeface="ＭＳ Ｐゴシック" pitchFamily="-110" charset="-128"/>
              </a:rPr>
              <a:t> </a:t>
            </a:r>
            <a:r>
              <a:rPr lang="en-US" sz="1400" dirty="0" smtClean="0">
                <a:ea typeface="ＭＳ Ｐゴシック" pitchFamily="-110" charset="-128"/>
              </a:rPr>
              <a:t>(</a:t>
            </a:r>
            <a:r>
              <a:rPr lang="en-US" sz="1400" dirty="0" smtClean="0">
                <a:ea typeface="ＭＳ Ｐゴシック" pitchFamily="-110" charset="-128"/>
              </a:rPr>
              <a:t>section 5.1)</a:t>
            </a:r>
            <a:endParaRPr lang="en-GB" sz="1400" dirty="0" smtClean="0">
              <a:ea typeface="ＭＳ Ｐゴシック" pitchFamily="-110" charset="-128"/>
            </a:endParaRPr>
          </a:p>
          <a:p>
            <a:pPr marL="762000" lvl="1" indent="-304800">
              <a:lnSpc>
                <a:spcPct val="80000"/>
              </a:lnSpc>
              <a:spcAft>
                <a:spcPts val="600"/>
              </a:spcAft>
              <a:buNone/>
            </a:pPr>
            <a:r>
              <a:rPr lang="en-GB" sz="1400" dirty="0">
                <a:ea typeface="ＭＳ Ｐゴシック" pitchFamily="-110" charset="-128"/>
              </a:rPr>
              <a:t>	</a:t>
            </a:r>
            <a:r>
              <a:rPr lang="en-GB" sz="1400" dirty="0">
                <a:ea typeface="ＭＳ Ｐゴシック" pitchFamily="-110" charset="-128"/>
              </a:rPr>
              <a:t>http://</a:t>
            </a:r>
            <a:r>
              <a:rPr lang="en-GB" sz="1400" dirty="0" err="1">
                <a:ea typeface="ＭＳ Ｐゴシック" pitchFamily="-110" charset="-128"/>
              </a:rPr>
              <a:t>www.calendar.soton.ac.uk</a:t>
            </a:r>
            <a:r>
              <a:rPr lang="en-GB" sz="1400" dirty="0">
                <a:ea typeface="ＭＳ Ｐゴシック" pitchFamily="-110" charset="-128"/>
              </a:rPr>
              <a:t>/</a:t>
            </a:r>
            <a:r>
              <a:rPr lang="en-GB" sz="1400" dirty="0" err="1">
                <a:ea typeface="ＭＳ Ｐゴシック" pitchFamily="-110" charset="-128"/>
              </a:rPr>
              <a:t>sectionIV</a:t>
            </a:r>
            <a:r>
              <a:rPr lang="en-GB" sz="1400" dirty="0">
                <a:ea typeface="ＭＳ Ｐゴシック" pitchFamily="-110" charset="-128"/>
              </a:rPr>
              <a:t>/academic-integrity-</a:t>
            </a:r>
            <a:r>
              <a:rPr lang="en-GB" sz="1400" dirty="0" err="1" smtClean="0">
                <a:ea typeface="ＭＳ Ｐゴシック" pitchFamily="-110" charset="-128"/>
              </a:rPr>
              <a:t>procedures.html</a:t>
            </a:r>
            <a:endParaRPr lang="en-GB" sz="1400" dirty="0" smtClean="0">
              <a:ea typeface="ＭＳ Ｐゴシック" pitchFamily="-110" charset="-128"/>
            </a:endParaRPr>
          </a:p>
          <a:p>
            <a:pPr marL="762000" lvl="1" indent="-304800">
              <a:lnSpc>
                <a:spcPct val="80000"/>
              </a:lnSpc>
              <a:spcAft>
                <a:spcPts val="600"/>
              </a:spcAft>
              <a:buNone/>
            </a:pPr>
            <a:r>
              <a:rPr lang="en-GB" sz="1400" dirty="0">
                <a:ea typeface="ＭＳ Ｐゴシック" pitchFamily="-110" charset="-128"/>
              </a:rPr>
              <a:t>	</a:t>
            </a:r>
            <a:r>
              <a:rPr lang="en-GB" sz="1800" dirty="0" smtClean="0"/>
              <a:t>If </a:t>
            </a:r>
            <a:r>
              <a:rPr lang="en-GB" sz="1800" dirty="0"/>
              <a:t>you do cut and paste then you should “quote</a:t>
            </a:r>
            <a:r>
              <a:rPr lang="en-GB" sz="1800" dirty="0" smtClean="0"/>
              <a:t>”</a:t>
            </a:r>
            <a:r>
              <a:rPr lang="en-GB" sz="1800" dirty="0"/>
              <a:t/>
            </a:r>
            <a:br>
              <a:rPr lang="en-GB" sz="1800" dirty="0"/>
            </a:br>
            <a:r>
              <a:rPr lang="en-GB" sz="1800" dirty="0" smtClean="0"/>
              <a:t>e.g</a:t>
            </a:r>
            <a:r>
              <a:rPr lang="en-GB" sz="1800" dirty="0"/>
              <a:t>. As Doolittle (1966), says “the rain in Spain stays mainly on the plain”. For quotes of larger than a paragraph, indents are often used.</a:t>
            </a:r>
          </a:p>
          <a:p>
            <a:pPr marL="381000" indent="-381000">
              <a:lnSpc>
                <a:spcPct val="80000"/>
              </a:lnSpc>
              <a:spcAft>
                <a:spcPts val="600"/>
              </a:spcAft>
            </a:pPr>
            <a:r>
              <a:rPr lang="en-GB" sz="1800" dirty="0"/>
              <a:t>See </a:t>
            </a:r>
          </a:p>
          <a:p>
            <a:pPr marL="762000" lvl="1" indent="-304800">
              <a:lnSpc>
                <a:spcPct val="80000"/>
              </a:lnSpc>
              <a:spcAft>
                <a:spcPts val="600"/>
              </a:spcAft>
              <a:buFont typeface="Wingdings" pitchFamily="-110" charset="2"/>
              <a:buNone/>
            </a:pPr>
            <a:r>
              <a:rPr lang="en-GB" sz="1400" dirty="0">
                <a:ea typeface="ＭＳ Ｐゴシック" pitchFamily="-110" charset="-128"/>
              </a:rPr>
              <a:t>https://secure.ecs.soton.ac.uk/notes/info1010/resources/AcademicIntegrity.ppt</a:t>
            </a:r>
          </a:p>
          <a:p>
            <a:pPr marL="381000" indent="-381000">
              <a:lnSpc>
                <a:spcPct val="80000"/>
              </a:lnSpc>
              <a:spcAft>
                <a:spcPts val="600"/>
              </a:spcAft>
            </a:pPr>
            <a:r>
              <a:rPr lang="en-GB" sz="1800" dirty="0"/>
              <a:t>When you hand in work or submit a paper to a conference you sign a declaration that this is *all* your own work. If you sign this and then plagiarise, not only will you </a:t>
            </a:r>
            <a:r>
              <a:rPr lang="en-GB" sz="1800" dirty="0" smtClean="0"/>
              <a:t>be cheating </a:t>
            </a:r>
            <a:r>
              <a:rPr lang="en-GB" sz="1800" dirty="0"/>
              <a:t>but also </a:t>
            </a:r>
            <a:r>
              <a:rPr lang="en-GB" sz="1800" dirty="0" smtClean="0"/>
              <a:t>acting dishonestly</a:t>
            </a:r>
          </a:p>
          <a:p>
            <a:pPr marL="762000" lvl="1" indent="-304800">
              <a:lnSpc>
                <a:spcPct val="80000"/>
              </a:lnSpc>
              <a:buFont typeface="Wingdings" pitchFamily="-110" charset="2"/>
              <a:buNone/>
            </a:pPr>
            <a:endParaRPr lang="en-GB" sz="1400" dirty="0">
              <a:ea typeface="ＭＳ Ｐゴシック" pitchFamily="-110" charset="-128"/>
            </a:endParaRPr>
          </a:p>
        </p:txBody>
      </p:sp>
      <p:sp>
        <p:nvSpPr>
          <p:cNvPr id="2" name="Rectangle 1">
            <a:hlinkClick r:id="rId3"/>
          </p:cNvPr>
          <p:cNvSpPr/>
          <p:nvPr/>
        </p:nvSpPr>
        <p:spPr>
          <a:xfrm>
            <a:off x="0" y="5949280"/>
            <a:ext cx="9144000" cy="3488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Aft>
                <a:spcPts val="600"/>
              </a:spcAft>
              <a:buNone/>
            </a:pPr>
            <a:r>
              <a:rPr lang="en-GB" sz="2000" dirty="0"/>
              <a:t>Work through the academic integrity tutorial http://</a:t>
            </a:r>
            <a:r>
              <a:rPr lang="en-GB" sz="2000" dirty="0" err="1"/>
              <a:t>www.ait.ecs.soton.ac.uk</a:t>
            </a:r>
            <a:r>
              <a:rPr lang="en-GB" sz="2000" dirty="0"/>
              <a:t>/</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2"/>
          </p:nvPr>
        </p:nvSpPr>
        <p:spPr>
          <a:xfrm>
            <a:off x="685800" y="6324600"/>
            <a:ext cx="1905000" cy="457200"/>
          </a:xfrm>
          <a:noFill/>
        </p:spPr>
        <p:txBody>
          <a:bodyPr/>
          <a:lstStyle/>
          <a:p>
            <a:pPr algn="l" defTabSz="762000"/>
            <a:fld id="{C8D07489-E43A-F447-9455-D6E2A279216A}" type="slidenum">
              <a:rPr lang="en-GB">
                <a:solidFill>
                  <a:schemeClr val="bg1"/>
                </a:solidFill>
              </a:rPr>
              <a:pPr algn="l" defTabSz="762000"/>
              <a:t>35</a:t>
            </a:fld>
            <a:endParaRPr lang="en-GB">
              <a:solidFill>
                <a:schemeClr val="bg1"/>
              </a:solidFill>
            </a:endParaRPr>
          </a:p>
        </p:txBody>
      </p:sp>
      <p:sp>
        <p:nvSpPr>
          <p:cNvPr id="86019" name="Rectangle 2"/>
          <p:cNvSpPr>
            <a:spLocks noGrp="1" noChangeArrowheads="1"/>
          </p:cNvSpPr>
          <p:nvPr>
            <p:ph type="title"/>
          </p:nvPr>
        </p:nvSpPr>
        <p:spPr>
          <a:xfrm>
            <a:off x="1447800" y="381000"/>
            <a:ext cx="7970838" cy="728663"/>
          </a:xfrm>
        </p:spPr>
        <p:txBody>
          <a:bodyPr/>
          <a:lstStyle/>
          <a:p>
            <a:r>
              <a:rPr lang="en-GB"/>
              <a:t>Checklist before you submit</a:t>
            </a:r>
          </a:p>
        </p:txBody>
      </p:sp>
      <p:sp>
        <p:nvSpPr>
          <p:cNvPr id="86020" name="Rectangle 4"/>
          <p:cNvSpPr>
            <a:spLocks noGrp="1" noChangeArrowheads="1"/>
          </p:cNvSpPr>
          <p:nvPr>
            <p:ph type="body" sz="half" idx="1"/>
          </p:nvPr>
        </p:nvSpPr>
        <p:spPr>
          <a:xfrm>
            <a:off x="609600" y="1600200"/>
            <a:ext cx="4346575" cy="4537075"/>
          </a:xfrm>
        </p:spPr>
        <p:txBody>
          <a:bodyPr/>
          <a:lstStyle/>
          <a:p>
            <a:r>
              <a:rPr lang="en-GB" sz="1600"/>
              <a:t>Have you followed the formatting instructions, and kept to length limitations.</a:t>
            </a:r>
          </a:p>
          <a:p>
            <a:r>
              <a:rPr lang="en-GB" sz="1600"/>
              <a:t>Does the abstract tell me what you did, why you did it and what I will learn from it?</a:t>
            </a:r>
          </a:p>
          <a:p>
            <a:r>
              <a:rPr lang="en-GB" sz="1600"/>
              <a:t>Are the Introduction and Conclusion stand-alone, and are there some “take away lessons” in the conclusions?</a:t>
            </a:r>
          </a:p>
          <a:p>
            <a:r>
              <a:rPr lang="en-GB" sz="1600"/>
              <a:t>Have you adhered to a referencing / citation convention?</a:t>
            </a:r>
          </a:p>
          <a:p>
            <a:r>
              <a:rPr lang="en-GB" sz="1600"/>
              <a:t>Have you ensured that there are no references without full provenance?</a:t>
            </a:r>
          </a:p>
          <a:p>
            <a:r>
              <a:rPr lang="en-GB" sz="1600"/>
              <a:t>Does the writing “tell a story” without getting bogged down in unnecessary detail? (Detail -&gt; Appendices)</a:t>
            </a:r>
          </a:p>
          <a:p>
            <a:r>
              <a:rPr lang="en-GB" sz="1600"/>
              <a:t>Is the grammar and spelling checked?</a:t>
            </a:r>
          </a:p>
          <a:p>
            <a:r>
              <a:rPr lang="en-GB" sz="1600"/>
              <a:t>Is the “voice” scientific and objective?</a:t>
            </a:r>
          </a:p>
        </p:txBody>
      </p:sp>
      <p:sp>
        <p:nvSpPr>
          <p:cNvPr id="86021" name="Rectangle 5"/>
          <p:cNvSpPr>
            <a:spLocks noGrp="1" noChangeArrowheads="1"/>
          </p:cNvSpPr>
          <p:nvPr>
            <p:ph type="body" sz="half" idx="2"/>
          </p:nvPr>
        </p:nvSpPr>
        <p:spPr>
          <a:xfrm>
            <a:off x="5075238" y="1600200"/>
            <a:ext cx="4068762" cy="4537075"/>
          </a:xfrm>
        </p:spPr>
        <p:txBody>
          <a:bodyPr/>
          <a:lstStyle/>
          <a:p>
            <a:r>
              <a:rPr lang="en-GB" sz="1600"/>
              <a:t>Are all arguments you make based on sound evidence?</a:t>
            </a:r>
          </a:p>
          <a:p>
            <a:r>
              <a:rPr lang="en-GB" sz="1600"/>
              <a:t>Have you demonstrated awareness of others’ work on this topic?</a:t>
            </a:r>
          </a:p>
          <a:p>
            <a:r>
              <a:rPr lang="en-GB" sz="1600"/>
              <a:t>Have you fully explained the research method you have used?</a:t>
            </a:r>
          </a:p>
          <a:p>
            <a:r>
              <a:rPr lang="en-GB" sz="1600"/>
              <a:t>Could you have used tables or figures to replace some of the writing?</a:t>
            </a:r>
          </a:p>
          <a:p>
            <a:r>
              <a:rPr lang="en-GB" sz="1600"/>
              <a:t>Are you *absolutely sure* that there is no (uncited) copied text in your report?</a:t>
            </a:r>
          </a:p>
          <a:p>
            <a:r>
              <a:rPr lang="en-GB" sz="1600"/>
              <a:t>Do you think *you* would have found your report informative, understandable and interesting if you had read it before you did all that research?</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xfrm>
            <a:off x="685800" y="6324600"/>
            <a:ext cx="1905000" cy="457200"/>
          </a:xfrm>
          <a:noFill/>
        </p:spPr>
        <p:txBody>
          <a:bodyPr/>
          <a:lstStyle/>
          <a:p>
            <a:pPr algn="l" defTabSz="762000"/>
            <a:fld id="{D39B5D84-4D13-CE46-9C9A-9814EDDDE941}" type="slidenum">
              <a:rPr lang="en-GB">
                <a:solidFill>
                  <a:schemeClr val="bg1"/>
                </a:solidFill>
              </a:rPr>
              <a:pPr algn="l" defTabSz="762000"/>
              <a:t>36</a:t>
            </a:fld>
            <a:endParaRPr lang="en-GB">
              <a:solidFill>
                <a:schemeClr val="bg1"/>
              </a:solidFill>
            </a:endParaRPr>
          </a:p>
        </p:txBody>
      </p:sp>
      <p:sp>
        <p:nvSpPr>
          <p:cNvPr id="88067" name="Rectangle 2"/>
          <p:cNvSpPr>
            <a:spLocks noGrp="1" noChangeArrowheads="1"/>
          </p:cNvSpPr>
          <p:nvPr>
            <p:ph type="title"/>
          </p:nvPr>
        </p:nvSpPr>
        <p:spPr/>
        <p:txBody>
          <a:bodyPr/>
          <a:lstStyle/>
          <a:p>
            <a:r>
              <a:rPr lang="en-GB"/>
              <a:t>Some Links</a:t>
            </a:r>
          </a:p>
        </p:txBody>
      </p:sp>
      <p:sp>
        <p:nvSpPr>
          <p:cNvPr id="88068" name="Rectangle 3"/>
          <p:cNvSpPr>
            <a:spLocks noGrp="1" noChangeArrowheads="1"/>
          </p:cNvSpPr>
          <p:nvPr>
            <p:ph type="body" idx="1"/>
          </p:nvPr>
        </p:nvSpPr>
        <p:spPr>
          <a:xfrm>
            <a:off x="762000" y="1676400"/>
            <a:ext cx="7772400" cy="4343400"/>
          </a:xfrm>
          <a:solidFill>
            <a:schemeClr val="tx1">
              <a:lumMod val="20000"/>
              <a:lumOff val="80000"/>
            </a:schemeClr>
          </a:solidFill>
        </p:spPr>
        <p:txBody>
          <a:bodyPr/>
          <a:lstStyle/>
          <a:p>
            <a:r>
              <a:rPr lang="en-GB" sz="2000" dirty="0"/>
              <a:t>Hints on Technical Writing (John Ringwood) </a:t>
            </a:r>
            <a:r>
              <a:rPr lang="en-GB" sz="2000" dirty="0">
                <a:hlinkClick r:id="rId3"/>
              </a:rPr>
              <a:t>http://odtl.dcu.ie/wp/1999/odtl-1999-03.html</a:t>
            </a:r>
            <a:endParaRPr lang="en-GB" sz="2000" dirty="0"/>
          </a:p>
          <a:p>
            <a:r>
              <a:rPr lang="en-GB" sz="2000" dirty="0"/>
              <a:t>Writing Tips – Newcastle Chemical Eng Dept </a:t>
            </a:r>
            <a:r>
              <a:rPr lang="en-GB" sz="2000" dirty="0">
                <a:hlinkClick r:id="rId4"/>
              </a:rPr>
              <a:t>http://lorien.ncl.ac.uk/ming/Dept/Tips/writing/writeindex.htm</a:t>
            </a:r>
            <a:endParaRPr lang="en-GB" sz="2000" dirty="0"/>
          </a:p>
          <a:p>
            <a:r>
              <a:rPr lang="en-GB" sz="2000" dirty="0"/>
              <a:t>Writing Scientifically </a:t>
            </a:r>
            <a:r>
              <a:rPr lang="en-GB" sz="2000" dirty="0">
                <a:hlinkClick r:id="rId5"/>
              </a:rPr>
              <a:t>http://www.academic-skills.soton.ac.uk/studytips/science_writing.htm</a:t>
            </a:r>
            <a:endParaRPr lang="en-GB" sz="2000" dirty="0"/>
          </a:p>
          <a:p>
            <a:r>
              <a:rPr lang="en-GB" sz="2000" dirty="0"/>
              <a:t>Instructions on how to enrol on the blackboard course including academic writing skills </a:t>
            </a:r>
            <a:br>
              <a:rPr lang="en-GB" sz="2000" dirty="0"/>
            </a:br>
            <a:r>
              <a:rPr lang="en-GB" sz="2000" dirty="0">
                <a:hlinkClick r:id="rId6"/>
              </a:rPr>
              <a:t>http://www.academic-skills.soton.ac.uk/toolkit.htm</a:t>
            </a:r>
            <a:endParaRPr lang="en-GB" sz="2000" dirty="0"/>
          </a:p>
          <a:p>
            <a:r>
              <a:rPr lang="en-GB" sz="2000" dirty="0"/>
              <a:t>Academic Integrity</a:t>
            </a:r>
            <a:br>
              <a:rPr lang="en-GB" sz="2000" dirty="0"/>
            </a:br>
            <a:r>
              <a:rPr lang="en-GB" sz="2000" dirty="0">
                <a:hlinkClick r:id="rId7"/>
              </a:rPr>
              <a:t>https://secure.ecs.soton.ac.uk/notes/info1010/resources/AcademicIntegrity.ppt</a:t>
            </a:r>
            <a:endParaRPr lang="en-GB" sz="2000" dirty="0"/>
          </a:p>
          <a:p>
            <a:pPr>
              <a:buFont typeface="Wingdings" pitchFamily="-110" charset="2"/>
              <a:buNone/>
            </a:pPr>
            <a:endParaRPr lang="en-GB" sz="2000" dirty="0"/>
          </a:p>
          <a:p>
            <a:endParaRPr lang="en-GB" sz="2000" dirty="0"/>
          </a:p>
          <a:p>
            <a:endParaRPr lang="en-GB" sz="2000" dirty="0"/>
          </a:p>
          <a:p>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0115" name="Rectangle 2"/>
          <p:cNvSpPr>
            <a:spLocks noGrp="1" noChangeArrowheads="1"/>
          </p:cNvSpPr>
          <p:nvPr>
            <p:ph type="title"/>
          </p:nvPr>
        </p:nvSpPr>
        <p:spPr>
          <a:noFill/>
        </p:spPr>
        <p:txBody>
          <a:bodyPr/>
          <a:lstStyle/>
          <a:p>
            <a:r>
              <a:rPr lang="en-GB"/>
              <a:t>Work and improve over time</a:t>
            </a:r>
          </a:p>
        </p:txBody>
      </p:sp>
      <p:sp>
        <p:nvSpPr>
          <p:cNvPr id="90116" name="Rectangle 3"/>
          <p:cNvSpPr>
            <a:spLocks noGrp="1" noChangeArrowheads="1"/>
          </p:cNvSpPr>
          <p:nvPr>
            <p:ph type="body" sz="half" idx="1"/>
          </p:nvPr>
        </p:nvSpPr>
        <p:spPr>
          <a:xfrm>
            <a:off x="685800" y="1752600"/>
            <a:ext cx="3810000" cy="4114800"/>
          </a:xfrm>
          <a:noFill/>
        </p:spPr>
        <p:txBody>
          <a:bodyPr/>
          <a:lstStyle/>
          <a:p>
            <a:r>
              <a:rPr lang="en-GB"/>
              <a:t>Have a plan</a:t>
            </a:r>
          </a:p>
          <a:p>
            <a:r>
              <a:rPr lang="en-GB"/>
              <a:t>Do good work</a:t>
            </a:r>
          </a:p>
          <a:p>
            <a:r>
              <a:rPr lang="en-GB"/>
              <a:t>Record your work</a:t>
            </a:r>
          </a:p>
          <a:p>
            <a:r>
              <a:rPr lang="en-GB"/>
              <a:t>Analyse the results</a:t>
            </a:r>
          </a:p>
          <a:p>
            <a:r>
              <a:rPr lang="en-GB"/>
              <a:t>Capture the whole process</a:t>
            </a:r>
          </a:p>
          <a:p>
            <a:r>
              <a:rPr lang="en-GB"/>
              <a:t>Meet your deadlines</a:t>
            </a:r>
          </a:p>
        </p:txBody>
      </p:sp>
      <p:sp>
        <p:nvSpPr>
          <p:cNvPr id="90117" name="Rectangle 4"/>
          <p:cNvSpPr>
            <a:spLocks noGrp="1" noChangeArrowheads="1"/>
          </p:cNvSpPr>
          <p:nvPr>
            <p:ph type="body" sz="half" idx="2"/>
          </p:nvPr>
        </p:nvSpPr>
        <p:spPr>
          <a:xfrm>
            <a:off x="4724400" y="1676400"/>
            <a:ext cx="3810000" cy="4114800"/>
          </a:xfrm>
        </p:spPr>
        <p:txBody>
          <a:bodyPr/>
          <a:lstStyle/>
          <a:p>
            <a:pPr>
              <a:buFont typeface="Wingdings" pitchFamily="-110" charset="2"/>
              <a:buNone/>
            </a:pPr>
            <a:r>
              <a:rPr lang="en-GB"/>
              <a:t>Some aspects will apply equally to:</a:t>
            </a:r>
          </a:p>
          <a:p>
            <a:r>
              <a:rPr lang="en-GB"/>
              <a:t>Every written task</a:t>
            </a:r>
            <a:br>
              <a:rPr lang="en-GB"/>
            </a:br>
            <a:r>
              <a:rPr lang="en-GB"/>
              <a:t/>
            </a:r>
            <a:br>
              <a:rPr lang="en-GB"/>
            </a:br>
            <a:endParaRPr lang="en-GB"/>
          </a:p>
          <a:p>
            <a:pPr>
              <a:buFont typeface="Wingdings" pitchFamily="-110" charset="2"/>
              <a:buNone/>
            </a:pPr>
            <a:r>
              <a:rPr lang="en-GB"/>
              <a:t>	Use opportunities to refine your process</a:t>
            </a:r>
            <a:br>
              <a:rPr lang="en-GB"/>
            </a:br>
            <a:r>
              <a:rPr lang="en-GB"/>
              <a:t/>
            </a:r>
            <a:br>
              <a:rPr lang="en-GB"/>
            </a:br>
            <a:r>
              <a:rPr lang="en-GB"/>
              <a:t>these are skills for life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2163" name="Rectangle 2"/>
          <p:cNvSpPr>
            <a:spLocks noGrp="1" noChangeArrowheads="1"/>
          </p:cNvSpPr>
          <p:nvPr>
            <p:ph type="title"/>
          </p:nvPr>
        </p:nvSpPr>
        <p:spPr/>
        <p:txBody>
          <a:bodyPr/>
          <a:lstStyle/>
          <a:p>
            <a:r>
              <a:rPr lang="en-GB"/>
              <a:t>Record an Audit Trail</a:t>
            </a:r>
          </a:p>
        </p:txBody>
      </p:sp>
      <p:sp>
        <p:nvSpPr>
          <p:cNvPr id="92164" name="Rectangle 3"/>
          <p:cNvSpPr>
            <a:spLocks noGrp="1" noChangeArrowheads="1"/>
          </p:cNvSpPr>
          <p:nvPr>
            <p:ph type="body" sz="half" idx="1"/>
          </p:nvPr>
        </p:nvSpPr>
        <p:spPr/>
        <p:txBody>
          <a:bodyPr/>
          <a:lstStyle/>
          <a:p>
            <a:pPr>
              <a:lnSpc>
                <a:spcPct val="90000"/>
              </a:lnSpc>
              <a:buFont typeface="Wingdings" pitchFamily="-110" charset="2"/>
              <a:buNone/>
            </a:pPr>
            <a:r>
              <a:rPr lang="en-GB" sz="2000"/>
              <a:t>References</a:t>
            </a:r>
          </a:p>
          <a:p>
            <a:pPr>
              <a:lnSpc>
                <a:spcPct val="90000"/>
              </a:lnSpc>
            </a:pPr>
            <a:r>
              <a:rPr lang="en-GB" sz="2000"/>
              <a:t>Provide an audit trail</a:t>
            </a:r>
          </a:p>
          <a:p>
            <a:pPr>
              <a:lnSpc>
                <a:spcPct val="90000"/>
              </a:lnSpc>
            </a:pPr>
            <a:r>
              <a:rPr lang="en-GB" sz="2000"/>
              <a:t>Acknowledge others’ work</a:t>
            </a:r>
          </a:p>
          <a:p>
            <a:pPr>
              <a:lnSpc>
                <a:spcPct val="90000"/>
              </a:lnSpc>
            </a:pPr>
            <a:r>
              <a:rPr lang="en-GB" sz="2000"/>
              <a:t>Are concise </a:t>
            </a:r>
          </a:p>
          <a:p>
            <a:pPr>
              <a:lnSpc>
                <a:spcPct val="90000"/>
              </a:lnSpc>
              <a:buFont typeface="Wingdings" pitchFamily="-110" charset="2"/>
              <a:buNone/>
            </a:pPr>
            <a:r>
              <a:rPr lang="en-GB" sz="2000"/>
              <a:t>Should be replicable</a:t>
            </a:r>
          </a:p>
          <a:p>
            <a:pPr>
              <a:lnSpc>
                <a:spcPct val="90000"/>
              </a:lnSpc>
              <a:buFont typeface="Wingdings" pitchFamily="-110" charset="2"/>
              <a:buNone/>
            </a:pPr>
            <a:endParaRPr lang="en-GB" sz="2000"/>
          </a:p>
          <a:p>
            <a:pPr>
              <a:lnSpc>
                <a:spcPct val="90000"/>
              </a:lnSpc>
              <a:buFont typeface="Wingdings" pitchFamily="-110" charset="2"/>
              <a:buNone/>
            </a:pPr>
            <a:r>
              <a:rPr lang="en-GB" sz="2000"/>
              <a:t>   List references </a:t>
            </a:r>
          </a:p>
          <a:p>
            <a:pPr>
              <a:lnSpc>
                <a:spcPct val="90000"/>
              </a:lnSpc>
            </a:pPr>
            <a:r>
              <a:rPr lang="en-GB" sz="2000"/>
              <a:t>consistently, </a:t>
            </a:r>
          </a:p>
          <a:p>
            <a:pPr>
              <a:lnSpc>
                <a:spcPct val="90000"/>
              </a:lnSpc>
            </a:pPr>
            <a:r>
              <a:rPr lang="en-GB" sz="2000"/>
              <a:t>correctly, </a:t>
            </a:r>
          </a:p>
          <a:p>
            <a:pPr>
              <a:lnSpc>
                <a:spcPct val="90000"/>
              </a:lnSpc>
            </a:pPr>
            <a:r>
              <a:rPr lang="en-GB" sz="2000"/>
              <a:t>completely</a:t>
            </a:r>
          </a:p>
          <a:p>
            <a:pPr>
              <a:lnSpc>
                <a:spcPct val="90000"/>
              </a:lnSpc>
            </a:pPr>
            <a:endParaRPr lang="en-GB" sz="1600"/>
          </a:p>
        </p:txBody>
      </p:sp>
      <p:sp>
        <p:nvSpPr>
          <p:cNvPr id="92165" name="Rectangle 4"/>
          <p:cNvSpPr>
            <a:spLocks noGrp="1" noChangeArrowheads="1"/>
          </p:cNvSpPr>
          <p:nvPr>
            <p:ph type="body" sz="half" idx="2"/>
          </p:nvPr>
        </p:nvSpPr>
        <p:spPr>
          <a:xfrm>
            <a:off x="5146675" y="2205038"/>
            <a:ext cx="3381375" cy="4114800"/>
          </a:xfrm>
        </p:spPr>
        <p:txBody>
          <a:bodyPr/>
          <a:lstStyle/>
          <a:p>
            <a:pPr>
              <a:lnSpc>
                <a:spcPct val="90000"/>
              </a:lnSpc>
              <a:buFont typeface="Wingdings" pitchFamily="-110" charset="2"/>
              <a:buNone/>
            </a:pPr>
            <a:r>
              <a:rPr lang="en-GB" sz="2000"/>
              <a:t>	</a:t>
            </a:r>
            <a:r>
              <a:rPr lang="en-GB" sz="2000" b="1"/>
              <a:t>They need to be:</a:t>
            </a:r>
          </a:p>
          <a:p>
            <a:pPr>
              <a:lnSpc>
                <a:spcPct val="90000"/>
              </a:lnSpc>
              <a:buFont typeface="Wingdings" pitchFamily="-110" charset="2"/>
              <a:buNone/>
            </a:pPr>
            <a:r>
              <a:rPr lang="en-GB" sz="2000"/>
              <a:t> </a:t>
            </a:r>
            <a:br>
              <a:rPr lang="en-GB" sz="2000"/>
            </a:br>
            <a:r>
              <a:rPr lang="en-GB" sz="2000"/>
              <a:t>complete and in a standard format</a:t>
            </a:r>
          </a:p>
          <a:p>
            <a:pPr>
              <a:lnSpc>
                <a:spcPct val="90000"/>
              </a:lnSpc>
              <a:buFont typeface="Wingdings" pitchFamily="-110" charset="2"/>
              <a:buNone/>
            </a:pPr>
            <a:endParaRPr lang="en-GB" sz="1600"/>
          </a:p>
          <a:p>
            <a:pPr>
              <a:lnSpc>
                <a:spcPct val="90000"/>
              </a:lnSpc>
              <a:buFont typeface="Wingdings" pitchFamily="-110" charset="2"/>
              <a:buNone/>
            </a:pPr>
            <a:r>
              <a:rPr lang="en-GB" sz="2000" b="1"/>
              <a:t>They need to contain:</a:t>
            </a:r>
          </a:p>
          <a:p>
            <a:pPr>
              <a:lnSpc>
                <a:spcPct val="90000"/>
              </a:lnSpc>
              <a:buFont typeface="Wingdings" pitchFamily="-110" charset="2"/>
              <a:buNone/>
            </a:pPr>
            <a:endParaRPr lang="en-GB" sz="2000" b="1"/>
          </a:p>
          <a:p>
            <a:pPr>
              <a:lnSpc>
                <a:spcPct val="90000"/>
              </a:lnSpc>
              <a:buFont typeface="Wingdings" pitchFamily="-110" charset="2"/>
              <a:buNone/>
            </a:pPr>
            <a:r>
              <a:rPr lang="en-GB" sz="2000"/>
              <a:t>	enough detail to locate the same source again</a:t>
            </a:r>
          </a:p>
          <a:p>
            <a:pPr>
              <a:lnSpc>
                <a:spcPct val="90000"/>
              </a:lnSpc>
              <a:buFont typeface="Wingdings" pitchFamily="-110" charset="2"/>
              <a:buNone/>
            </a:pPr>
            <a:endParaRPr lang="en-GB" sz="2000"/>
          </a:p>
          <a:p>
            <a:pPr>
              <a:lnSpc>
                <a:spcPct val="90000"/>
              </a:lnSpc>
              <a:buFont typeface="Wingdings" pitchFamily="-110" charset="2"/>
              <a:buNone/>
            </a:pPr>
            <a:r>
              <a:rPr lang="en-GB" sz="2000" b="1"/>
              <a:t>Do not include: </a:t>
            </a:r>
          </a:p>
          <a:p>
            <a:pPr>
              <a:lnSpc>
                <a:spcPct val="90000"/>
              </a:lnSpc>
              <a:buFont typeface="Wingdings" pitchFamily="-110" charset="2"/>
              <a:buNone/>
            </a:pPr>
            <a:r>
              <a:rPr lang="en-GB" sz="2000"/>
              <a:t>	ISBN</a:t>
            </a:r>
          </a:p>
          <a:p>
            <a:pPr>
              <a:lnSpc>
                <a:spcPct val="90000"/>
              </a:lnSpc>
              <a:buFont typeface="Wingdings" pitchFamily="-110" charset="2"/>
              <a:buNone/>
            </a:pPr>
            <a:r>
              <a:rPr lang="en-GB" sz="2000"/>
              <a:t>	Library call numbers</a:t>
            </a:r>
          </a:p>
          <a:p>
            <a:pPr lvl="1">
              <a:lnSpc>
                <a:spcPct val="90000"/>
              </a:lnSpc>
              <a:buFont typeface="Wingdings" pitchFamily="-110" charset="2"/>
              <a:buNone/>
            </a:pPr>
            <a:endParaRPr lang="en-GB" sz="1800">
              <a:ea typeface="ＭＳ Ｐゴシック" pitchFamily="-110" charset="-128"/>
            </a:endParaRPr>
          </a:p>
          <a:p>
            <a:pPr lvl="1">
              <a:lnSpc>
                <a:spcPct val="90000"/>
              </a:lnSpc>
              <a:buFont typeface="Wingdings" pitchFamily="-110" charset="2"/>
              <a:buNone/>
            </a:pPr>
            <a:endParaRPr lang="en-GB" sz="180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4211" name="Rectangle 2"/>
          <p:cNvSpPr>
            <a:spLocks noGrp="1" noChangeArrowheads="1"/>
          </p:cNvSpPr>
          <p:nvPr>
            <p:ph type="title"/>
          </p:nvPr>
        </p:nvSpPr>
        <p:spPr/>
        <p:txBody>
          <a:bodyPr/>
          <a:lstStyle/>
          <a:p>
            <a:r>
              <a:rPr lang="en-GB"/>
              <a:t>Work smarter not harder</a:t>
            </a:r>
          </a:p>
        </p:txBody>
      </p:sp>
      <p:sp>
        <p:nvSpPr>
          <p:cNvPr id="94212" name="Rectangle 3"/>
          <p:cNvSpPr>
            <a:spLocks noGrp="1" noChangeArrowheads="1"/>
          </p:cNvSpPr>
          <p:nvPr>
            <p:ph type="body" sz="half" idx="2"/>
          </p:nvPr>
        </p:nvSpPr>
        <p:spPr/>
        <p:txBody>
          <a:bodyPr/>
          <a:lstStyle/>
          <a:p>
            <a:pPr>
              <a:buFont typeface="Wingdings" pitchFamily="-110" charset="2"/>
              <a:buNone/>
            </a:pPr>
            <a:r>
              <a:rPr lang="en-GB" sz="2400"/>
              <a:t>One touch</a:t>
            </a:r>
          </a:p>
          <a:p>
            <a:r>
              <a:rPr lang="en-GB" sz="2400"/>
              <a:t>Write your bibliography as you go</a:t>
            </a:r>
          </a:p>
          <a:p>
            <a:r>
              <a:rPr lang="en-GB" sz="2400"/>
              <a:t>Always get full references</a:t>
            </a:r>
          </a:p>
          <a:p>
            <a:r>
              <a:rPr lang="en-GB" sz="2400"/>
              <a:t> Record how and when</a:t>
            </a:r>
          </a:p>
          <a:p>
            <a:r>
              <a:rPr lang="en-GB" sz="2400"/>
              <a:t>Collect to a standard format</a:t>
            </a:r>
          </a:p>
          <a:p>
            <a:pPr>
              <a:buFont typeface="Wingdings" pitchFamily="-110" charset="2"/>
              <a:buNone/>
            </a:pPr>
            <a:endParaRPr lang="en-GB" sz="2400"/>
          </a:p>
        </p:txBody>
      </p:sp>
      <p:pic>
        <p:nvPicPr>
          <p:cNvPr id="94213" name="Picture 5" descr="MCj03910220000[1]"/>
          <p:cNvPicPr>
            <a:picLocks noGrp="1" noChangeAspect="1" noChangeArrowheads="1"/>
          </p:cNvPicPr>
          <p:nvPr>
            <p:ph sz="half" idx="1"/>
          </p:nvPr>
        </p:nvPicPr>
        <p:blipFill>
          <a:blip r:embed="rId3"/>
          <a:srcRect/>
          <a:stretch>
            <a:fillRect/>
          </a:stretch>
        </p:blipFill>
        <p:spPr>
          <a:xfrm>
            <a:off x="1041400" y="2789238"/>
            <a:ext cx="3024188" cy="2978150"/>
          </a:xfr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noFill/>
        </p:spPr>
        <p:txBody>
          <a:bodyPr/>
          <a:lstStyle/>
          <a:p>
            <a:r>
              <a:rPr lang="en-GB" dirty="0"/>
              <a:t>What do you want to </a:t>
            </a:r>
            <a:r>
              <a:rPr lang="en-GB" dirty="0" smtClean="0"/>
              <a:t>learn today?</a:t>
            </a:r>
            <a:endParaRPr lang="en-GB" dirty="0"/>
          </a:p>
        </p:txBody>
      </p:sp>
      <p:sp>
        <p:nvSpPr>
          <p:cNvPr id="26628" name="Rectangle 3"/>
          <p:cNvSpPr>
            <a:spLocks noGrp="1" noChangeArrowheads="1"/>
          </p:cNvSpPr>
          <p:nvPr>
            <p:ph sz="half" idx="1"/>
          </p:nvPr>
        </p:nvSpPr>
        <p:spPr>
          <a:xfrm>
            <a:off x="683568" y="1772816"/>
            <a:ext cx="5112494" cy="4114800"/>
          </a:xfrm>
          <a:noFill/>
        </p:spPr>
        <p:txBody>
          <a:bodyPr/>
          <a:lstStyle/>
          <a:p>
            <a:pPr>
              <a:buFont typeface="Wingdings" pitchFamily="-110" charset="2"/>
              <a:buNone/>
            </a:pPr>
            <a:r>
              <a:rPr lang="en-GB" sz="2800" dirty="0"/>
              <a:t>Think about how you </a:t>
            </a:r>
            <a:r>
              <a:rPr lang="en-GB" sz="2800" u="sng" dirty="0"/>
              <a:t>write</a:t>
            </a:r>
            <a:r>
              <a:rPr lang="en-GB" sz="2800" dirty="0" smtClean="0"/>
              <a:t>:</a:t>
            </a:r>
          </a:p>
          <a:p>
            <a:r>
              <a:rPr lang="en-GB" sz="2800" dirty="0" smtClean="0"/>
              <a:t>What can you already do well which will be useful?</a:t>
            </a:r>
          </a:p>
          <a:p>
            <a:r>
              <a:rPr lang="en-GB" sz="2800" dirty="0" smtClean="0"/>
              <a:t>Where are your weaknesses?</a:t>
            </a:r>
          </a:p>
          <a:p>
            <a:pPr>
              <a:buFont typeface="Wingdings" pitchFamily="-110" charset="2"/>
              <a:buNone/>
            </a:pPr>
            <a:r>
              <a:rPr lang="en-GB" sz="2800" dirty="0" smtClean="0"/>
              <a:t/>
            </a:r>
            <a:br>
              <a:rPr lang="en-GB" sz="2800" dirty="0" smtClean="0"/>
            </a:br>
            <a:r>
              <a:rPr lang="en-GB" sz="2800" dirty="0" smtClean="0"/>
              <a:t>Based on this reflection</a:t>
            </a:r>
            <a:br>
              <a:rPr lang="en-GB" sz="2800" dirty="0" smtClean="0"/>
            </a:br>
            <a:r>
              <a:rPr lang="en-GB" sz="2800" dirty="0" smtClean="0"/>
              <a:t/>
            </a:r>
            <a:br>
              <a:rPr lang="en-GB" sz="2800" dirty="0" smtClean="0"/>
            </a:br>
            <a:endParaRPr lang="en-GB" sz="2800" dirty="0"/>
          </a:p>
        </p:txBody>
      </p:sp>
      <p:pic>
        <p:nvPicPr>
          <p:cNvPr id="3" name="Content Placeholder 2" descr="Screen Shot 2012-10-08 at 09.35.03.png"/>
          <p:cNvPicPr>
            <a:picLocks noGrp="1" noChangeAspect="1"/>
          </p:cNvPicPr>
          <p:nvPr>
            <p:ph sz="half" idx="2"/>
          </p:nvPr>
        </p:nvPicPr>
        <p:blipFill>
          <a:blip r:embed="rId3">
            <a:extLst>
              <a:ext uri="{28A0092B-C50C-407E-A947-70E740481C1C}">
                <a14:useLocalDpi xmlns:a14="http://schemas.microsoft.com/office/drawing/2010/main" val="0"/>
              </a:ext>
            </a:extLst>
          </a:blip>
          <a:srcRect l="2729" r="2729"/>
          <a:stretch>
            <a:fillRect/>
          </a:stretch>
        </p:blipFill>
        <p:spPr>
          <a:xfrm flipH="1">
            <a:off x="5613574" y="1556792"/>
            <a:ext cx="3530426" cy="4114800"/>
          </a:xfrm>
        </p:spPr>
      </p:pic>
      <p:sp>
        <p:nvSpPr>
          <p:cNvPr id="6" name="Footer Placeholder 4"/>
          <p:cNvSpPr>
            <a:spLocks noGrp="1"/>
          </p:cNvSpPr>
          <p:nvPr>
            <p:ph type="ftr" sz="quarter" idx="11"/>
          </p:nvPr>
        </p:nvSpPr>
        <p:spPr/>
        <p:txBody>
          <a:bodyPr/>
          <a:lstStyle/>
          <a:p>
            <a:pPr defTabSz="762000"/>
            <a:r>
              <a:rPr lang="en-GB" smtClean="0"/>
              <a:t>saw@ecs.soton.ac.uk</a:t>
            </a:r>
          </a:p>
        </p:txBody>
      </p:sp>
      <p:sp>
        <p:nvSpPr>
          <p:cNvPr id="26629" name="Text Box 4"/>
          <p:cNvSpPr txBox="1">
            <a:spLocks noChangeArrowheads="1"/>
          </p:cNvSpPr>
          <p:nvPr/>
        </p:nvSpPr>
        <p:spPr bwMode="auto">
          <a:xfrm>
            <a:off x="250825" y="6524625"/>
            <a:ext cx="1873250" cy="3667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1</a:t>
            </a:r>
          </a:p>
        </p:txBody>
      </p:sp>
      <p:sp>
        <p:nvSpPr>
          <p:cNvPr id="4" name="Rectangle 3"/>
          <p:cNvSpPr/>
          <p:nvPr/>
        </p:nvSpPr>
        <p:spPr>
          <a:xfrm>
            <a:off x="0" y="5373216"/>
            <a:ext cx="9144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800" dirty="0" smtClean="0"/>
              <a:t>write down </a:t>
            </a:r>
            <a:r>
              <a:rPr lang="en-GB" sz="2800" b="1" dirty="0" smtClean="0"/>
              <a:t>three </a:t>
            </a:r>
            <a:r>
              <a:rPr lang="en-GB" sz="2800" dirty="0"/>
              <a:t>things you would like to get out of the session today</a:t>
            </a:r>
            <a:endParaRPr lang="en-GB" sz="28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96259" name="Rectangle 2"/>
          <p:cNvSpPr>
            <a:spLocks noGrp="1" noChangeArrowheads="1"/>
          </p:cNvSpPr>
          <p:nvPr>
            <p:ph type="title"/>
          </p:nvPr>
        </p:nvSpPr>
        <p:spPr/>
        <p:txBody>
          <a:bodyPr/>
          <a:lstStyle/>
          <a:p>
            <a:r>
              <a:rPr lang="en-GB"/>
              <a:t>Information needed</a:t>
            </a:r>
          </a:p>
        </p:txBody>
      </p:sp>
      <p:sp>
        <p:nvSpPr>
          <p:cNvPr id="96260" name="Rectangle 3"/>
          <p:cNvSpPr>
            <a:spLocks noGrp="1" noChangeArrowheads="1"/>
          </p:cNvSpPr>
          <p:nvPr>
            <p:ph type="body" idx="1"/>
          </p:nvPr>
        </p:nvSpPr>
        <p:spPr>
          <a:xfrm>
            <a:off x="990600" y="1905000"/>
            <a:ext cx="7391400" cy="3657600"/>
          </a:xfrm>
        </p:spPr>
        <p:txBody>
          <a:bodyPr/>
          <a:lstStyle/>
          <a:p>
            <a:pPr>
              <a:lnSpc>
                <a:spcPct val="90000"/>
              </a:lnSpc>
            </a:pPr>
            <a:r>
              <a:rPr lang="en-GB" sz="2900"/>
              <a:t>Gather information before </a:t>
            </a:r>
            <a:r>
              <a:rPr lang="en-GB" sz="2900" i="1"/>
              <a:t>and</a:t>
            </a:r>
            <a:r>
              <a:rPr lang="en-GB" sz="2900"/>
              <a:t> during writing </a:t>
            </a:r>
          </a:p>
          <a:p>
            <a:pPr>
              <a:lnSpc>
                <a:spcPct val="90000"/>
              </a:lnSpc>
            </a:pPr>
            <a:r>
              <a:rPr lang="en-GB" sz="2900"/>
              <a:t>Begin to organise information as you obtain it</a:t>
            </a:r>
          </a:p>
          <a:p>
            <a:pPr>
              <a:lnSpc>
                <a:spcPct val="90000"/>
              </a:lnSpc>
            </a:pPr>
            <a:r>
              <a:rPr lang="en-GB" sz="2900"/>
              <a:t>Information from others: </a:t>
            </a:r>
            <a:br>
              <a:rPr lang="en-GB" sz="2900"/>
            </a:br>
            <a:r>
              <a:rPr lang="en-GB" sz="2900"/>
              <a:t>record full bibliographic details</a:t>
            </a:r>
          </a:p>
          <a:p>
            <a:pPr>
              <a:lnSpc>
                <a:spcPct val="90000"/>
              </a:lnSpc>
            </a:pPr>
            <a:r>
              <a:rPr lang="en-GB" sz="2900"/>
              <a:t>Information you generate:  </a:t>
            </a:r>
            <a:br>
              <a:rPr lang="en-GB" sz="2900"/>
            </a:br>
            <a:r>
              <a:rPr lang="en-GB" sz="2900"/>
              <a:t>keep a complete logbook record</a:t>
            </a:r>
          </a:p>
          <a:p>
            <a:pPr>
              <a:lnSpc>
                <a:spcPct val="90000"/>
              </a:lnSpc>
            </a:pPr>
            <a:endParaRPr lang="en-GB" sz="2900"/>
          </a:p>
          <a:p>
            <a:pPr>
              <a:lnSpc>
                <a:spcPct val="90000"/>
              </a:lnSpc>
              <a:buFont typeface="Wingdings" pitchFamily="-110" charset="2"/>
              <a:buNone/>
            </a:pPr>
            <a:endParaRPr lang="en-GB" sz="2900">
              <a:solidFill>
                <a:schemeClr val="bg2"/>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98307" name="Rectangle 2"/>
          <p:cNvSpPr>
            <a:spLocks noGrp="1" noChangeArrowheads="1"/>
          </p:cNvSpPr>
          <p:nvPr>
            <p:ph type="title"/>
          </p:nvPr>
        </p:nvSpPr>
        <p:spPr/>
        <p:txBody>
          <a:bodyPr/>
          <a:lstStyle/>
          <a:p>
            <a:r>
              <a:rPr lang="en-GB"/>
              <a:t>Keep track of your sources</a:t>
            </a:r>
          </a:p>
        </p:txBody>
      </p:sp>
      <p:sp>
        <p:nvSpPr>
          <p:cNvPr id="98308" name="Rectangle 3"/>
          <p:cNvSpPr>
            <a:spLocks noGrp="1" noChangeArrowheads="1"/>
          </p:cNvSpPr>
          <p:nvPr>
            <p:ph type="body" sz="half" idx="2"/>
          </p:nvPr>
        </p:nvSpPr>
        <p:spPr/>
        <p:txBody>
          <a:bodyPr/>
          <a:lstStyle/>
          <a:p>
            <a:pPr>
              <a:lnSpc>
                <a:spcPct val="90000"/>
              </a:lnSpc>
              <a:buClr>
                <a:srgbClr val="33312E"/>
              </a:buClr>
              <a:buFont typeface="Wingdings" pitchFamily="-110" charset="2"/>
              <a:buNone/>
            </a:pPr>
            <a:r>
              <a:rPr lang="en-GB" sz="1800"/>
              <a:t>With notes, copies of  articles, useful diagrams, etc., </a:t>
            </a:r>
          </a:p>
          <a:p>
            <a:pPr>
              <a:lnSpc>
                <a:spcPct val="90000"/>
              </a:lnSpc>
              <a:buClr>
                <a:srgbClr val="33312E"/>
              </a:buClr>
              <a:buFont typeface="Wingdings" pitchFamily="-110" charset="2"/>
              <a:buNone/>
            </a:pPr>
            <a:r>
              <a:rPr lang="en-GB" sz="1800"/>
              <a:t>NB</a:t>
            </a:r>
          </a:p>
          <a:p>
            <a:pPr>
              <a:lnSpc>
                <a:spcPct val="90000"/>
              </a:lnSpc>
            </a:pPr>
            <a:r>
              <a:rPr lang="en-GB" sz="1800"/>
              <a:t>Authors, complete name of work, editors if any, publisher, year/month of publication, volume no., page numbers</a:t>
            </a:r>
          </a:p>
          <a:p>
            <a:pPr>
              <a:lnSpc>
                <a:spcPct val="90000"/>
              </a:lnSpc>
            </a:pPr>
            <a:r>
              <a:rPr lang="en-GB" sz="1800"/>
              <a:t>URL plus any clues as to original paper source. </a:t>
            </a:r>
          </a:p>
          <a:p>
            <a:pPr>
              <a:lnSpc>
                <a:spcPct val="90000"/>
              </a:lnSpc>
            </a:pPr>
            <a:r>
              <a:rPr lang="en-GB" sz="1800"/>
              <a:t>If class notes, is there a printed textbook? </a:t>
            </a:r>
          </a:p>
          <a:p>
            <a:pPr>
              <a:lnSpc>
                <a:spcPct val="90000"/>
              </a:lnSpc>
            </a:pPr>
            <a:r>
              <a:rPr lang="en-GB" sz="1800"/>
              <a:t> If a self-contained paper, look for any and all clues to find the </a:t>
            </a:r>
            <a:r>
              <a:rPr lang="en-GB" sz="1900" u="sng"/>
              <a:t>original citation</a:t>
            </a:r>
            <a:r>
              <a:rPr lang="en-GB" sz="1800"/>
              <a:t> (e.g. author’s publication list on Web page).</a:t>
            </a:r>
            <a:endParaRPr lang="en-GB" sz="2000"/>
          </a:p>
        </p:txBody>
      </p:sp>
      <p:pic>
        <p:nvPicPr>
          <p:cNvPr id="98309" name="Picture 4" descr="MCj02376270000[1]"/>
          <p:cNvPicPr>
            <a:picLocks noGrp="1" noChangeAspect="1" noChangeArrowheads="1"/>
          </p:cNvPicPr>
          <p:nvPr>
            <p:ph sz="half" idx="1"/>
          </p:nvPr>
        </p:nvPicPr>
        <p:blipFill>
          <a:blip r:embed="rId3"/>
          <a:srcRect/>
          <a:stretch>
            <a:fillRect/>
          </a:stretch>
        </p:blipFill>
        <p:spPr>
          <a:xfrm>
            <a:off x="1476375" y="3114675"/>
            <a:ext cx="2368550" cy="2293938"/>
          </a:xfrm>
        </p:spPr>
      </p:pic>
      <p:sp>
        <p:nvSpPr>
          <p:cNvPr id="98310" name="Text Box 5"/>
          <p:cNvSpPr txBox="1">
            <a:spLocks noChangeArrowheads="1"/>
          </p:cNvSpPr>
          <p:nvPr/>
        </p:nvSpPr>
        <p:spPr bwMode="auto">
          <a:xfrm>
            <a:off x="323850" y="6165850"/>
            <a:ext cx="2160588" cy="457200"/>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400"/>
              <a:t>Activity 3</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00355" name="Rectangle 2"/>
          <p:cNvSpPr>
            <a:spLocks noGrp="1" noChangeArrowheads="1"/>
          </p:cNvSpPr>
          <p:nvPr>
            <p:ph type="title"/>
          </p:nvPr>
        </p:nvSpPr>
        <p:spPr>
          <a:noFill/>
        </p:spPr>
        <p:txBody>
          <a:bodyPr/>
          <a:lstStyle/>
          <a:p>
            <a:r>
              <a:rPr lang="en-GB"/>
              <a:t>Learning and help</a:t>
            </a:r>
          </a:p>
        </p:txBody>
      </p:sp>
      <p:sp>
        <p:nvSpPr>
          <p:cNvPr id="100356" name="Rectangle 3"/>
          <p:cNvSpPr>
            <a:spLocks noGrp="1" noChangeArrowheads="1"/>
          </p:cNvSpPr>
          <p:nvPr>
            <p:ph type="body" sz="half" idx="1"/>
          </p:nvPr>
        </p:nvSpPr>
        <p:spPr>
          <a:xfrm>
            <a:off x="611188" y="1989138"/>
            <a:ext cx="3810000" cy="4114800"/>
          </a:xfrm>
          <a:noFill/>
        </p:spPr>
        <p:txBody>
          <a:bodyPr/>
          <a:lstStyle/>
          <a:p>
            <a:pPr>
              <a:lnSpc>
                <a:spcPct val="90000"/>
              </a:lnSpc>
            </a:pPr>
            <a:r>
              <a:rPr lang="en-GB"/>
              <a:t>We will each need different kinds of help</a:t>
            </a:r>
            <a:br>
              <a:rPr lang="en-GB"/>
            </a:br>
            <a:endParaRPr lang="en-GB"/>
          </a:p>
          <a:p>
            <a:pPr>
              <a:lnSpc>
                <a:spcPct val="90000"/>
              </a:lnSpc>
            </a:pPr>
            <a:r>
              <a:rPr lang="en-GB"/>
              <a:t>We each learn and work in different ways</a:t>
            </a:r>
          </a:p>
          <a:p>
            <a:pPr>
              <a:lnSpc>
                <a:spcPct val="90000"/>
              </a:lnSpc>
            </a:pPr>
            <a:endParaRPr lang="en-GB"/>
          </a:p>
          <a:p>
            <a:pPr>
              <a:lnSpc>
                <a:spcPct val="90000"/>
              </a:lnSpc>
              <a:buFont typeface="Wingdings" pitchFamily="-110" charset="2"/>
              <a:buNone/>
            </a:pPr>
            <a:endParaRPr lang="en-GB"/>
          </a:p>
          <a:p>
            <a:pPr algn="ctr">
              <a:lnSpc>
                <a:spcPct val="90000"/>
              </a:lnSpc>
              <a:buFont typeface="Wingdings" pitchFamily="-110" charset="2"/>
              <a:buNone/>
            </a:pPr>
            <a:r>
              <a:rPr lang="en-GB"/>
              <a:t>Learning by doing </a:t>
            </a:r>
            <a:br>
              <a:rPr lang="en-GB"/>
            </a:br>
            <a:r>
              <a:rPr lang="en-GB"/>
              <a:t>(read and write - lots)</a:t>
            </a:r>
          </a:p>
        </p:txBody>
      </p:sp>
      <p:sp>
        <p:nvSpPr>
          <p:cNvPr id="100357" name="Rectangle 4"/>
          <p:cNvSpPr>
            <a:spLocks noGrp="1" noChangeArrowheads="1"/>
          </p:cNvSpPr>
          <p:nvPr>
            <p:ph type="body" sz="half" idx="2"/>
          </p:nvPr>
        </p:nvSpPr>
        <p:spPr/>
        <p:txBody>
          <a:bodyPr/>
          <a:lstStyle/>
          <a:p>
            <a:pPr>
              <a:lnSpc>
                <a:spcPct val="90000"/>
              </a:lnSpc>
            </a:pPr>
            <a:r>
              <a:rPr lang="en-GB"/>
              <a:t>Language Support</a:t>
            </a:r>
          </a:p>
          <a:p>
            <a:pPr>
              <a:lnSpc>
                <a:spcPct val="90000"/>
              </a:lnSpc>
            </a:pPr>
            <a:r>
              <a:rPr lang="en-GB"/>
              <a:t>Learning Differences Centre</a:t>
            </a:r>
          </a:p>
          <a:p>
            <a:pPr>
              <a:lnSpc>
                <a:spcPct val="90000"/>
              </a:lnSpc>
            </a:pPr>
            <a:r>
              <a:rPr lang="en-GB"/>
              <a:t>Assistive technology centre</a:t>
            </a:r>
          </a:p>
          <a:p>
            <a:pPr>
              <a:lnSpc>
                <a:spcPct val="90000"/>
              </a:lnSpc>
            </a:pPr>
            <a:r>
              <a:rPr lang="en-GB"/>
              <a:t>Self help (books, guides, the web)</a:t>
            </a:r>
          </a:p>
          <a:p>
            <a:pPr>
              <a:lnSpc>
                <a:spcPct val="90000"/>
              </a:lnSpc>
            </a:pPr>
            <a:r>
              <a:rPr lang="en-GB"/>
              <a:t>Peer help (colleagues, friends)</a:t>
            </a:r>
          </a:p>
          <a:p>
            <a:pPr>
              <a:lnSpc>
                <a:spcPct val="90000"/>
              </a:lnSpc>
            </a:pPr>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02403" name="Rectangle 4"/>
          <p:cNvSpPr>
            <a:spLocks noGrp="1" noChangeArrowheads="1"/>
          </p:cNvSpPr>
          <p:nvPr>
            <p:ph type="ctrTitle"/>
          </p:nvPr>
        </p:nvSpPr>
        <p:spPr/>
        <p:txBody>
          <a:bodyPr/>
          <a:lstStyle/>
          <a:p>
            <a:pPr algn="ctr"/>
            <a:r>
              <a:rPr lang="en-GB"/>
              <a:t>Important Guidelines</a:t>
            </a:r>
          </a:p>
        </p:txBody>
      </p:sp>
      <p:sp>
        <p:nvSpPr>
          <p:cNvPr id="102404" name="Rectangle 5"/>
          <p:cNvSpPr>
            <a:spLocks noGrp="1" noChangeArrowheads="1"/>
          </p:cNvSpPr>
          <p:nvPr>
            <p:ph type="subTitle" idx="1"/>
          </p:nvPr>
        </p:nvSpPr>
        <p:spPr/>
        <p:txBody>
          <a:bodyPr/>
          <a:lstStyle/>
          <a:p>
            <a:r>
              <a:rPr lang="en-GB"/>
              <a:t>Some details of what </a:t>
            </a:r>
            <a:br>
              <a:rPr lang="en-GB"/>
            </a:br>
            <a:r>
              <a:rPr lang="en-GB"/>
              <a:t>you have to know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04451" name="Rectangle 2"/>
          <p:cNvSpPr>
            <a:spLocks noGrp="1" noChangeArrowheads="1"/>
          </p:cNvSpPr>
          <p:nvPr>
            <p:ph type="title"/>
          </p:nvPr>
        </p:nvSpPr>
        <p:spPr>
          <a:noFill/>
        </p:spPr>
        <p:txBody>
          <a:bodyPr/>
          <a:lstStyle/>
          <a:p>
            <a:r>
              <a:rPr lang="en-GB"/>
              <a:t>presenting results 1</a:t>
            </a:r>
          </a:p>
        </p:txBody>
      </p:sp>
      <p:sp>
        <p:nvSpPr>
          <p:cNvPr id="104452" name="Rectangle 3"/>
          <p:cNvSpPr>
            <a:spLocks noGrp="1" noChangeArrowheads="1"/>
          </p:cNvSpPr>
          <p:nvPr>
            <p:ph type="body" idx="1"/>
          </p:nvPr>
        </p:nvSpPr>
        <p:spPr>
          <a:noFill/>
        </p:spPr>
        <p:txBody>
          <a:bodyPr/>
          <a:lstStyle/>
          <a:p>
            <a:r>
              <a:rPr lang="en-GB"/>
              <a:t>what’s best? -graph, table, histogram, bar chart, scatter gram</a:t>
            </a:r>
          </a:p>
          <a:p>
            <a:r>
              <a:rPr lang="en-GB"/>
              <a:t>does data highlight the scientific goal?</a:t>
            </a:r>
          </a:p>
          <a:p>
            <a:r>
              <a:rPr lang="en-GB"/>
              <a:t>do labels reflect the scientific goal?</a:t>
            </a:r>
          </a:p>
          <a:p>
            <a:r>
              <a:rPr lang="en-GB"/>
              <a:t>is the caption complete?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pPr defTabSz="762000"/>
            <a:r>
              <a:rPr lang="en-GB" smtClean="0"/>
              <a:t>saw@ecs.soton.ac.uk</a:t>
            </a:r>
          </a:p>
        </p:txBody>
      </p:sp>
      <p:pic>
        <p:nvPicPr>
          <p:cNvPr id="106499" name="Picture 4" descr="a"/>
          <p:cNvPicPr>
            <a:picLocks noChangeAspect="1" noChangeArrowheads="1"/>
          </p:cNvPicPr>
          <p:nvPr/>
        </p:nvPicPr>
        <p:blipFill>
          <a:blip r:embed="rId3"/>
          <a:srcRect/>
          <a:stretch>
            <a:fillRect/>
          </a:stretch>
        </p:blipFill>
        <p:spPr bwMode="auto">
          <a:xfrm>
            <a:off x="539750" y="2276475"/>
            <a:ext cx="4005263" cy="2743200"/>
          </a:xfrm>
          <a:prstGeom prst="rect">
            <a:avLst/>
          </a:prstGeom>
          <a:noFill/>
          <a:ln w="9525">
            <a:noFill/>
            <a:miter lim="800000"/>
            <a:headEnd/>
            <a:tailEnd/>
          </a:ln>
        </p:spPr>
      </p:pic>
      <p:sp>
        <p:nvSpPr>
          <p:cNvPr id="106500" name="Text Box 5"/>
          <p:cNvSpPr txBox="1">
            <a:spLocks noChangeArrowheads="1"/>
          </p:cNvSpPr>
          <p:nvPr/>
        </p:nvSpPr>
        <p:spPr bwMode="auto">
          <a:xfrm>
            <a:off x="1116013" y="5084763"/>
            <a:ext cx="1871662" cy="51911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800"/>
              <a:t>Figure 1</a:t>
            </a:r>
          </a:p>
        </p:txBody>
      </p:sp>
      <p:sp>
        <p:nvSpPr>
          <p:cNvPr id="106501" name="AutoShape 6"/>
          <p:cNvSpPr>
            <a:spLocks noChangeArrowheads="1"/>
          </p:cNvSpPr>
          <p:nvPr/>
        </p:nvSpPr>
        <p:spPr bwMode="auto">
          <a:xfrm>
            <a:off x="5364163" y="333375"/>
            <a:ext cx="4103687" cy="1655763"/>
          </a:xfrm>
          <a:prstGeom prst="cloudCallout">
            <a:avLst>
              <a:gd name="adj1" fmla="val -78509"/>
              <a:gd name="adj2" fmla="val 75597"/>
            </a:avLst>
          </a:prstGeom>
          <a:solidFill>
            <a:schemeClr val="bg1"/>
          </a:solidFill>
          <a:ln w="12700">
            <a:solidFill>
              <a:schemeClr val="tx1"/>
            </a:solidFill>
            <a:round/>
            <a:headEnd type="none" w="sm" len="sm"/>
            <a:tailEnd type="none" w="sm" len="sm"/>
          </a:ln>
        </p:spPr>
        <p:txBody>
          <a:bodyPr>
            <a:prstTxWarp prst="textNoShape">
              <a:avLst/>
            </a:prstTxWarp>
          </a:bodyPr>
          <a:lstStyle/>
          <a:p>
            <a:pPr algn="ctr">
              <a:buFont typeface="Wingdings" pitchFamily="-110" charset="2"/>
              <a:buNone/>
            </a:pPr>
            <a:r>
              <a:rPr lang="en-GB" sz="2800"/>
              <a:t>So what exactly is figure 1?</a:t>
            </a:r>
            <a:br>
              <a:rPr lang="en-GB" sz="2800"/>
            </a:br>
            <a:r>
              <a:rPr lang="en-GB" sz="2800"/>
              <a:t/>
            </a:r>
            <a:br>
              <a:rPr lang="en-GB" sz="2800"/>
            </a:br>
            <a:endParaRPr lang="en-GB" sz="2800"/>
          </a:p>
        </p:txBody>
      </p:sp>
      <p:sp>
        <p:nvSpPr>
          <p:cNvPr id="106502" name="AutoShape 7"/>
          <p:cNvSpPr>
            <a:spLocks noChangeArrowheads="1"/>
          </p:cNvSpPr>
          <p:nvPr/>
        </p:nvSpPr>
        <p:spPr bwMode="auto">
          <a:xfrm>
            <a:off x="4067175" y="3860800"/>
            <a:ext cx="5076825" cy="2997200"/>
          </a:xfrm>
          <a:prstGeom prst="irregularSeal1">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800" b="1">
                <a:solidFill>
                  <a:schemeClr val="bg1"/>
                </a:solidFill>
              </a:rPr>
              <a:t>If you know</a:t>
            </a:r>
            <a:br>
              <a:rPr lang="en-GB" sz="2800" b="1">
                <a:solidFill>
                  <a:schemeClr val="bg1"/>
                </a:solidFill>
              </a:rPr>
            </a:br>
            <a:r>
              <a:rPr lang="en-GB" sz="2800" b="1">
                <a:solidFill>
                  <a:schemeClr val="bg1"/>
                </a:solidFill>
              </a:rPr>
              <a:t> tell me </a:t>
            </a:r>
            <a:br>
              <a:rPr lang="en-GB" sz="2800" b="1">
                <a:solidFill>
                  <a:schemeClr val="bg1"/>
                </a:solidFill>
              </a:rPr>
            </a:br>
            <a:r>
              <a:rPr lang="en-GB" sz="2800" b="1">
                <a:solidFill>
                  <a:schemeClr val="bg1"/>
                </a:solidFill>
              </a:rPr>
              <a:t>PLEASE</a:t>
            </a:r>
          </a:p>
        </p:txBody>
      </p:sp>
      <p:sp>
        <p:nvSpPr>
          <p:cNvPr id="106503" name="Rectangle 8"/>
          <p:cNvSpPr>
            <a:spLocks noGrp="1" noChangeArrowheads="1"/>
          </p:cNvSpPr>
          <p:nvPr>
            <p:ph type="title" idx="4294967295"/>
          </p:nvPr>
        </p:nvSpPr>
        <p:spPr/>
        <p:txBody>
          <a:bodyPr/>
          <a:lstStyle/>
          <a:p>
            <a:r>
              <a:rPr lang="en-GB"/>
              <a:t>Presenting results 2</a:t>
            </a:r>
          </a:p>
        </p:txBody>
      </p:sp>
      <p:sp>
        <p:nvSpPr>
          <p:cNvPr id="106504" name="Text Box 9"/>
          <p:cNvSpPr txBox="1">
            <a:spLocks noChangeArrowheads="1"/>
          </p:cNvSpPr>
          <p:nvPr/>
        </p:nvSpPr>
        <p:spPr bwMode="auto">
          <a:xfrm>
            <a:off x="1763713" y="5805488"/>
            <a:ext cx="2520950" cy="77946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sym typeface="Wingdings" pitchFamily="-110" charset="2"/>
              </a:rPr>
              <a:t></a:t>
            </a:r>
            <a:r>
              <a:rPr lang="en-GB" sz="1800"/>
              <a:t>Use Labels</a:t>
            </a:r>
          </a:p>
          <a:p>
            <a:pPr>
              <a:spcBef>
                <a:spcPct val="50000"/>
              </a:spcBef>
              <a:buFont typeface="Wingdings" pitchFamily="-110" charset="2"/>
              <a:buNone/>
            </a:pPr>
            <a:r>
              <a:rPr lang="en-GB" sz="1800">
                <a:sym typeface="Wingdings" pitchFamily="-110" charset="2"/>
              </a:rPr>
              <a:t></a:t>
            </a:r>
            <a:r>
              <a:rPr lang="en-GB" sz="1800"/>
              <a:t>Speak the  maths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08547" name="Rectangle 2"/>
          <p:cNvSpPr>
            <a:spLocks noGrp="1" noChangeArrowheads="1"/>
          </p:cNvSpPr>
          <p:nvPr>
            <p:ph type="title"/>
          </p:nvPr>
        </p:nvSpPr>
        <p:spPr>
          <a:noFill/>
        </p:spPr>
        <p:txBody>
          <a:bodyPr/>
          <a:lstStyle/>
          <a:p>
            <a:r>
              <a:rPr lang="en-GB"/>
              <a:t>presenting results 3</a:t>
            </a:r>
          </a:p>
        </p:txBody>
      </p:sp>
      <p:sp>
        <p:nvSpPr>
          <p:cNvPr id="108548" name="Rectangle 3"/>
          <p:cNvSpPr>
            <a:spLocks noGrp="1" noChangeArrowheads="1"/>
          </p:cNvSpPr>
          <p:nvPr>
            <p:ph type="body" sz="half" idx="1"/>
          </p:nvPr>
        </p:nvSpPr>
        <p:spPr>
          <a:noFill/>
        </p:spPr>
        <p:txBody>
          <a:bodyPr/>
          <a:lstStyle/>
          <a:p>
            <a:r>
              <a:rPr lang="en-GB"/>
              <a:t>May be easier to draw by hand then scan</a:t>
            </a:r>
          </a:p>
          <a:p>
            <a:pPr>
              <a:buFont typeface="Wingdings" pitchFamily="-110" charset="2"/>
              <a:buNone/>
            </a:pPr>
            <a:endParaRPr lang="en-GB"/>
          </a:p>
          <a:p>
            <a:r>
              <a:rPr lang="en-GB"/>
              <a:t>Describe the important features of your illustration in the results section of your report</a:t>
            </a:r>
          </a:p>
        </p:txBody>
      </p:sp>
      <p:sp>
        <p:nvSpPr>
          <p:cNvPr id="108549" name="Rectangle 4"/>
          <p:cNvSpPr>
            <a:spLocks noGrp="1" noChangeArrowheads="1"/>
          </p:cNvSpPr>
          <p:nvPr>
            <p:ph type="body" sz="half" idx="2"/>
          </p:nvPr>
        </p:nvSpPr>
        <p:spPr/>
        <p:txBody>
          <a:bodyPr/>
          <a:lstStyle/>
          <a:p>
            <a:r>
              <a:rPr lang="en-GB"/>
              <a:t>Figures are labelled to form a cross reference</a:t>
            </a:r>
          </a:p>
          <a:p>
            <a:pPr>
              <a:buFont typeface="Wingdings" pitchFamily="-110" charset="2"/>
              <a:buNone/>
            </a:pPr>
            <a:endParaRPr lang="en-GB"/>
          </a:p>
          <a:p>
            <a:r>
              <a:rPr lang="en-GB"/>
              <a:t>Can the reader find all your results easily?</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10595" name="Rectangle 2"/>
          <p:cNvSpPr>
            <a:spLocks noGrp="1" noChangeArrowheads="1"/>
          </p:cNvSpPr>
          <p:nvPr>
            <p:ph type="title"/>
          </p:nvPr>
        </p:nvSpPr>
        <p:spPr/>
        <p:txBody>
          <a:bodyPr/>
          <a:lstStyle/>
          <a:p>
            <a:r>
              <a:rPr lang="en-GB"/>
              <a:t>Design of figures</a:t>
            </a:r>
          </a:p>
        </p:txBody>
      </p:sp>
      <p:sp>
        <p:nvSpPr>
          <p:cNvPr id="110596" name="Rectangle 3"/>
          <p:cNvSpPr>
            <a:spLocks noGrp="1" noChangeArrowheads="1"/>
          </p:cNvSpPr>
          <p:nvPr>
            <p:ph type="body" idx="1"/>
          </p:nvPr>
        </p:nvSpPr>
        <p:spPr>
          <a:xfrm>
            <a:off x="685800" y="1981200"/>
            <a:ext cx="7772400" cy="4543425"/>
          </a:xfrm>
        </p:spPr>
        <p:txBody>
          <a:bodyPr/>
          <a:lstStyle/>
          <a:p>
            <a:pPr lvl="1">
              <a:lnSpc>
                <a:spcPct val="90000"/>
              </a:lnSpc>
              <a:buFont typeface="Wingdings" pitchFamily="-110" charset="2"/>
              <a:buNone/>
            </a:pPr>
            <a:r>
              <a:rPr lang="en-GB">
                <a:ea typeface="ＭＳ Ｐゴシック" pitchFamily="-110" charset="-128"/>
              </a:rPr>
              <a:t>What needs to be in a graph?</a:t>
            </a:r>
          </a:p>
          <a:p>
            <a:pPr lvl="1">
              <a:lnSpc>
                <a:spcPct val="90000"/>
              </a:lnSpc>
              <a:buFont typeface="Wingdings" pitchFamily="-110" charset="2"/>
              <a:buNone/>
            </a:pPr>
            <a:r>
              <a:rPr lang="en-GB">
                <a:ea typeface="ＭＳ Ｐゴシック" pitchFamily="-110" charset="-128"/>
              </a:rPr>
              <a:t>Axes must be labelled with</a:t>
            </a:r>
          </a:p>
          <a:p>
            <a:pPr lvl="2">
              <a:lnSpc>
                <a:spcPct val="90000"/>
              </a:lnSpc>
            </a:pPr>
            <a:r>
              <a:rPr lang="en-GB">
                <a:ea typeface="ＭＳ Ｐゴシック" pitchFamily="-110" charset="-128"/>
              </a:rPr>
              <a:t>Entity being measured (e.g. amplitude, frequency, no. errors, time…)</a:t>
            </a:r>
          </a:p>
          <a:p>
            <a:pPr lvl="2">
              <a:lnSpc>
                <a:spcPct val="90000"/>
              </a:lnSpc>
            </a:pPr>
            <a:r>
              <a:rPr lang="en-GB">
                <a:ea typeface="ＭＳ Ｐゴシック" pitchFamily="-110" charset="-128"/>
              </a:rPr>
              <a:t>Units of measurement</a:t>
            </a:r>
          </a:p>
          <a:p>
            <a:pPr lvl="2">
              <a:lnSpc>
                <a:spcPct val="90000"/>
              </a:lnSpc>
            </a:pPr>
            <a:r>
              <a:rPr lang="en-GB">
                <a:ea typeface="ＭＳ Ｐゴシック" pitchFamily="-110" charset="-128"/>
              </a:rPr>
              <a:t>Values in units along axis</a:t>
            </a:r>
          </a:p>
          <a:p>
            <a:pPr lvl="2">
              <a:lnSpc>
                <a:spcPct val="90000"/>
              </a:lnSpc>
              <a:buFont typeface="Wingdings" pitchFamily="-110" charset="2"/>
              <a:buNone/>
            </a:pPr>
            <a:endParaRPr lang="en-GB">
              <a:ea typeface="ＭＳ Ｐゴシック" pitchFamily="-110" charset="-128"/>
            </a:endParaRPr>
          </a:p>
          <a:p>
            <a:pPr lvl="1">
              <a:lnSpc>
                <a:spcPct val="90000"/>
              </a:lnSpc>
              <a:buFont typeface="Wingdings" pitchFamily="-110" charset="2"/>
              <a:buNone/>
            </a:pPr>
            <a:r>
              <a:rPr lang="en-GB">
                <a:ea typeface="ＭＳ Ｐゴシック" pitchFamily="-110" charset="-128"/>
              </a:rPr>
              <a:t>Meaning of curves or symbols must be shown: use legends or labels, caption</a:t>
            </a:r>
          </a:p>
          <a:p>
            <a:pPr lvl="1">
              <a:lnSpc>
                <a:spcPct val="90000"/>
              </a:lnSpc>
              <a:buFont typeface="Wingdings" pitchFamily="-110" charset="2"/>
              <a:buNone/>
            </a:pPr>
            <a:r>
              <a:rPr lang="en-GB">
                <a:ea typeface="ＭＳ Ｐゴシック" pitchFamily="-110" charset="-128"/>
              </a:rPr>
              <a:t>Captions must be fully informative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2643" name="Rectangle 2"/>
          <p:cNvSpPr>
            <a:spLocks noGrp="1" noChangeArrowheads="1"/>
          </p:cNvSpPr>
          <p:nvPr>
            <p:ph type="title"/>
          </p:nvPr>
        </p:nvSpPr>
        <p:spPr>
          <a:noFill/>
        </p:spPr>
        <p:txBody>
          <a:bodyPr/>
          <a:lstStyle/>
          <a:p>
            <a:r>
              <a:rPr lang="en-GB"/>
              <a:t>citations and references (again)</a:t>
            </a:r>
          </a:p>
        </p:txBody>
      </p:sp>
      <p:sp>
        <p:nvSpPr>
          <p:cNvPr id="112644" name="Rectangle 3"/>
          <p:cNvSpPr>
            <a:spLocks noGrp="1" noChangeArrowheads="1"/>
          </p:cNvSpPr>
          <p:nvPr>
            <p:ph type="body" sz="half" idx="1"/>
          </p:nvPr>
        </p:nvSpPr>
        <p:spPr>
          <a:noFill/>
        </p:spPr>
        <p:txBody>
          <a:bodyPr/>
          <a:lstStyle/>
          <a:p>
            <a:pPr>
              <a:lnSpc>
                <a:spcPct val="90000"/>
              </a:lnSpc>
              <a:buFont typeface="Wingdings" pitchFamily="-110" charset="2"/>
              <a:buNone/>
            </a:pPr>
            <a:r>
              <a:rPr lang="en-GB"/>
              <a:t>there are standards...</a:t>
            </a:r>
          </a:p>
          <a:p>
            <a:pPr>
              <a:lnSpc>
                <a:spcPct val="90000"/>
              </a:lnSpc>
              <a:buFont typeface="Wingdings" pitchFamily="-110" charset="2"/>
              <a:buNone/>
            </a:pPr>
            <a:r>
              <a:rPr lang="en-GB"/>
              <a:t>You are expected to use numeric referencing</a:t>
            </a:r>
          </a:p>
          <a:p>
            <a:pPr>
              <a:lnSpc>
                <a:spcPct val="90000"/>
              </a:lnSpc>
            </a:pPr>
            <a:r>
              <a:rPr lang="en-GB"/>
              <a:t>use that single standard throughout your report</a:t>
            </a:r>
          </a:p>
        </p:txBody>
      </p:sp>
      <p:sp>
        <p:nvSpPr>
          <p:cNvPr id="112645" name="Rectangle 4"/>
          <p:cNvSpPr>
            <a:spLocks noGrp="1" noChangeArrowheads="1"/>
          </p:cNvSpPr>
          <p:nvPr>
            <p:ph type="body" sz="half" idx="2"/>
          </p:nvPr>
        </p:nvSpPr>
        <p:spPr/>
        <p:txBody>
          <a:bodyPr/>
          <a:lstStyle/>
          <a:p>
            <a:pPr>
              <a:lnSpc>
                <a:spcPct val="90000"/>
              </a:lnSpc>
            </a:pPr>
            <a:r>
              <a:rPr lang="en-GB"/>
              <a:t>ensure that all your references are complete – could a reader go to the source unaided?</a:t>
            </a:r>
          </a:p>
          <a:p>
            <a:pPr>
              <a:lnSpc>
                <a:spcPct val="90000"/>
              </a:lnSpc>
            </a:pPr>
            <a:r>
              <a:rPr lang="en-GB"/>
              <a:t>some tools enable automatic formatting of citations</a:t>
            </a:r>
            <a:br>
              <a:rPr lang="en-GB"/>
            </a:br>
            <a:r>
              <a:rPr lang="en-GB"/>
              <a:t>e.g.: endnote and  bibtec</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4691" name="Rectangle 2"/>
          <p:cNvSpPr>
            <a:spLocks noGrp="1" noChangeArrowheads="1"/>
          </p:cNvSpPr>
          <p:nvPr>
            <p:ph type="title"/>
          </p:nvPr>
        </p:nvSpPr>
        <p:spPr/>
        <p:txBody>
          <a:bodyPr/>
          <a:lstStyle/>
          <a:p>
            <a:r>
              <a:rPr lang="en-GB" sz="2900"/>
              <a:t>Revision</a:t>
            </a:r>
          </a:p>
        </p:txBody>
      </p:sp>
      <p:pic>
        <p:nvPicPr>
          <p:cNvPr id="114692" name="Picture 3" descr="MCj02817400000[1]"/>
          <p:cNvPicPr>
            <a:picLocks noGrp="1" noChangeAspect="1" noChangeArrowheads="1"/>
          </p:cNvPicPr>
          <p:nvPr>
            <p:ph type="clipArt" sz="half" idx="1"/>
          </p:nvPr>
        </p:nvPicPr>
        <p:blipFill>
          <a:blip r:embed="rId3"/>
          <a:srcRect/>
          <a:stretch>
            <a:fillRect/>
          </a:stretch>
        </p:blipFill>
        <p:spPr>
          <a:xfrm rot="20221740">
            <a:off x="611188" y="2565400"/>
            <a:ext cx="4068762" cy="2735263"/>
          </a:xfrm>
        </p:spPr>
      </p:pic>
      <p:sp>
        <p:nvSpPr>
          <p:cNvPr id="114693" name="Rectangle 4"/>
          <p:cNvSpPr>
            <a:spLocks noGrp="1" noChangeArrowheads="1"/>
          </p:cNvSpPr>
          <p:nvPr>
            <p:ph type="body" sz="half" idx="2"/>
          </p:nvPr>
        </p:nvSpPr>
        <p:spPr>
          <a:xfrm>
            <a:off x="4648200" y="1981200"/>
            <a:ext cx="3810000" cy="4543425"/>
          </a:xfrm>
        </p:spPr>
        <p:txBody>
          <a:bodyPr/>
          <a:lstStyle/>
          <a:p>
            <a:pPr>
              <a:buClr>
                <a:srgbClr val="33312E"/>
              </a:buClr>
              <a:buFont typeface="Wingdings" pitchFamily="-110" charset="2"/>
              <a:buNone/>
            </a:pPr>
            <a:r>
              <a:rPr lang="en-GB" sz="2800"/>
              <a:t>Reread it </a:t>
            </a:r>
          </a:p>
          <a:p>
            <a:pPr>
              <a:buClr>
                <a:srgbClr val="33312E"/>
              </a:buClr>
              <a:buFont typeface="Wingdings" pitchFamily="-110" charset="2"/>
              <a:buNone/>
            </a:pPr>
            <a:r>
              <a:rPr lang="en-GB" sz="2800"/>
              <a:t>Imagining yourself as the audience.</a:t>
            </a:r>
            <a:br>
              <a:rPr lang="en-GB" sz="2800"/>
            </a:br>
            <a:endParaRPr lang="en-GB" sz="2800"/>
          </a:p>
          <a:p>
            <a:r>
              <a:rPr lang="en-GB" sz="2400"/>
              <a:t>Does information come in the right order?</a:t>
            </a:r>
          </a:p>
          <a:p>
            <a:r>
              <a:rPr lang="en-GB" sz="2400"/>
              <a:t>Are all parts present?</a:t>
            </a:r>
          </a:p>
          <a:p>
            <a:r>
              <a:rPr lang="en-GB" sz="2400"/>
              <a:t>Is it complete?</a:t>
            </a:r>
            <a:br>
              <a:rPr lang="en-GB" sz="2400"/>
            </a:br>
            <a:endParaRPr lang="en-GB" sz="2400"/>
          </a:p>
          <a:p>
            <a:pPr>
              <a:buFont typeface="Wingdings" pitchFamily="-110" charset="2"/>
              <a:buNone/>
            </a:pPr>
            <a:r>
              <a:rPr lang="en-GB" sz="2000" b="1" u="sng"/>
              <a:t>NB: See notes for extra help</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 go back to these notes</a:t>
            </a:r>
            <a:endParaRPr lang="en-GB" dirty="0"/>
          </a:p>
        </p:txBody>
      </p:sp>
      <p:sp>
        <p:nvSpPr>
          <p:cNvPr id="3" name="Content Placeholder 2"/>
          <p:cNvSpPr>
            <a:spLocks noGrp="1"/>
          </p:cNvSpPr>
          <p:nvPr>
            <p:ph sz="half" idx="1"/>
          </p:nvPr>
        </p:nvSpPr>
        <p:spPr/>
        <p:txBody>
          <a:bodyPr/>
          <a:lstStyle/>
          <a:p>
            <a:pPr marL="0" indent="0">
              <a:buNone/>
            </a:pPr>
            <a:r>
              <a:rPr lang="en-GB" dirty="0" smtClean="0"/>
              <a:t>Remember these notes when you need to double check</a:t>
            </a:r>
          </a:p>
          <a:p>
            <a:pPr marL="0" indent="0">
              <a:buNone/>
            </a:pPr>
            <a:endParaRPr lang="en-GB" dirty="0" smtClean="0"/>
          </a:p>
          <a:p>
            <a:pPr marL="0" indent="0">
              <a:buNone/>
            </a:pPr>
            <a:r>
              <a:rPr lang="en-GB" dirty="0" smtClean="0"/>
              <a:t>Look at them again with friends to understand what I have been saying </a:t>
            </a:r>
            <a:r>
              <a:rPr lang="en-GB" dirty="0" smtClean="0">
                <a:sym typeface="Wingdings"/>
              </a:rPr>
              <a:t></a:t>
            </a:r>
            <a:endParaRPr lang="en-GB" dirty="0"/>
          </a:p>
        </p:txBody>
      </p:sp>
      <p:pic>
        <p:nvPicPr>
          <p:cNvPr id="6" name="Content Placeholder 5" descr="remember-brain.jpg"/>
          <p:cNvPicPr>
            <a:picLocks noGrp="1" noChangeAspect="1"/>
          </p:cNvPicPr>
          <p:nvPr>
            <p:ph sz="half" idx="2"/>
          </p:nvPr>
        </p:nvPicPr>
        <p:blipFill>
          <a:blip r:embed="rId2">
            <a:extLst>
              <a:ext uri="{28A0092B-C50C-407E-A947-70E740481C1C}">
                <a14:useLocalDpi xmlns:a14="http://schemas.microsoft.com/office/drawing/2010/main" val="0"/>
              </a:ext>
            </a:extLst>
          </a:blip>
          <a:srcRect t="7058" b="7058"/>
          <a:stretch>
            <a:fillRect/>
          </a:stretch>
        </p:blipFill>
        <p:spPr/>
      </p:pic>
      <p:sp>
        <p:nvSpPr>
          <p:cNvPr id="5" name="Footer Placeholder 4"/>
          <p:cNvSpPr>
            <a:spLocks noGrp="1"/>
          </p:cNvSpPr>
          <p:nvPr>
            <p:ph type="ftr" sz="quarter" idx="11"/>
          </p:nvPr>
        </p:nvSpPr>
        <p:spPr/>
        <p:txBody>
          <a:bodyPr/>
          <a:lstStyle/>
          <a:p>
            <a:r>
              <a:rPr lang="en-GB" smtClean="0"/>
              <a:t>saw@ecs.soton.ac.uk</a:t>
            </a:r>
            <a:endParaRPr lang="en-GB"/>
          </a:p>
        </p:txBody>
      </p:sp>
    </p:spTree>
    <p:extLst>
      <p:ext uri="{BB962C8B-B14F-4D97-AF65-F5344CB8AC3E}">
        <p14:creationId xmlns:p14="http://schemas.microsoft.com/office/powerpoint/2010/main" val="2229676820"/>
      </p:ext>
    </p:extLst>
  </p:cSld>
  <p:clrMapOvr>
    <a:masterClrMapping/>
  </p:clrMapOvr>
  <p:transition xmlns:p14="http://schemas.microsoft.com/office/powerpoint/2010/mai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6739" name="Rectangle 2"/>
          <p:cNvSpPr>
            <a:spLocks noGrp="1" noChangeArrowheads="1"/>
          </p:cNvSpPr>
          <p:nvPr>
            <p:ph type="title"/>
          </p:nvPr>
        </p:nvSpPr>
        <p:spPr/>
        <p:txBody>
          <a:bodyPr/>
          <a:lstStyle/>
          <a:p>
            <a:r>
              <a:rPr lang="en-GB"/>
              <a:t>Review, Revision </a:t>
            </a:r>
            <a:br>
              <a:rPr lang="en-GB"/>
            </a:br>
            <a:r>
              <a:rPr lang="en-GB"/>
              <a:t>and Proof Reading</a:t>
            </a:r>
            <a:endParaRPr lang="en-US"/>
          </a:p>
        </p:txBody>
      </p:sp>
      <p:pic>
        <p:nvPicPr>
          <p:cNvPr id="116740" name="Picture 3" descr="MCj03126380000[1]"/>
          <p:cNvPicPr>
            <a:picLocks noGrp="1" noChangeAspect="1" noChangeArrowheads="1"/>
          </p:cNvPicPr>
          <p:nvPr>
            <p:ph type="clipArt" sz="half" idx="1"/>
          </p:nvPr>
        </p:nvPicPr>
        <p:blipFill>
          <a:blip r:embed="rId3"/>
          <a:srcRect/>
          <a:stretch>
            <a:fillRect/>
          </a:stretch>
        </p:blipFill>
        <p:spPr>
          <a:xfrm>
            <a:off x="1755775" y="3433763"/>
            <a:ext cx="1809750" cy="1657350"/>
          </a:xfrm>
        </p:spPr>
      </p:pic>
      <p:sp>
        <p:nvSpPr>
          <p:cNvPr id="116741" name="Rectangle 4"/>
          <p:cNvSpPr>
            <a:spLocks noGrp="1" noChangeArrowheads="1"/>
          </p:cNvSpPr>
          <p:nvPr>
            <p:ph type="body" sz="half" idx="2"/>
          </p:nvPr>
        </p:nvSpPr>
        <p:spPr/>
        <p:txBody>
          <a:bodyPr/>
          <a:lstStyle/>
          <a:p>
            <a:pPr>
              <a:lnSpc>
                <a:spcPct val="90000"/>
              </a:lnSpc>
              <a:buClr>
                <a:srgbClr val="33312E"/>
              </a:buClr>
              <a:buFont typeface="Wingdings" pitchFamily="-110" charset="2"/>
              <a:buNone/>
            </a:pPr>
            <a:r>
              <a:rPr lang="en-GB" sz="2400"/>
              <a:t>WHAT: </a:t>
            </a:r>
            <a:br>
              <a:rPr lang="en-GB" sz="2400"/>
            </a:br>
            <a:r>
              <a:rPr lang="en-GB" sz="2400"/>
              <a:t>Check systematically for errors of any sort in a document</a:t>
            </a:r>
          </a:p>
          <a:p>
            <a:pPr>
              <a:lnSpc>
                <a:spcPct val="90000"/>
              </a:lnSpc>
              <a:buClr>
                <a:srgbClr val="33312E"/>
              </a:buClr>
              <a:buFont typeface="Wingdings" pitchFamily="-110" charset="2"/>
              <a:buNone/>
            </a:pPr>
            <a:r>
              <a:rPr lang="en-GB" sz="2400"/>
              <a:t>HOW:  </a:t>
            </a:r>
            <a:br>
              <a:rPr lang="en-GB" sz="2400"/>
            </a:br>
            <a:r>
              <a:rPr lang="en-GB" sz="2400"/>
              <a:t>Read through more than once, each time checking for a different type of error</a:t>
            </a:r>
          </a:p>
          <a:p>
            <a:pPr>
              <a:lnSpc>
                <a:spcPct val="90000"/>
              </a:lnSpc>
              <a:buClr>
                <a:srgbClr val="33312E"/>
              </a:buClr>
              <a:buFont typeface="Wingdings" pitchFamily="-110" charset="2"/>
              <a:buNone/>
            </a:pPr>
            <a:r>
              <a:rPr lang="en-GB" sz="2400"/>
              <a:t>	Use friends to help in this process</a:t>
            </a:r>
          </a:p>
          <a:p>
            <a:pPr>
              <a:lnSpc>
                <a:spcPct val="90000"/>
              </a:lnSpc>
            </a:pPr>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18787" name="Rectangle 2"/>
          <p:cNvSpPr>
            <a:spLocks noGrp="1" noChangeArrowheads="1"/>
          </p:cNvSpPr>
          <p:nvPr>
            <p:ph type="title"/>
          </p:nvPr>
        </p:nvSpPr>
        <p:spPr/>
        <p:txBody>
          <a:bodyPr/>
          <a:lstStyle/>
          <a:p>
            <a:r>
              <a:rPr lang="en-GB"/>
              <a:t>Further work</a:t>
            </a:r>
          </a:p>
        </p:txBody>
      </p:sp>
      <p:sp>
        <p:nvSpPr>
          <p:cNvPr id="118788" name="Rectangle 3"/>
          <p:cNvSpPr>
            <a:spLocks noGrp="1" noChangeArrowheads="1"/>
          </p:cNvSpPr>
          <p:nvPr>
            <p:ph type="body" idx="1"/>
          </p:nvPr>
        </p:nvSpPr>
        <p:spPr/>
        <p:txBody>
          <a:bodyPr/>
          <a:lstStyle/>
          <a:p>
            <a:r>
              <a:rPr lang="en-GB"/>
              <a:t>This class was just one of many beginnings</a:t>
            </a:r>
          </a:p>
          <a:p>
            <a:r>
              <a:rPr lang="en-GB"/>
              <a:t>Its up to you now to do the work</a:t>
            </a:r>
          </a:p>
          <a:p>
            <a:r>
              <a:rPr lang="en-GB"/>
              <a:t>Over the next week look at your action list – and initiate the actions!!</a:t>
            </a:r>
          </a:p>
          <a:p>
            <a:r>
              <a:rPr lang="en-GB"/>
              <a:t>Whenever you write remember what the process is about</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20835" name="Rectangle 7"/>
          <p:cNvSpPr>
            <a:spLocks noGrp="1" noChangeArrowheads="1"/>
          </p:cNvSpPr>
          <p:nvPr>
            <p:ph type="title"/>
          </p:nvPr>
        </p:nvSpPr>
        <p:spPr>
          <a:xfrm>
            <a:off x="1763713" y="260350"/>
            <a:ext cx="7380287" cy="865188"/>
          </a:xfrm>
        </p:spPr>
        <p:txBody>
          <a:bodyPr/>
          <a:lstStyle/>
          <a:p>
            <a:r>
              <a:rPr lang="en-GB"/>
              <a:t>Learning is a continuous process</a:t>
            </a:r>
          </a:p>
        </p:txBody>
      </p:sp>
      <p:sp>
        <p:nvSpPr>
          <p:cNvPr id="120836" name="Rectangle 6"/>
          <p:cNvSpPr>
            <a:spLocks noGrp="1" noChangeArrowheads="1"/>
          </p:cNvSpPr>
          <p:nvPr>
            <p:ph type="body" sz="half" idx="2"/>
          </p:nvPr>
        </p:nvSpPr>
        <p:spPr>
          <a:xfrm>
            <a:off x="4718050" y="3724275"/>
            <a:ext cx="3810000" cy="2595563"/>
          </a:xfrm>
        </p:spPr>
        <p:txBody>
          <a:bodyPr/>
          <a:lstStyle/>
          <a:p>
            <a:r>
              <a:rPr lang="en-GB" sz="2800"/>
              <a:t>Train yourself ;-)</a:t>
            </a:r>
          </a:p>
        </p:txBody>
      </p:sp>
      <p:pic>
        <p:nvPicPr>
          <p:cNvPr id="120837" name="Picture 9" descr="NwElrTrnSmkBw4509"/>
          <p:cNvPicPr>
            <a:picLocks noGrp="1" noChangeAspect="1" noChangeArrowheads="1"/>
          </p:cNvPicPr>
          <p:nvPr>
            <p:ph sz="half" idx="1"/>
          </p:nvPr>
        </p:nvPicPr>
        <p:blipFill>
          <a:blip r:embed="rId3"/>
          <a:srcRect/>
          <a:stretch>
            <a:fillRect/>
          </a:stretch>
        </p:blipFill>
        <p:spPr>
          <a:xfrm>
            <a:off x="755650" y="1628775"/>
            <a:ext cx="3090863" cy="4635500"/>
          </a:xfr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2883" name="Rectangle 2"/>
          <p:cNvSpPr>
            <a:spLocks noGrp="1" noChangeArrowheads="1"/>
          </p:cNvSpPr>
          <p:nvPr>
            <p:ph type="title"/>
          </p:nvPr>
        </p:nvSpPr>
        <p:spPr/>
        <p:txBody>
          <a:bodyPr/>
          <a:lstStyle/>
          <a:p>
            <a:r>
              <a:rPr lang="en-GB"/>
              <a:t>Recap on links</a:t>
            </a:r>
          </a:p>
        </p:txBody>
      </p:sp>
      <p:sp>
        <p:nvSpPr>
          <p:cNvPr id="122884" name="Rectangle 3"/>
          <p:cNvSpPr>
            <a:spLocks noGrp="1" noChangeArrowheads="1"/>
          </p:cNvSpPr>
          <p:nvPr>
            <p:ph type="body" idx="1"/>
          </p:nvPr>
        </p:nvSpPr>
        <p:spPr>
          <a:xfrm>
            <a:off x="684213" y="1989138"/>
            <a:ext cx="7772400" cy="4114800"/>
          </a:xfrm>
        </p:spPr>
        <p:txBody>
          <a:bodyPr/>
          <a:lstStyle/>
          <a:p>
            <a:pPr>
              <a:lnSpc>
                <a:spcPct val="80000"/>
              </a:lnSpc>
            </a:pPr>
            <a:r>
              <a:rPr lang="en-GB" sz="1800" dirty="0"/>
              <a:t>The Student Portal SUSSED has links to library, academic skills and student resource network</a:t>
            </a:r>
            <a:br>
              <a:rPr lang="en-GB" sz="1800" dirty="0"/>
            </a:br>
            <a:r>
              <a:rPr lang="en-GB" sz="1800" u="sng" dirty="0"/>
              <a:t>http://</a:t>
            </a:r>
            <a:r>
              <a:rPr lang="en-GB" sz="1800" u="sng" dirty="0" err="1"/>
              <a:t>sussed.soton.ac.uk</a:t>
            </a:r>
            <a:r>
              <a:rPr lang="en-GB" sz="1800" u="sng" dirty="0"/>
              <a:t>/</a:t>
            </a:r>
            <a:br>
              <a:rPr lang="en-GB" sz="1800" u="sng" dirty="0"/>
            </a:br>
            <a:endParaRPr lang="en-GB" sz="1800" u="sng" dirty="0"/>
          </a:p>
          <a:p>
            <a:pPr>
              <a:lnSpc>
                <a:spcPct val="80000"/>
              </a:lnSpc>
            </a:pPr>
            <a:r>
              <a:rPr lang="en-GB" sz="1800" dirty="0"/>
              <a:t>Electronic Journals and other online academic resources via the Library</a:t>
            </a:r>
            <a:br>
              <a:rPr lang="en-GB" sz="1800" dirty="0"/>
            </a:br>
            <a:r>
              <a:rPr lang="en-GB" sz="1800" u="sng" dirty="0"/>
              <a:t>http://</a:t>
            </a:r>
            <a:r>
              <a:rPr lang="en-GB" sz="1800" u="sng" dirty="0" err="1"/>
              <a:t>www.soton.ac.uk</a:t>
            </a:r>
            <a:r>
              <a:rPr lang="en-GB" sz="1800" u="sng" dirty="0"/>
              <a:t>/library/</a:t>
            </a:r>
          </a:p>
          <a:p>
            <a:pPr>
              <a:lnSpc>
                <a:spcPct val="80000"/>
              </a:lnSpc>
            </a:pPr>
            <a:endParaRPr lang="en-GB" sz="1800" dirty="0"/>
          </a:p>
          <a:p>
            <a:pPr>
              <a:lnSpc>
                <a:spcPct val="80000"/>
              </a:lnSpc>
            </a:pPr>
            <a:r>
              <a:rPr lang="en-GB" sz="1800" dirty="0"/>
              <a:t>Academic Skills Web Site </a:t>
            </a:r>
            <a:r>
              <a:rPr lang="en-GB" sz="1800" u="sng" dirty="0"/>
              <a:t>http://</a:t>
            </a:r>
            <a:r>
              <a:rPr lang="en-GB" sz="1800" u="sng" dirty="0" err="1"/>
              <a:t>www.academic-skills.soton.ac.uk</a:t>
            </a:r>
            <a:r>
              <a:rPr lang="en-GB" sz="1800" u="sng" dirty="0"/>
              <a:t>/</a:t>
            </a:r>
            <a:br>
              <a:rPr lang="en-GB" sz="1800" u="sng" dirty="0"/>
            </a:br>
            <a:endParaRPr lang="en-GB" sz="1800" u="sng" dirty="0"/>
          </a:p>
          <a:p>
            <a:pPr>
              <a:lnSpc>
                <a:spcPct val="80000"/>
              </a:lnSpc>
            </a:pPr>
            <a:r>
              <a:rPr lang="en-GB" sz="1800" dirty="0"/>
              <a:t>In particular look at the guides entitled </a:t>
            </a:r>
            <a:br>
              <a:rPr lang="en-GB" sz="1800" dirty="0"/>
            </a:br>
            <a:endParaRPr lang="en-GB" sz="1800" dirty="0"/>
          </a:p>
          <a:p>
            <a:pPr lvl="1">
              <a:lnSpc>
                <a:spcPct val="80000"/>
              </a:lnSpc>
            </a:pPr>
            <a:r>
              <a:rPr lang="en-GB" sz="1600" dirty="0">
                <a:ea typeface="ＭＳ Ｐゴシック" pitchFamily="-110" charset="-128"/>
              </a:rPr>
              <a:t>“Developing your Academic Skills” </a:t>
            </a:r>
            <a:br>
              <a:rPr lang="en-GB" sz="1600" dirty="0">
                <a:ea typeface="ＭＳ Ｐゴシック" pitchFamily="-110" charset="-128"/>
              </a:rPr>
            </a:br>
            <a:endParaRPr lang="en-GB" sz="1600" dirty="0">
              <a:ea typeface="ＭＳ Ｐゴシック" pitchFamily="-110" charset="-128"/>
            </a:endParaRPr>
          </a:p>
          <a:p>
            <a:pPr lvl="1">
              <a:lnSpc>
                <a:spcPct val="80000"/>
              </a:lnSpc>
            </a:pPr>
            <a:r>
              <a:rPr lang="en-GB" sz="1600" dirty="0">
                <a:ea typeface="ＭＳ Ｐゴシック" pitchFamily="-110" charset="-128"/>
              </a:rPr>
              <a:t>“Gathering information and Using the Library” </a:t>
            </a:r>
            <a:br>
              <a:rPr lang="en-GB" sz="1600" dirty="0">
                <a:ea typeface="ＭＳ Ｐゴシック" pitchFamily="-110" charset="-128"/>
              </a:rPr>
            </a:br>
            <a:endParaRPr lang="en-GB" sz="1600" dirty="0">
              <a:ea typeface="ＭＳ Ｐゴシック" pitchFamily="-110" charset="-128"/>
            </a:endParaRPr>
          </a:p>
          <a:p>
            <a:pPr lvl="1">
              <a:lnSpc>
                <a:spcPct val="80000"/>
              </a:lnSpc>
            </a:pPr>
            <a:r>
              <a:rPr lang="en-GB" sz="1600" dirty="0">
                <a:ea typeface="ＭＳ Ｐゴシック" pitchFamily="-110" charset="-128"/>
              </a:rPr>
              <a:t>“Referencing your Work”</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4931" name="Rectangle 2"/>
          <p:cNvSpPr>
            <a:spLocks noGrp="1" noChangeArrowheads="1"/>
          </p:cNvSpPr>
          <p:nvPr>
            <p:ph type="ctrTitle"/>
          </p:nvPr>
        </p:nvSpPr>
        <p:spPr/>
        <p:txBody>
          <a:bodyPr/>
          <a:lstStyle/>
          <a:p>
            <a:r>
              <a:rPr lang="en-GB"/>
              <a:t>Appendix</a:t>
            </a:r>
          </a:p>
        </p:txBody>
      </p:sp>
      <p:sp>
        <p:nvSpPr>
          <p:cNvPr id="124932" name="Rectangle 3"/>
          <p:cNvSpPr>
            <a:spLocks noGrp="1" noChangeArrowheads="1"/>
          </p:cNvSpPr>
          <p:nvPr>
            <p:ph type="subTitle" idx="1"/>
          </p:nvPr>
        </p:nvSpPr>
        <p:spPr/>
        <p:txBody>
          <a:bodyPr/>
          <a:lstStyle/>
          <a:p>
            <a:pPr>
              <a:lnSpc>
                <a:spcPct val="80000"/>
              </a:lnSpc>
            </a:pPr>
            <a:r>
              <a:rPr lang="en-GB" sz="2000"/>
              <a:t>This part of the slides contains basic advice on style and grammar</a:t>
            </a:r>
          </a:p>
          <a:p>
            <a:pPr>
              <a:lnSpc>
                <a:spcPct val="80000"/>
              </a:lnSpc>
            </a:pPr>
            <a:endParaRPr lang="en-GB" sz="2000"/>
          </a:p>
          <a:p>
            <a:pPr>
              <a:lnSpc>
                <a:spcPct val="80000"/>
              </a:lnSpc>
            </a:pPr>
            <a:r>
              <a:rPr lang="en-GB" sz="2000"/>
              <a:t>It also contains exercises to go with the presentation which you can also complete right now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6979" name="Rectangle 2"/>
          <p:cNvSpPr>
            <a:spLocks noGrp="1" noChangeArrowheads="1"/>
          </p:cNvSpPr>
          <p:nvPr>
            <p:ph type="title"/>
          </p:nvPr>
        </p:nvSpPr>
        <p:spPr/>
        <p:txBody>
          <a:bodyPr/>
          <a:lstStyle/>
          <a:p>
            <a:r>
              <a:rPr lang="en-GB" b="1"/>
              <a:t>Writing and study skills </a:t>
            </a:r>
          </a:p>
        </p:txBody>
      </p:sp>
      <p:sp>
        <p:nvSpPr>
          <p:cNvPr id="126980" name="Rectangle 3"/>
          <p:cNvSpPr>
            <a:spLocks noGrp="1" noChangeArrowheads="1"/>
          </p:cNvSpPr>
          <p:nvPr>
            <p:ph type="body" idx="1"/>
          </p:nvPr>
        </p:nvSpPr>
        <p:spPr/>
        <p:txBody>
          <a:bodyPr/>
          <a:lstStyle/>
          <a:p>
            <a:pPr>
              <a:lnSpc>
                <a:spcPct val="80000"/>
              </a:lnSpc>
            </a:pPr>
            <a:r>
              <a:rPr lang="en-GB" sz="2800" b="1" dirty="0"/>
              <a:t>General University guidelines on academic skills</a:t>
            </a:r>
          </a:p>
          <a:p>
            <a:pPr lvl="1">
              <a:lnSpc>
                <a:spcPct val="80000"/>
              </a:lnSpc>
            </a:pPr>
            <a:r>
              <a:rPr lang="en-GB" sz="2400" i="1" dirty="0">
                <a:ea typeface="ＭＳ Ｐゴシック" pitchFamily="-110" charset="-128"/>
              </a:rPr>
              <a:t>Topics include:</a:t>
            </a:r>
            <a:r>
              <a:rPr lang="en-GB" sz="2400" dirty="0">
                <a:ea typeface="ＭＳ Ｐゴシック" pitchFamily="-110" charset="-128"/>
              </a:rPr>
              <a:t> independent learning, your learning style, getting the most from lectures, reading academically, writing effectively, writing your dissertation, search strategies, bibliographic software, referencing your work, working in groups, giving a talk, preparing for exams. </a:t>
            </a:r>
            <a:br>
              <a:rPr lang="en-GB" sz="2400" dirty="0">
                <a:ea typeface="ＭＳ Ｐゴシック" pitchFamily="-110" charset="-128"/>
              </a:rPr>
            </a:br>
            <a:r>
              <a:rPr lang="en-GB" sz="2400" dirty="0">
                <a:ea typeface="ＭＳ Ｐゴシック" pitchFamily="-110" charset="-128"/>
              </a:rPr>
              <a:t>See </a:t>
            </a:r>
            <a:r>
              <a:rPr lang="en-GB" sz="2400" dirty="0">
                <a:ea typeface="ＭＳ Ｐゴシック" pitchFamily="-110" charset="-128"/>
                <a:hlinkClick r:id="rId3"/>
              </a:rPr>
              <a:t>http://www.academic-skills.soton.ac.uk</a:t>
            </a:r>
            <a:br>
              <a:rPr lang="en-GB" sz="2400" dirty="0">
                <a:ea typeface="ＭＳ Ｐゴシック" pitchFamily="-110" charset="-128"/>
                <a:hlinkClick r:id="rId3"/>
              </a:rPr>
            </a:br>
            <a:r>
              <a:rPr lang="en-GB" sz="2400" b="1" dirty="0">
                <a:ea typeface="ＭＳ Ｐゴシック" pitchFamily="-110" charset="-128"/>
              </a:rPr>
              <a:t/>
            </a:r>
            <a:br>
              <a:rPr lang="en-GB" sz="2400" b="1" dirty="0">
                <a:ea typeface="ＭＳ Ｐゴシック" pitchFamily="-110" charset="-128"/>
              </a:rPr>
            </a:br>
            <a:r>
              <a:rPr lang="en-GB" sz="2400" b="1" dirty="0">
                <a:ea typeface="ＭＳ Ｐゴシック" pitchFamily="-110" charset="-128"/>
              </a:rPr>
              <a:t>Guidelines on spelling and punctuation, with exercises (the Aries project)</a:t>
            </a:r>
            <a:br>
              <a:rPr lang="en-GB" sz="2400" b="1" dirty="0">
                <a:ea typeface="ＭＳ Ｐゴシック" pitchFamily="-110" charset="-128"/>
              </a:rPr>
            </a:br>
            <a:r>
              <a:rPr lang="en-GB" sz="2400" dirty="0">
                <a:ea typeface="ＭＳ Ｐゴシック" pitchFamily="-110" charset="-128"/>
                <a:hlinkClick r:id="rId4"/>
              </a:rPr>
              <a:t>http://www.arts.gla.ac.uk/SESLL/STELLA/ARIES/</a:t>
            </a:r>
            <a:endParaRPr lang="en-GB" sz="2400" dirty="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9027" name="Rectangle 2"/>
          <p:cNvSpPr>
            <a:spLocks noGrp="1" noChangeArrowheads="1"/>
          </p:cNvSpPr>
          <p:nvPr>
            <p:ph type="title"/>
          </p:nvPr>
        </p:nvSpPr>
        <p:spPr/>
        <p:txBody>
          <a:bodyPr/>
          <a:lstStyle/>
          <a:p>
            <a:r>
              <a:rPr lang="en-GB"/>
              <a:t>Style - 1</a:t>
            </a:r>
          </a:p>
        </p:txBody>
      </p:sp>
      <p:sp>
        <p:nvSpPr>
          <p:cNvPr id="129028" name="Rectangle 3"/>
          <p:cNvSpPr>
            <a:spLocks noGrp="1" noChangeArrowheads="1"/>
          </p:cNvSpPr>
          <p:nvPr>
            <p:ph type="body" idx="1"/>
          </p:nvPr>
        </p:nvSpPr>
        <p:spPr>
          <a:xfrm>
            <a:off x="1066800" y="1600200"/>
            <a:ext cx="7467600" cy="4724400"/>
          </a:xfrm>
        </p:spPr>
        <p:txBody>
          <a:bodyPr/>
          <a:lstStyle/>
          <a:p>
            <a:pPr>
              <a:lnSpc>
                <a:spcPct val="80000"/>
              </a:lnSpc>
            </a:pPr>
            <a:r>
              <a:rPr lang="en-GB" sz="2400"/>
              <a:t>Use the third person</a:t>
            </a:r>
          </a:p>
          <a:p>
            <a:pPr>
              <a:lnSpc>
                <a:spcPct val="80000"/>
              </a:lnSpc>
            </a:pPr>
            <a:r>
              <a:rPr lang="en-GB" sz="2400"/>
              <a:t>Passive voice: </a:t>
            </a:r>
          </a:p>
          <a:p>
            <a:pPr lvl="1">
              <a:lnSpc>
                <a:spcPct val="80000"/>
              </a:lnSpc>
              <a:buFont typeface="Wingdings" pitchFamily="-110" charset="2"/>
              <a:buNone/>
            </a:pPr>
            <a:r>
              <a:rPr lang="en-GB" sz="2400" b="1">
                <a:latin typeface="Bell MT" pitchFamily="-110" charset="0"/>
                <a:ea typeface="ＭＳ Ｐゴシック" pitchFamily="-110" charset="-128"/>
              </a:rPr>
              <a:t>“The transducer was calibrated…”</a:t>
            </a:r>
          </a:p>
          <a:p>
            <a:pPr>
              <a:lnSpc>
                <a:spcPct val="80000"/>
              </a:lnSpc>
            </a:pPr>
            <a:r>
              <a:rPr lang="en-GB" sz="2400"/>
              <a:t>Neutral, informative tone</a:t>
            </a:r>
          </a:p>
          <a:p>
            <a:pPr>
              <a:lnSpc>
                <a:spcPct val="80000"/>
              </a:lnSpc>
            </a:pPr>
            <a:r>
              <a:rPr lang="en-GB" sz="2400"/>
              <a:t>Avoid colloquialisms: </a:t>
            </a:r>
          </a:p>
          <a:p>
            <a:pPr lvl="1">
              <a:lnSpc>
                <a:spcPct val="80000"/>
              </a:lnSpc>
              <a:buClr>
                <a:srgbClr val="33312E"/>
              </a:buClr>
              <a:buFont typeface="Wingdings" pitchFamily="-110" charset="2"/>
              <a:buNone/>
            </a:pPr>
            <a:r>
              <a:rPr lang="en-GB" sz="2000">
                <a:ea typeface="ＭＳ Ｐゴシック" pitchFamily="-110" charset="-128"/>
              </a:rPr>
              <a:t>POOR: </a:t>
            </a:r>
          </a:p>
          <a:p>
            <a:pPr lvl="2">
              <a:lnSpc>
                <a:spcPct val="80000"/>
              </a:lnSpc>
              <a:buClr>
                <a:srgbClr val="33312E"/>
              </a:buClr>
              <a:buFont typeface="Wingdings" pitchFamily="-110" charset="2"/>
              <a:buNone/>
            </a:pPr>
            <a:r>
              <a:rPr lang="en-GB" b="1">
                <a:latin typeface="Bell MT" pitchFamily="-110" charset="0"/>
                <a:ea typeface="ＭＳ Ｐゴシック" pitchFamily="-110" charset="-128"/>
              </a:rPr>
              <a:t>“The final design was brilliant!” </a:t>
            </a:r>
          </a:p>
          <a:p>
            <a:pPr lvl="1">
              <a:lnSpc>
                <a:spcPct val="80000"/>
              </a:lnSpc>
              <a:buClr>
                <a:srgbClr val="33312E"/>
              </a:buClr>
              <a:buFont typeface="Wingdings" pitchFamily="-110" charset="2"/>
              <a:buNone/>
            </a:pPr>
            <a:r>
              <a:rPr lang="en-GB" sz="2000">
                <a:ea typeface="ＭＳ Ｐゴシック" pitchFamily="-110" charset="-128"/>
              </a:rPr>
              <a:t>GOOD: </a:t>
            </a:r>
            <a:r>
              <a:rPr lang="en-GB" sz="2000">
                <a:ea typeface="ＭＳ Ｐゴシック" pitchFamily="-110" charset="-128"/>
                <a:sym typeface="Wingdings" pitchFamily="-110" charset="2"/>
              </a:rPr>
              <a:t> </a:t>
            </a:r>
          </a:p>
          <a:p>
            <a:pPr lvl="2">
              <a:lnSpc>
                <a:spcPct val="80000"/>
              </a:lnSpc>
              <a:buClr>
                <a:srgbClr val="33312E"/>
              </a:buClr>
              <a:buFont typeface="Wingdings" pitchFamily="-110" charset="2"/>
              <a:buNone/>
            </a:pPr>
            <a:r>
              <a:rPr lang="en-GB" b="1">
                <a:latin typeface="Bell MT" pitchFamily="-110" charset="0"/>
                <a:ea typeface="ＭＳ Ｐゴシック" pitchFamily="-110" charset="-128"/>
                <a:sym typeface="Wingdings" pitchFamily="-110" charset="2"/>
              </a:rPr>
              <a:t>“The final design had the best signal-to-noise ratio”</a:t>
            </a:r>
          </a:p>
          <a:p>
            <a:pPr>
              <a:lnSpc>
                <a:spcPct val="80000"/>
              </a:lnSpc>
            </a:pPr>
            <a:r>
              <a:rPr lang="en-GB" sz="2400"/>
              <a:t>Be specific; refer to figures by number, not pronoun</a:t>
            </a:r>
          </a:p>
          <a:p>
            <a:pPr>
              <a:lnSpc>
                <a:spcPct val="80000"/>
              </a:lnSpc>
            </a:pPr>
            <a:r>
              <a:rPr lang="en-GB" sz="2400"/>
              <a:t>Be concise</a:t>
            </a:r>
          </a:p>
          <a:p>
            <a:pPr lvl="2">
              <a:lnSpc>
                <a:spcPct val="80000"/>
              </a:lnSpc>
              <a:buFont typeface="Wingdings" pitchFamily="-110" charset="2"/>
              <a:buNone/>
            </a:pPr>
            <a:r>
              <a:rPr lang="en-GB">
                <a:ea typeface="ＭＳ Ｐゴシック" pitchFamily="-110" charset="-128"/>
              </a:rPr>
              <a:t>Can you use more shorter sentences?</a:t>
            </a:r>
          </a:p>
          <a:p>
            <a:pPr lvl="2">
              <a:lnSpc>
                <a:spcPct val="80000"/>
              </a:lnSpc>
              <a:buFont typeface="Wingdings" pitchFamily="-110" charset="2"/>
              <a:buNone/>
            </a:pPr>
            <a:r>
              <a:rPr lang="en-GB" sz="2100">
                <a:ea typeface="ＭＳ Ｐゴシック" pitchFamily="-110" charset="-128"/>
              </a:rPr>
              <a:t>Can you say it in less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31075" name="Rectangle 2"/>
          <p:cNvSpPr>
            <a:spLocks noGrp="1" noChangeArrowheads="1"/>
          </p:cNvSpPr>
          <p:nvPr>
            <p:ph type="title"/>
          </p:nvPr>
        </p:nvSpPr>
        <p:spPr/>
        <p:txBody>
          <a:bodyPr/>
          <a:lstStyle/>
          <a:p>
            <a:r>
              <a:rPr lang="en-GB"/>
              <a:t>Style - 2</a:t>
            </a:r>
          </a:p>
        </p:txBody>
      </p:sp>
      <p:sp>
        <p:nvSpPr>
          <p:cNvPr id="131076" name="Rectangle 3"/>
          <p:cNvSpPr>
            <a:spLocks noGrp="1" noChangeArrowheads="1"/>
          </p:cNvSpPr>
          <p:nvPr>
            <p:ph type="body" idx="1"/>
          </p:nvPr>
        </p:nvSpPr>
        <p:spPr>
          <a:xfrm>
            <a:off x="990600" y="1676400"/>
            <a:ext cx="7467600" cy="4572000"/>
          </a:xfrm>
        </p:spPr>
        <p:txBody>
          <a:bodyPr/>
          <a:lstStyle/>
          <a:p>
            <a:r>
              <a:rPr lang="en-GB" sz="2900"/>
              <a:t>Use figures, diagrams, equations when they’re more concise and accurate than words would be</a:t>
            </a:r>
          </a:p>
          <a:p>
            <a:r>
              <a:rPr lang="en-GB" sz="2900"/>
              <a:t>Choose figures carefully; </a:t>
            </a:r>
          </a:p>
          <a:p>
            <a:r>
              <a:rPr lang="en-GB" sz="2900"/>
              <a:t>make points not decoration</a:t>
            </a:r>
          </a:p>
          <a:p>
            <a:pPr lvl="1"/>
            <a:endParaRPr lang="en-GB" sz="240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33123" name="Rectangle 2"/>
          <p:cNvSpPr>
            <a:spLocks noGrp="1" noChangeArrowheads="1"/>
          </p:cNvSpPr>
          <p:nvPr>
            <p:ph type="title"/>
          </p:nvPr>
        </p:nvSpPr>
        <p:spPr/>
        <p:txBody>
          <a:bodyPr/>
          <a:lstStyle/>
          <a:p>
            <a:r>
              <a:rPr lang="en-GB"/>
              <a:t>Style - 3</a:t>
            </a:r>
          </a:p>
        </p:txBody>
      </p:sp>
      <p:sp>
        <p:nvSpPr>
          <p:cNvPr id="133124" name="Rectangle 3"/>
          <p:cNvSpPr>
            <a:spLocks noGrp="1" noChangeArrowheads="1"/>
          </p:cNvSpPr>
          <p:nvPr>
            <p:ph type="body" sz="half" idx="1"/>
          </p:nvPr>
        </p:nvSpPr>
        <p:spPr/>
        <p:txBody>
          <a:bodyPr/>
          <a:lstStyle/>
          <a:p>
            <a:pPr>
              <a:buFont typeface="Wingdings" pitchFamily="-110" charset="2"/>
              <a:buNone/>
            </a:pPr>
            <a:r>
              <a:rPr lang="en-GB" sz="2400"/>
              <a:t>Use standard mathematical notation; </a:t>
            </a:r>
          </a:p>
          <a:p>
            <a:r>
              <a:rPr lang="en-GB" sz="2400"/>
              <a:t>variables should have a single-character name</a:t>
            </a:r>
          </a:p>
          <a:p>
            <a:pPr lvl="1"/>
            <a:r>
              <a:rPr lang="en-GB" sz="2000">
                <a:ea typeface="ＭＳ Ｐゴシック" pitchFamily="-110" charset="-128"/>
              </a:rPr>
              <a:t>POOR:  Imp = V/I</a:t>
            </a:r>
          </a:p>
          <a:p>
            <a:pPr lvl="1"/>
            <a:r>
              <a:rPr lang="en-GB" sz="2000">
                <a:ea typeface="ＭＳ Ｐゴシック" pitchFamily="-110" charset="-128"/>
              </a:rPr>
              <a:t>GOOD:  Z = V/I</a:t>
            </a:r>
          </a:p>
          <a:p>
            <a:r>
              <a:rPr lang="en-GB" sz="2400"/>
              <a:t>Define variables</a:t>
            </a:r>
          </a:p>
          <a:p>
            <a:r>
              <a:rPr lang="en-GB" sz="2400"/>
              <a:t>specify units</a:t>
            </a:r>
          </a:p>
          <a:p>
            <a:r>
              <a:rPr lang="en-GB" sz="2400"/>
              <a:t>Use SI units</a:t>
            </a:r>
          </a:p>
          <a:p>
            <a:pPr>
              <a:buFont typeface="Wingdings" pitchFamily="-110" charset="2"/>
              <a:buNone/>
            </a:pPr>
            <a:endParaRPr lang="en-GB" sz="2400"/>
          </a:p>
        </p:txBody>
      </p:sp>
      <p:sp>
        <p:nvSpPr>
          <p:cNvPr id="133125" name="Rectangle 4"/>
          <p:cNvSpPr>
            <a:spLocks noGrp="1" noChangeArrowheads="1"/>
          </p:cNvSpPr>
          <p:nvPr>
            <p:ph type="body" sz="half" idx="2"/>
          </p:nvPr>
        </p:nvSpPr>
        <p:spPr/>
        <p:txBody>
          <a:bodyPr/>
          <a:lstStyle/>
          <a:p>
            <a:pPr eaLnBrk="1" hangingPunct="1">
              <a:buClrTx/>
              <a:buSzTx/>
              <a:buFontTx/>
              <a:buNone/>
            </a:pPr>
            <a:r>
              <a:rPr lang="en-GB" sz="2400"/>
              <a:t>Capitalize and space numbers and units correctly:   </a:t>
            </a:r>
            <a:br>
              <a:rPr lang="en-GB" sz="2400"/>
            </a:br>
            <a:r>
              <a:rPr lang="en-GB" sz="2400"/>
              <a:t>6 kHz </a:t>
            </a:r>
            <a:r>
              <a:rPr lang="en-GB" sz="2400" b="1" u="sng"/>
              <a:t>not</a:t>
            </a:r>
            <a:r>
              <a:rPr lang="en-GB" sz="2400"/>
              <a:t> 6KHz</a:t>
            </a:r>
            <a:br>
              <a:rPr lang="en-GB" sz="2400"/>
            </a:br>
            <a:r>
              <a:rPr lang="en-GB" sz="2400"/>
              <a:t>50 mm</a:t>
            </a:r>
            <a:br>
              <a:rPr lang="en-GB" sz="2400"/>
            </a:br>
            <a:r>
              <a:rPr lang="en-GB" sz="2400"/>
              <a:t>8.3 µFd, 60 dB </a:t>
            </a:r>
            <a:r>
              <a:rPr lang="en-GB" sz="2400" b="1" u="sng"/>
              <a:t>not</a:t>
            </a:r>
            <a:r>
              <a:rPr lang="en-GB" sz="2400"/>
              <a:t> 60 Db</a:t>
            </a:r>
          </a:p>
          <a:p>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defTabSz="762000"/>
            <a:r>
              <a:rPr lang="en-GB" smtClean="0"/>
              <a:t>saw@ecs.soton.ac.uk</a:t>
            </a:r>
          </a:p>
        </p:txBody>
      </p:sp>
      <p:sp>
        <p:nvSpPr>
          <p:cNvPr id="135171" name="Rectangle 2"/>
          <p:cNvSpPr>
            <a:spLocks noGrp="1" noChangeArrowheads="1"/>
          </p:cNvSpPr>
          <p:nvPr>
            <p:ph type="title"/>
          </p:nvPr>
        </p:nvSpPr>
        <p:spPr/>
        <p:txBody>
          <a:bodyPr/>
          <a:lstStyle/>
          <a:p>
            <a:r>
              <a:rPr lang="en-GB"/>
              <a:t>A bit about grammar</a:t>
            </a:r>
          </a:p>
        </p:txBody>
      </p:sp>
      <p:sp>
        <p:nvSpPr>
          <p:cNvPr id="135172" name="Rectangle 3"/>
          <p:cNvSpPr>
            <a:spLocks noChangeArrowheads="1"/>
          </p:cNvSpPr>
          <p:nvPr/>
        </p:nvSpPr>
        <p:spPr bwMode="auto">
          <a:xfrm>
            <a:off x="914400" y="1447800"/>
            <a:ext cx="7696200" cy="4672013"/>
          </a:xfrm>
          <a:prstGeom prst="rect">
            <a:avLst/>
          </a:prstGeom>
          <a:noFill/>
          <a:ln w="9525">
            <a:noFill/>
            <a:miter lim="800000"/>
            <a:headEnd/>
            <a:tailEnd/>
          </a:ln>
        </p:spPr>
        <p:txBody>
          <a:bodyPr>
            <a:prstTxWarp prst="textNoShape">
              <a:avLst/>
            </a:prstTxWarp>
            <a:spAutoFit/>
          </a:bodyPr>
          <a:lstStyle/>
          <a:p>
            <a:pPr eaLnBrk="1" hangingPunct="1">
              <a:buClrTx/>
              <a:buSzTx/>
              <a:buFontTx/>
              <a:buChar char="•"/>
            </a:pPr>
            <a:r>
              <a:rPr lang="en-GB" sz="2400">
                <a:latin typeface="Gill Sans Light" pitchFamily="-110" charset="0"/>
              </a:rPr>
              <a:t>Create complete sentences.</a:t>
            </a:r>
          </a:p>
          <a:p>
            <a:pPr lvl="1" eaLnBrk="1" hangingPunct="1">
              <a:buClrTx/>
              <a:buSzTx/>
              <a:buFontTx/>
              <a:buNone/>
            </a:pPr>
            <a:r>
              <a:rPr lang="en-GB" sz="2400">
                <a:latin typeface="Gill Sans Light" pitchFamily="-110" charset="0"/>
              </a:rPr>
              <a:t>POOR: </a:t>
            </a:r>
          </a:p>
          <a:p>
            <a:pPr lvl="2" eaLnBrk="1" hangingPunct="1">
              <a:buClrTx/>
              <a:buSzTx/>
              <a:buFontTx/>
              <a:buNone/>
            </a:pPr>
            <a:r>
              <a:rPr lang="en-GB" sz="2400" b="1">
                <a:latin typeface="Gill Sans Light" pitchFamily="-110" charset="0"/>
              </a:rPr>
              <a:t>“</a:t>
            </a:r>
            <a:r>
              <a:rPr lang="en-GB" sz="2400" b="1">
                <a:latin typeface="Bell MT" pitchFamily="-110" charset="0"/>
              </a:rPr>
              <a:t>A run-on is more than one sentence, it is often created by using a comma instead of a full stop or semi-colon, and did I remember to tell you about punctuation in general?”</a:t>
            </a:r>
          </a:p>
          <a:p>
            <a:pPr lvl="1" eaLnBrk="1" hangingPunct="1">
              <a:buClrTx/>
              <a:buSzTx/>
              <a:buFontTx/>
              <a:buNone/>
            </a:pPr>
            <a:r>
              <a:rPr lang="en-GB" sz="2400">
                <a:latin typeface="Gill Sans Light" pitchFamily="-110" charset="0"/>
              </a:rPr>
              <a:t>POOR: </a:t>
            </a:r>
          </a:p>
          <a:p>
            <a:pPr lvl="2" eaLnBrk="1" hangingPunct="1">
              <a:buClrTx/>
              <a:buSzTx/>
              <a:buFontTx/>
              <a:buNone/>
            </a:pPr>
            <a:r>
              <a:rPr lang="en-GB" sz="2400" b="1">
                <a:latin typeface="Gill Sans Light" pitchFamily="-110" charset="0"/>
              </a:rPr>
              <a:t>“</a:t>
            </a:r>
            <a:r>
              <a:rPr lang="en-GB" sz="2400" b="1">
                <a:latin typeface="Bell MT" pitchFamily="-110" charset="0"/>
              </a:rPr>
              <a:t>Being as how it crashed.”</a:t>
            </a:r>
          </a:p>
          <a:p>
            <a:pPr eaLnBrk="1" hangingPunct="1">
              <a:buClrTx/>
              <a:buSzTx/>
              <a:buFontTx/>
              <a:buChar char="•"/>
            </a:pPr>
            <a:r>
              <a:rPr lang="en-GB" sz="2400">
                <a:latin typeface="Gill Sans Light" pitchFamily="-110" charset="0"/>
              </a:rPr>
              <a:t>Watch for tricky subject-verb agreement:</a:t>
            </a:r>
          </a:p>
          <a:p>
            <a:pPr lvl="2" eaLnBrk="1" hangingPunct="1">
              <a:buClrTx/>
              <a:buSzTx/>
              <a:buFontTx/>
              <a:buNone/>
            </a:pPr>
            <a:r>
              <a:rPr lang="en-GB" sz="2400" b="1">
                <a:latin typeface="Bell MT" pitchFamily="-110" charset="0"/>
              </a:rPr>
              <a:t>“The set of numbers is…”</a:t>
            </a:r>
          </a:p>
          <a:p>
            <a:pPr lvl="2" eaLnBrk="1" hangingPunct="1">
              <a:buClrTx/>
              <a:buSzTx/>
              <a:buFontTx/>
              <a:buNone/>
            </a:pPr>
            <a:r>
              <a:rPr lang="en-GB" sz="2400" b="1">
                <a:latin typeface="Bell MT" pitchFamily="-110" charset="0"/>
              </a:rPr>
              <a:t>“These data are…”</a:t>
            </a:r>
            <a:endParaRPr lang="en-US" sz="2700" b="1">
              <a:latin typeface="Bell MT" pitchFamily="-110"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28675" name="Rectangle 2"/>
          <p:cNvSpPr>
            <a:spLocks noGrp="1" noChangeArrowheads="1"/>
          </p:cNvSpPr>
          <p:nvPr>
            <p:ph type="title"/>
          </p:nvPr>
        </p:nvSpPr>
        <p:spPr/>
        <p:txBody>
          <a:bodyPr/>
          <a:lstStyle/>
          <a:p>
            <a:r>
              <a:rPr lang="en-GB"/>
              <a:t>You need to learn how to…</a:t>
            </a:r>
          </a:p>
        </p:txBody>
      </p:sp>
      <p:sp>
        <p:nvSpPr>
          <p:cNvPr id="28676" name="Rectangle 3"/>
          <p:cNvSpPr>
            <a:spLocks noGrp="1" noChangeArrowheads="1"/>
          </p:cNvSpPr>
          <p:nvPr>
            <p:ph type="body" sz="half" idx="1"/>
          </p:nvPr>
        </p:nvSpPr>
        <p:spPr>
          <a:xfrm>
            <a:off x="762000" y="1600200"/>
            <a:ext cx="3810000" cy="4572000"/>
          </a:xfrm>
        </p:spPr>
        <p:txBody>
          <a:bodyPr/>
          <a:lstStyle/>
          <a:p>
            <a:r>
              <a:rPr lang="en-GB" sz="2000"/>
              <a:t>Organise writing clearly and logically </a:t>
            </a:r>
            <a:br>
              <a:rPr lang="en-GB" sz="2000"/>
            </a:br>
            <a:endParaRPr lang="en-GB" sz="2000"/>
          </a:p>
          <a:p>
            <a:r>
              <a:rPr lang="en-GB" sz="2000"/>
              <a:t>Handle evidence appropriately in writing to present a structured and logical argument</a:t>
            </a:r>
            <a:br>
              <a:rPr lang="en-GB" sz="2000"/>
            </a:br>
            <a:endParaRPr lang="en-GB" sz="2000"/>
          </a:p>
          <a:p>
            <a:r>
              <a:rPr lang="en-GB" sz="2000"/>
              <a:t>Explain concepts in formal context</a:t>
            </a:r>
          </a:p>
          <a:p>
            <a:pPr>
              <a:buFont typeface="Wingdings" pitchFamily="-110" charset="2"/>
              <a:buNone/>
            </a:pPr>
            <a:endParaRPr lang="en-GB" sz="2000"/>
          </a:p>
          <a:p>
            <a:r>
              <a:rPr lang="en-GB" sz="2000"/>
              <a:t>Structure your work for correctly for t</a:t>
            </a:r>
            <a:r>
              <a:rPr lang="en-US" sz="2000"/>
              <a:t>he</a:t>
            </a:r>
            <a:r>
              <a:rPr lang="en-GB" sz="2000"/>
              <a:t> appropriate audience</a:t>
            </a:r>
          </a:p>
          <a:p>
            <a:endParaRPr lang="en-GB" sz="2400"/>
          </a:p>
        </p:txBody>
      </p:sp>
      <p:sp>
        <p:nvSpPr>
          <p:cNvPr id="28677" name="Rectangle 4"/>
          <p:cNvSpPr>
            <a:spLocks noGrp="1" noChangeArrowheads="1"/>
          </p:cNvSpPr>
          <p:nvPr>
            <p:ph type="body" sz="half" idx="2"/>
          </p:nvPr>
        </p:nvSpPr>
        <p:spPr>
          <a:xfrm>
            <a:off x="4724400" y="1600200"/>
            <a:ext cx="3810000" cy="4114800"/>
          </a:xfrm>
        </p:spPr>
        <p:txBody>
          <a:bodyPr/>
          <a:lstStyle/>
          <a:p>
            <a:r>
              <a:rPr lang="en-GB" sz="2000"/>
              <a:t>Understand strategies for revision at the document, paragraph and sentence levels</a:t>
            </a:r>
            <a:br>
              <a:rPr lang="en-GB" sz="2000"/>
            </a:br>
            <a:endParaRPr lang="en-GB" sz="2000"/>
          </a:p>
          <a:p>
            <a:r>
              <a:rPr lang="en-GB" sz="2000"/>
              <a:t>Understand grammatical and stylistic usage</a:t>
            </a:r>
            <a:br>
              <a:rPr lang="en-GB" sz="2000"/>
            </a:br>
            <a:endParaRPr lang="en-GB" sz="2000"/>
          </a:p>
          <a:p>
            <a:r>
              <a:rPr lang="en-GB" sz="2000"/>
              <a:t>Be able to edit and refine your own written work</a:t>
            </a:r>
            <a:endParaRPr lang="en-GB" sz="2400"/>
          </a:p>
          <a:p>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defTabSz="762000"/>
            <a:r>
              <a:rPr lang="en-GB" smtClean="0"/>
              <a:t>saw@ecs.soton.ac.uk</a:t>
            </a:r>
          </a:p>
        </p:txBody>
      </p:sp>
      <p:sp>
        <p:nvSpPr>
          <p:cNvPr id="137219" name="Rectangle 2"/>
          <p:cNvSpPr>
            <a:spLocks noGrp="1" noChangeArrowheads="1"/>
          </p:cNvSpPr>
          <p:nvPr>
            <p:ph type="title"/>
          </p:nvPr>
        </p:nvSpPr>
        <p:spPr/>
        <p:txBody>
          <a:bodyPr/>
          <a:lstStyle/>
          <a:p>
            <a:r>
              <a:rPr lang="en-GB"/>
              <a:t>A bit more about grammar</a:t>
            </a:r>
            <a:endParaRPr lang="en-US"/>
          </a:p>
        </p:txBody>
      </p:sp>
      <p:sp>
        <p:nvSpPr>
          <p:cNvPr id="137220" name="Rectangle 3"/>
          <p:cNvSpPr>
            <a:spLocks noChangeArrowheads="1"/>
          </p:cNvSpPr>
          <p:nvPr/>
        </p:nvSpPr>
        <p:spPr bwMode="auto">
          <a:xfrm>
            <a:off x="539750" y="1676400"/>
            <a:ext cx="3024188" cy="4905375"/>
          </a:xfrm>
          <a:prstGeom prst="rect">
            <a:avLst/>
          </a:prstGeom>
          <a:noFill/>
          <a:ln w="9525">
            <a:noFill/>
            <a:miter lim="800000"/>
            <a:headEnd/>
            <a:tailEnd/>
          </a:ln>
        </p:spPr>
        <p:txBody>
          <a:bodyPr>
            <a:prstTxWarp prst="textNoShape">
              <a:avLst/>
            </a:prstTxWarp>
            <a:spAutoFit/>
          </a:bodyPr>
          <a:lstStyle/>
          <a:p>
            <a:pPr eaLnBrk="1" hangingPunct="1">
              <a:spcBef>
                <a:spcPct val="50000"/>
              </a:spcBef>
              <a:buClrTx/>
              <a:buSzTx/>
              <a:buFontTx/>
              <a:buNone/>
            </a:pPr>
            <a:r>
              <a:rPr lang="en-GB" sz="2700">
                <a:latin typeface="Gill Sans Light" pitchFamily="-110" charset="0"/>
              </a:rPr>
              <a:t>Avoid ambiguous pronouns:</a:t>
            </a:r>
          </a:p>
          <a:p>
            <a:pPr eaLnBrk="1" hangingPunct="1">
              <a:spcBef>
                <a:spcPct val="50000"/>
              </a:spcBef>
              <a:buClrTx/>
              <a:buSzTx/>
              <a:buFontTx/>
              <a:buNone/>
            </a:pPr>
            <a:endParaRPr lang="en-GB" sz="2700">
              <a:latin typeface="Gill Sans Light" pitchFamily="-110" charset="0"/>
            </a:endParaRPr>
          </a:p>
          <a:p>
            <a:pPr eaLnBrk="1" hangingPunct="1">
              <a:spcBef>
                <a:spcPct val="50000"/>
              </a:spcBef>
              <a:buClrTx/>
              <a:buSzTx/>
              <a:buFontTx/>
              <a:buNone/>
            </a:pPr>
            <a:endParaRPr lang="en-GB" sz="2700">
              <a:latin typeface="Gill Sans Light" pitchFamily="-110" charset="0"/>
            </a:endParaRPr>
          </a:p>
          <a:p>
            <a:pPr eaLnBrk="1" hangingPunct="1">
              <a:spcBef>
                <a:spcPct val="50000"/>
              </a:spcBef>
              <a:buClrTx/>
              <a:buSzTx/>
              <a:buFontTx/>
              <a:buNone/>
            </a:pPr>
            <a:r>
              <a:rPr lang="en-GB" sz="2700">
                <a:latin typeface="Gill Sans Light" pitchFamily="-110" charset="0"/>
              </a:rPr>
              <a:t>Define acronyms, abbreviations at first occurrence; use them for essential terms</a:t>
            </a:r>
          </a:p>
          <a:p>
            <a:pPr eaLnBrk="1" hangingPunct="1">
              <a:buClrTx/>
              <a:buSzTx/>
              <a:buFontTx/>
              <a:buNone/>
            </a:pPr>
            <a:endParaRPr lang="en-GB" sz="2700">
              <a:latin typeface="Gill Sans Light" pitchFamily="-110" charset="0"/>
            </a:endParaRPr>
          </a:p>
        </p:txBody>
      </p:sp>
      <p:sp>
        <p:nvSpPr>
          <p:cNvPr id="137221" name="AutoShape 4"/>
          <p:cNvSpPr>
            <a:spLocks noChangeArrowheads="1"/>
          </p:cNvSpPr>
          <p:nvPr/>
        </p:nvSpPr>
        <p:spPr bwMode="auto">
          <a:xfrm>
            <a:off x="4859338" y="3860800"/>
            <a:ext cx="3817937" cy="1989138"/>
          </a:xfrm>
          <a:prstGeom prst="wedgeRoundRectCallout">
            <a:avLst>
              <a:gd name="adj1" fmla="val -104884"/>
              <a:gd name="adj2" fmla="val 32361"/>
              <a:gd name="adj3" fmla="val 16667"/>
            </a:avLst>
          </a:prstGeom>
          <a:solidFill>
            <a:schemeClr val="hlink"/>
          </a:solidFill>
          <a:ln w="12700">
            <a:solidFill>
              <a:schemeClr val="tx1"/>
            </a:solidFill>
            <a:miter lim="800000"/>
            <a:headEnd type="none" w="sm" len="sm"/>
            <a:tailEnd type="none" w="sm" len="sm"/>
          </a:ln>
        </p:spPr>
        <p:txBody>
          <a:bodyPr>
            <a:prstTxWarp prst="textNoShape">
              <a:avLst/>
            </a:prstTxWarp>
          </a:bodyPr>
          <a:lstStyle/>
          <a:p>
            <a:pPr>
              <a:buFont typeface="Wingdings" pitchFamily="-110" charset="2"/>
              <a:buNone/>
            </a:pPr>
            <a:r>
              <a:rPr lang="en-GB" sz="2400" b="1">
                <a:solidFill>
                  <a:schemeClr val="tx1"/>
                </a:solidFill>
              </a:rPr>
              <a:t>“…obtained by Magnetic Resonance Imaging (MRI).  </a:t>
            </a:r>
            <a:br>
              <a:rPr lang="en-GB" sz="2400" b="1">
                <a:solidFill>
                  <a:schemeClr val="tx1"/>
                </a:solidFill>
              </a:rPr>
            </a:br>
            <a:r>
              <a:rPr lang="en-GB" sz="2400" b="1">
                <a:solidFill>
                  <a:schemeClr val="tx1"/>
                </a:solidFill>
              </a:rPr>
              <a:t>The MRI scanner was </a:t>
            </a:r>
            <a:br>
              <a:rPr lang="en-GB" sz="2400" b="1">
                <a:solidFill>
                  <a:schemeClr val="tx1"/>
                </a:solidFill>
              </a:rPr>
            </a:br>
            <a:r>
              <a:rPr lang="en-GB" sz="2400" b="1">
                <a:solidFill>
                  <a:schemeClr val="tx1"/>
                </a:solidFill>
              </a:rPr>
              <a:t>1.5 T…”</a:t>
            </a:r>
          </a:p>
        </p:txBody>
      </p:sp>
      <p:sp>
        <p:nvSpPr>
          <p:cNvPr id="137222" name="AutoShape 5"/>
          <p:cNvSpPr>
            <a:spLocks noChangeArrowheads="1"/>
          </p:cNvSpPr>
          <p:nvPr/>
        </p:nvSpPr>
        <p:spPr bwMode="auto">
          <a:xfrm>
            <a:off x="5003800" y="1700213"/>
            <a:ext cx="3671888" cy="1727200"/>
          </a:xfrm>
          <a:prstGeom prst="wedgeRoundRectCallout">
            <a:avLst>
              <a:gd name="adj1" fmla="val -111218"/>
              <a:gd name="adj2" fmla="val -2023"/>
              <a:gd name="adj3" fmla="val 16667"/>
            </a:avLst>
          </a:prstGeom>
          <a:solidFill>
            <a:schemeClr val="hlink"/>
          </a:solidFill>
          <a:ln w="12700">
            <a:solidFill>
              <a:schemeClr val="tx1"/>
            </a:solidFill>
            <a:miter lim="800000"/>
            <a:headEnd type="none" w="sm" len="sm"/>
            <a:tailEnd type="none" w="sm" len="sm"/>
          </a:ln>
        </p:spPr>
        <p:txBody>
          <a:bodyPr>
            <a:prstTxWarp prst="textNoShape">
              <a:avLst/>
            </a:prstTxWarp>
          </a:bodyPr>
          <a:lstStyle/>
          <a:p>
            <a:pPr marL="674688" lvl="1" indent="-249238" eaLnBrk="1" hangingPunct="1">
              <a:spcBef>
                <a:spcPct val="50000"/>
              </a:spcBef>
              <a:buClrTx/>
              <a:buSzTx/>
              <a:buFontTx/>
              <a:buNone/>
            </a:pPr>
            <a:r>
              <a:rPr lang="en-GB" sz="2400" b="1" dirty="0">
                <a:solidFill>
                  <a:schemeClr val="tx1"/>
                </a:solidFill>
              </a:rPr>
              <a:t>“This was then run through the other one.”</a:t>
            </a:r>
            <a:endParaRPr lang="en-GB" sz="1800" b="1" dirty="0">
              <a:solidFill>
                <a:schemeClr val="tx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39267" name="Rectangle 2"/>
          <p:cNvSpPr>
            <a:spLocks noGrp="1" noChangeArrowheads="1"/>
          </p:cNvSpPr>
          <p:nvPr>
            <p:ph type="title"/>
          </p:nvPr>
        </p:nvSpPr>
        <p:spPr/>
        <p:txBody>
          <a:bodyPr/>
          <a:lstStyle/>
          <a:p>
            <a:r>
              <a:rPr lang="en-GB"/>
              <a:t>Examples Citing References</a:t>
            </a:r>
            <a:endParaRPr lang="en-US"/>
          </a:p>
        </p:txBody>
      </p:sp>
      <p:sp>
        <p:nvSpPr>
          <p:cNvPr id="139268" name="Rectangle 3"/>
          <p:cNvSpPr>
            <a:spLocks noGrp="1" noChangeArrowheads="1"/>
          </p:cNvSpPr>
          <p:nvPr>
            <p:ph type="body" sz="half" idx="1"/>
          </p:nvPr>
        </p:nvSpPr>
        <p:spPr/>
        <p:txBody>
          <a:bodyPr/>
          <a:lstStyle/>
          <a:p>
            <a:pPr>
              <a:lnSpc>
                <a:spcPct val="80000"/>
              </a:lnSpc>
              <a:buClr>
                <a:srgbClr val="33312E"/>
              </a:buClr>
              <a:buFont typeface="Wingdings" pitchFamily="-110" charset="2"/>
              <a:buNone/>
            </a:pPr>
            <a:r>
              <a:rPr lang="en-GB" sz="1800"/>
              <a:t>In text, pick the most graceful way to refer to reference(s) needed</a:t>
            </a:r>
            <a:br>
              <a:rPr lang="en-GB" sz="1800"/>
            </a:br>
            <a:endParaRPr lang="en-GB" sz="1800"/>
          </a:p>
          <a:p>
            <a:pPr>
              <a:lnSpc>
                <a:spcPct val="80000"/>
              </a:lnSpc>
              <a:buFont typeface="Wingdings" pitchFamily="-110" charset="2"/>
              <a:buNone/>
            </a:pPr>
            <a:r>
              <a:rPr lang="en-GB" sz="1800" b="1">
                <a:latin typeface="Bell MT" pitchFamily="-110" charset="0"/>
              </a:rPr>
              <a:t>“…as shown by Atal and Hanauer[1]. …”</a:t>
            </a:r>
            <a:br>
              <a:rPr lang="en-GB" sz="1800" b="1">
                <a:latin typeface="Bell MT" pitchFamily="-110" charset="0"/>
              </a:rPr>
            </a:br>
            <a:endParaRPr lang="en-GB" sz="1800" b="1">
              <a:latin typeface="Bell MT" pitchFamily="-110" charset="0"/>
            </a:endParaRPr>
          </a:p>
          <a:p>
            <a:pPr>
              <a:lnSpc>
                <a:spcPct val="80000"/>
              </a:lnSpc>
              <a:buFont typeface="Wingdings" pitchFamily="-110" charset="2"/>
              <a:buNone/>
            </a:pPr>
            <a:r>
              <a:rPr lang="en-GB" sz="1800" b="1">
                <a:latin typeface="Bell MT" pitchFamily="-110" charset="0"/>
              </a:rPr>
              <a:t>“…Linear prediction is a commonly-used method [1,2,3]…</a:t>
            </a:r>
            <a:br>
              <a:rPr lang="en-GB" sz="1800" b="1">
                <a:latin typeface="Bell MT" pitchFamily="-110" charset="0"/>
              </a:rPr>
            </a:br>
            <a:endParaRPr lang="en-GB" sz="1800" b="1">
              <a:latin typeface="Bell MT" pitchFamily="-110" charset="0"/>
            </a:endParaRPr>
          </a:p>
          <a:p>
            <a:pPr>
              <a:lnSpc>
                <a:spcPct val="80000"/>
              </a:lnSpc>
              <a:buFont typeface="Wingdings" pitchFamily="-110" charset="2"/>
              <a:buNone/>
            </a:pPr>
            <a:r>
              <a:rPr lang="en-GB" sz="1800" b="1">
                <a:latin typeface="Bell MT" pitchFamily="-110" charset="0"/>
              </a:rPr>
              <a:t>“…Smith used ultrasound to image the tongue[3] this was further developed Stone [4,5,6] and subsequently by Storey et al [7]</a:t>
            </a:r>
          </a:p>
          <a:p>
            <a:pPr>
              <a:lnSpc>
                <a:spcPct val="80000"/>
              </a:lnSpc>
              <a:buFont typeface="Wingdings" pitchFamily="-110" charset="2"/>
              <a:buNone/>
            </a:pPr>
            <a:endParaRPr lang="en-US" sz="1800" b="1">
              <a:latin typeface="Bell MT" pitchFamily="-110" charset="0"/>
            </a:endParaRPr>
          </a:p>
        </p:txBody>
      </p:sp>
      <p:sp>
        <p:nvSpPr>
          <p:cNvPr id="139269" name="Rectangle 4"/>
          <p:cNvSpPr>
            <a:spLocks noGrp="1" noChangeArrowheads="1"/>
          </p:cNvSpPr>
          <p:nvPr>
            <p:ph type="body" sz="half" idx="2"/>
          </p:nvPr>
        </p:nvSpPr>
        <p:spPr/>
        <p:txBody>
          <a:bodyPr/>
          <a:lstStyle/>
          <a:p>
            <a:pPr>
              <a:lnSpc>
                <a:spcPct val="80000"/>
              </a:lnSpc>
              <a:buClr>
                <a:srgbClr val="33312E"/>
              </a:buClr>
              <a:buFont typeface="Wingdings" pitchFamily="-110" charset="2"/>
              <a:buNone/>
            </a:pPr>
            <a:r>
              <a:rPr lang="en-GB" sz="1800"/>
              <a:t>1	Atal, B. and Hanauer, S. (1972) Title of article. </a:t>
            </a:r>
            <a:r>
              <a:rPr lang="en-GB" sz="1800" i="1"/>
              <a:t>Title of Journal</a:t>
            </a:r>
            <a:r>
              <a:rPr lang="en-GB" sz="1800"/>
              <a:t> 32:4, 167-178.</a:t>
            </a:r>
            <a:br>
              <a:rPr lang="en-GB" sz="1800"/>
            </a:br>
            <a:endParaRPr lang="en-GB" sz="1800"/>
          </a:p>
          <a:p>
            <a:pPr>
              <a:lnSpc>
                <a:spcPct val="80000"/>
              </a:lnSpc>
              <a:buClr>
                <a:srgbClr val="33312E"/>
              </a:buClr>
              <a:buFont typeface="Wingdings" pitchFamily="-110" charset="2"/>
              <a:buNone/>
            </a:pPr>
            <a:r>
              <a:rPr lang="en-GB" sz="1800"/>
              <a:t>2	Flanagan, J. (1975) </a:t>
            </a:r>
            <a:r>
              <a:rPr lang="en-GB" sz="1800" i="1"/>
              <a:t>Title of Book</a:t>
            </a:r>
            <a:r>
              <a:rPr lang="en-GB" sz="1800"/>
              <a:t>. Berlin: Springer-Verlag.</a:t>
            </a:r>
            <a:br>
              <a:rPr lang="en-GB" sz="1800"/>
            </a:br>
            <a:endParaRPr lang="en-GB" sz="1800"/>
          </a:p>
          <a:p>
            <a:pPr>
              <a:lnSpc>
                <a:spcPct val="80000"/>
              </a:lnSpc>
              <a:buClr>
                <a:srgbClr val="33312E"/>
              </a:buClr>
              <a:buFont typeface="Wingdings" pitchFamily="-110" charset="2"/>
              <a:buNone/>
            </a:pPr>
            <a:r>
              <a:rPr lang="en-GB" sz="1800"/>
              <a:t>3	Smith, P. (1976) Title of chapter, in L. Jones, ed., </a:t>
            </a:r>
            <a:r>
              <a:rPr lang="en-GB" sz="1800" i="1"/>
              <a:t>Title of Book</a:t>
            </a:r>
            <a:r>
              <a:rPr lang="en-GB" sz="1800"/>
              <a:t>. Cambridge: Cambridge Univ. Press, 154-198.</a:t>
            </a:r>
          </a:p>
          <a:p>
            <a:pPr>
              <a:lnSpc>
                <a:spcPct val="80000"/>
              </a:lnSpc>
              <a:buClr>
                <a:srgbClr val="33312E"/>
              </a:buClr>
              <a:buFont typeface="Wingdings" pitchFamily="-110" charset="2"/>
              <a:buNone/>
            </a:pPr>
            <a:r>
              <a:rPr lang="en-GB" sz="1800"/>
              <a:t>4	Stone, M. (1983)…</a:t>
            </a:r>
          </a:p>
          <a:p>
            <a:pPr>
              <a:lnSpc>
                <a:spcPct val="80000"/>
              </a:lnSpc>
              <a:buClr>
                <a:srgbClr val="33312E"/>
              </a:buClr>
              <a:buFont typeface="Wingdings" pitchFamily="-110" charset="2"/>
              <a:buNone/>
            </a:pPr>
            <a:r>
              <a:rPr lang="en-GB" sz="1800"/>
              <a:t>5	Stone, M. (1984)…</a:t>
            </a:r>
          </a:p>
          <a:p>
            <a:pPr>
              <a:lnSpc>
                <a:spcPct val="80000"/>
              </a:lnSpc>
              <a:buClr>
                <a:srgbClr val="33312E"/>
              </a:buClr>
              <a:buFont typeface="Wingdings" pitchFamily="-110" charset="2"/>
              <a:buNone/>
            </a:pPr>
            <a:r>
              <a:rPr lang="en-GB" sz="1800"/>
              <a:t>6	Stone, M. (1989)…</a:t>
            </a:r>
          </a:p>
          <a:p>
            <a:pPr>
              <a:lnSpc>
                <a:spcPct val="80000"/>
              </a:lnSpc>
              <a:buClr>
                <a:srgbClr val="33312E"/>
              </a:buClr>
              <a:buFont typeface="Wingdings" pitchFamily="-110" charset="2"/>
              <a:buNone/>
            </a:pPr>
            <a:r>
              <a:rPr lang="en-GB" sz="1800"/>
              <a:t>7	Storey, M., Stone M, and Smith, P. (1992)…</a:t>
            </a:r>
          </a:p>
          <a:p>
            <a:pPr>
              <a:lnSpc>
                <a:spcPct val="80000"/>
              </a:lnSpc>
              <a:buClr>
                <a:srgbClr val="33312E"/>
              </a:buClr>
              <a:buFont typeface="Wingdings" pitchFamily="-110" charset="2"/>
              <a:buNone/>
            </a:pPr>
            <a:endParaRPr lang="en-GB" sz="18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41316" name="Rectangle 5"/>
          <p:cNvSpPr>
            <a:spLocks noGrp="1" noChangeArrowheads="1"/>
          </p:cNvSpPr>
          <p:nvPr>
            <p:ph type="title"/>
          </p:nvPr>
        </p:nvSpPr>
        <p:spPr/>
        <p:txBody>
          <a:bodyPr/>
          <a:lstStyle/>
          <a:p>
            <a:r>
              <a:rPr lang="en-GB" sz="2800"/>
              <a:t>How can you build on this lecture?</a:t>
            </a:r>
          </a:p>
        </p:txBody>
      </p:sp>
      <p:sp>
        <p:nvSpPr>
          <p:cNvPr id="141317" name="Rectangle 3"/>
          <p:cNvSpPr>
            <a:spLocks noGrp="1" noChangeArrowheads="1"/>
          </p:cNvSpPr>
          <p:nvPr>
            <p:ph type="body" sz="half" idx="1"/>
          </p:nvPr>
        </p:nvSpPr>
        <p:spPr>
          <a:xfrm>
            <a:off x="755650" y="2205038"/>
            <a:ext cx="4965700" cy="4114800"/>
          </a:xfrm>
        </p:spPr>
        <p:txBody>
          <a:bodyPr/>
          <a:lstStyle/>
          <a:p>
            <a:pPr>
              <a:buFont typeface="Wingdings" pitchFamily="-110" charset="2"/>
              <a:buNone/>
            </a:pPr>
            <a:r>
              <a:rPr lang="en-GB" sz="2400"/>
              <a:t>Think again!</a:t>
            </a:r>
          </a:p>
          <a:p>
            <a:r>
              <a:rPr lang="en-GB" sz="2400"/>
              <a:t>What do you find easy?</a:t>
            </a:r>
          </a:p>
          <a:p>
            <a:r>
              <a:rPr lang="en-GB" sz="2400"/>
              <a:t>What do you find difficult?</a:t>
            </a:r>
          </a:p>
          <a:p>
            <a:pPr>
              <a:buFont typeface="Wingdings" pitchFamily="-110" charset="2"/>
              <a:buNone/>
            </a:pPr>
            <a:endParaRPr lang="en-GB" sz="2400"/>
          </a:p>
          <a:p>
            <a:r>
              <a:rPr lang="en-GB" sz="2400"/>
              <a:t>Write down a list of three aspects of writing skills which you think that it is important you improve</a:t>
            </a:r>
          </a:p>
          <a:p>
            <a:r>
              <a:rPr lang="en-GB" sz="2400"/>
              <a:t>Make a plan of how you will make these changes</a:t>
            </a:r>
          </a:p>
        </p:txBody>
      </p:sp>
      <p:graphicFrame>
        <p:nvGraphicFramePr>
          <p:cNvPr id="190468" name="Object 2"/>
          <p:cNvGraphicFramePr>
            <a:graphicFrameLocks noGrp="1"/>
          </p:cNvGraphicFramePr>
          <p:nvPr>
            <p:ph sz="half" idx="2"/>
          </p:nvPr>
        </p:nvGraphicFramePr>
        <p:xfrm>
          <a:off x="6588125" y="1989138"/>
          <a:ext cx="1944688" cy="3527425"/>
        </p:xfrm>
        <a:graphic>
          <a:graphicData uri="http://schemas.openxmlformats.org/presentationml/2006/ole">
            <mc:AlternateContent xmlns:mc="http://schemas.openxmlformats.org/markup-compatibility/2006">
              <mc:Choice xmlns:v="urn:schemas-microsoft-com:vml" Requires="v">
                <p:oleObj spid="_x0000_s141333" name="Clip" r:id="rId4" imgW="1043305" imgH="2300605" progId="">
                  <p:embed/>
                </p:oleObj>
              </mc:Choice>
              <mc:Fallback>
                <p:oleObj name="Clip" r:id="rId4" imgW="1043305" imgH="2300605"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989138"/>
                        <a:ext cx="1944688"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p:cTn id="7" dur="1000" fill="hold"/>
                                        <p:tgtEl>
                                          <p:spTgt spid="190468"/>
                                        </p:tgtEl>
                                        <p:attrNameLst>
                                          <p:attrName>ppt_w</p:attrName>
                                        </p:attrNameLst>
                                      </p:cBhvr>
                                      <p:tavLst>
                                        <p:tav tm="0">
                                          <p:val>
                                            <p:fltVal val="0"/>
                                          </p:val>
                                        </p:tav>
                                        <p:tav tm="100000">
                                          <p:val>
                                            <p:strVal val="#ppt_w"/>
                                          </p:val>
                                        </p:tav>
                                      </p:tavLst>
                                    </p:anim>
                                    <p:anim calcmode="lin" valueType="num">
                                      <p:cBhvr>
                                        <p:cTn id="8" dur="1000" fill="hold"/>
                                        <p:tgtEl>
                                          <p:spTgt spid="190468"/>
                                        </p:tgtEl>
                                        <p:attrNameLst>
                                          <p:attrName>ppt_h</p:attrName>
                                        </p:attrNameLst>
                                      </p:cBhvr>
                                      <p:tavLst>
                                        <p:tav tm="0">
                                          <p:val>
                                            <p:fltVal val="0"/>
                                          </p:val>
                                        </p:tav>
                                        <p:tav tm="100000">
                                          <p:val>
                                            <p:strVal val="#ppt_h"/>
                                          </p:val>
                                        </p:tav>
                                      </p:tavLst>
                                    </p:anim>
                                    <p:anim calcmode="lin" valueType="num">
                                      <p:cBhvr>
                                        <p:cTn id="9" dur="1000" fill="hold"/>
                                        <p:tgtEl>
                                          <p:spTgt spid="1904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04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43363" name="Rectangle 2"/>
          <p:cNvSpPr>
            <a:spLocks noGrp="1" noChangeArrowheads="1"/>
          </p:cNvSpPr>
          <p:nvPr>
            <p:ph type="ctrTitle"/>
          </p:nvPr>
        </p:nvSpPr>
        <p:spPr/>
        <p:txBody>
          <a:bodyPr/>
          <a:lstStyle/>
          <a:p>
            <a:r>
              <a:rPr lang="en-GB"/>
              <a:t>Conclusions and reflections</a:t>
            </a:r>
          </a:p>
        </p:txBody>
      </p:sp>
      <p:sp>
        <p:nvSpPr>
          <p:cNvPr id="143364" name="Rectangle 3"/>
          <p:cNvSpPr>
            <a:spLocks noGrp="1" noChangeArrowheads="1"/>
          </p:cNvSpPr>
          <p:nvPr>
            <p:ph type="subTitle" idx="1"/>
          </p:nvPr>
        </p:nvSpPr>
        <p:spPr/>
        <p:txBody>
          <a:bodyPr/>
          <a:lstStyle/>
          <a:p>
            <a:r>
              <a:rPr lang="en-GB"/>
              <a:t>What are you going to take away?</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45411" name="Rectangle 2"/>
          <p:cNvSpPr>
            <a:spLocks noGrp="1" noChangeArrowheads="1"/>
          </p:cNvSpPr>
          <p:nvPr>
            <p:ph type="title"/>
          </p:nvPr>
        </p:nvSpPr>
        <p:spPr>
          <a:noFill/>
        </p:spPr>
        <p:txBody>
          <a:bodyPr/>
          <a:lstStyle/>
          <a:p>
            <a:r>
              <a:rPr lang="en-GB"/>
              <a:t>conclusions reflection</a:t>
            </a:r>
          </a:p>
        </p:txBody>
      </p:sp>
      <p:sp>
        <p:nvSpPr>
          <p:cNvPr id="145412" name="Rectangle 3"/>
          <p:cNvSpPr>
            <a:spLocks noGrp="1" noChangeArrowheads="1"/>
          </p:cNvSpPr>
          <p:nvPr>
            <p:ph type="body" sz="half" idx="1"/>
          </p:nvPr>
        </p:nvSpPr>
        <p:spPr>
          <a:noFill/>
        </p:spPr>
        <p:txBody>
          <a:bodyPr/>
          <a:lstStyle/>
          <a:p>
            <a:r>
              <a:rPr lang="en-GB"/>
              <a:t>learn by doing</a:t>
            </a:r>
          </a:p>
          <a:p>
            <a:pPr>
              <a:buFont typeface="Wingdings" pitchFamily="-110" charset="2"/>
              <a:buNone/>
            </a:pPr>
            <a:r>
              <a:rPr lang="en-GB"/>
              <a:t>reflection</a:t>
            </a:r>
          </a:p>
          <a:p>
            <a:pPr>
              <a:buFont typeface="Wingdings" pitchFamily="-110" charset="2"/>
              <a:buNone/>
            </a:pPr>
            <a:r>
              <a:rPr lang="en-GB"/>
              <a:t>think about the issues raised today</a:t>
            </a:r>
          </a:p>
          <a:p>
            <a:pPr>
              <a:buFont typeface="Wingdings" pitchFamily="-110" charset="2"/>
              <a:buNone/>
            </a:pPr>
            <a:r>
              <a:rPr lang="en-GB"/>
              <a:t>Are there any questions?</a:t>
            </a:r>
          </a:p>
        </p:txBody>
      </p:sp>
      <p:pic>
        <p:nvPicPr>
          <p:cNvPr id="145413" name="Picture 4" descr="speak-up"/>
          <p:cNvPicPr>
            <a:picLocks noGrp="1" noChangeAspect="1" noChangeArrowheads="1"/>
          </p:cNvPicPr>
          <p:nvPr>
            <p:ph type="body" sz="half" idx="2"/>
          </p:nvPr>
        </p:nvPicPr>
        <p:blipFill>
          <a:blip r:embed="rId3"/>
          <a:srcRect/>
          <a:stretch>
            <a:fillRect/>
          </a:stretch>
        </p:blipFill>
        <p:spPr>
          <a:xfrm>
            <a:off x="5289550" y="2205038"/>
            <a:ext cx="2665413" cy="4114800"/>
          </a:xfr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147460" name="Rectangle 2"/>
          <p:cNvSpPr>
            <a:spLocks noGrp="1" noChangeArrowheads="1"/>
          </p:cNvSpPr>
          <p:nvPr>
            <p:ph type="title"/>
          </p:nvPr>
        </p:nvSpPr>
        <p:spPr/>
        <p:txBody>
          <a:bodyPr/>
          <a:lstStyle/>
          <a:p>
            <a:r>
              <a:rPr lang="en-GB"/>
              <a:t>Think about the skills you need to develop</a:t>
            </a:r>
          </a:p>
        </p:txBody>
      </p:sp>
      <p:sp>
        <p:nvSpPr>
          <p:cNvPr id="147461" name="Rectangle 3"/>
          <p:cNvSpPr>
            <a:spLocks noGrp="1" noChangeArrowheads="1"/>
          </p:cNvSpPr>
          <p:nvPr>
            <p:ph type="body" sz="half" idx="1"/>
          </p:nvPr>
        </p:nvSpPr>
        <p:spPr/>
        <p:txBody>
          <a:bodyPr/>
          <a:lstStyle/>
          <a:p>
            <a:pPr>
              <a:buFont typeface="Wingdings" pitchFamily="-110" charset="2"/>
              <a:buNone/>
            </a:pPr>
            <a:r>
              <a:rPr lang="en-GB" sz="2400" dirty="0" smtClean="0"/>
              <a:t>Reminder</a:t>
            </a:r>
            <a:endParaRPr lang="en-GB" sz="2400" dirty="0"/>
          </a:p>
          <a:p>
            <a:r>
              <a:rPr lang="en-GB" sz="2400" dirty="0"/>
              <a:t>What do you find easy?</a:t>
            </a:r>
          </a:p>
          <a:p>
            <a:r>
              <a:rPr lang="en-GB" sz="2400" dirty="0"/>
              <a:t>What do you find difficult?</a:t>
            </a:r>
          </a:p>
          <a:p>
            <a:pPr>
              <a:buFont typeface="Wingdings" pitchFamily="-110" charset="2"/>
              <a:buNone/>
            </a:pPr>
            <a:endParaRPr lang="en-GB" sz="2400" dirty="0"/>
          </a:p>
          <a:p>
            <a:r>
              <a:rPr lang="en-GB" sz="2400" dirty="0"/>
              <a:t>Write down a list of three aspects of writing skills which you think that it is important you improve</a:t>
            </a:r>
          </a:p>
          <a:p>
            <a:pPr>
              <a:buFont typeface="Wingdings" pitchFamily="-110" charset="2"/>
              <a:buNone/>
            </a:pPr>
            <a:r>
              <a:rPr lang="en-GB" sz="2400" dirty="0"/>
              <a:t> </a:t>
            </a:r>
          </a:p>
        </p:txBody>
      </p:sp>
      <p:graphicFrame>
        <p:nvGraphicFramePr>
          <p:cNvPr id="201732" name="Object 2"/>
          <p:cNvGraphicFramePr>
            <a:graphicFrameLocks noGrp="1"/>
          </p:cNvGraphicFramePr>
          <p:nvPr>
            <p:ph sz="half" idx="2"/>
          </p:nvPr>
        </p:nvGraphicFramePr>
        <p:xfrm>
          <a:off x="5865813" y="2212975"/>
          <a:ext cx="2520950" cy="3630613"/>
        </p:xfrm>
        <a:graphic>
          <a:graphicData uri="http://schemas.openxmlformats.org/presentationml/2006/ole">
            <mc:AlternateContent xmlns:mc="http://schemas.openxmlformats.org/markup-compatibility/2006">
              <mc:Choice xmlns:v="urn:schemas-microsoft-com:vml" Requires="v">
                <p:oleObj spid="_x0000_s147477" name="Clip" r:id="rId4" imgW="1043305" imgH="2300605" progId="">
                  <p:embed/>
                </p:oleObj>
              </mc:Choice>
              <mc:Fallback>
                <p:oleObj name="Clip" r:id="rId4" imgW="1043305" imgH="2300605"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2212975"/>
                        <a:ext cx="2520950"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p:cTn id="7" dur="1000" fill="hold"/>
                                        <p:tgtEl>
                                          <p:spTgt spid="201732"/>
                                        </p:tgtEl>
                                        <p:attrNameLst>
                                          <p:attrName>ppt_w</p:attrName>
                                        </p:attrNameLst>
                                      </p:cBhvr>
                                      <p:tavLst>
                                        <p:tav tm="0">
                                          <p:val>
                                            <p:fltVal val="0"/>
                                          </p:val>
                                        </p:tav>
                                        <p:tav tm="100000">
                                          <p:val>
                                            <p:strVal val="#ppt_w"/>
                                          </p:val>
                                        </p:tav>
                                      </p:tavLst>
                                    </p:anim>
                                    <p:anim calcmode="lin" valueType="num">
                                      <p:cBhvr>
                                        <p:cTn id="8" dur="1000" fill="hold"/>
                                        <p:tgtEl>
                                          <p:spTgt spid="201732"/>
                                        </p:tgtEl>
                                        <p:attrNameLst>
                                          <p:attrName>ppt_h</p:attrName>
                                        </p:attrNameLst>
                                      </p:cBhvr>
                                      <p:tavLst>
                                        <p:tav tm="0">
                                          <p:val>
                                            <p:fltVal val="0"/>
                                          </p:val>
                                        </p:tav>
                                        <p:tav tm="100000">
                                          <p:val>
                                            <p:strVal val="#ppt_h"/>
                                          </p:val>
                                        </p:tav>
                                      </p:tavLst>
                                    </p:anim>
                                    <p:anim calcmode="lin" valueType="num">
                                      <p:cBhvr>
                                        <p:cTn id="9" dur="1000" fill="hold"/>
                                        <p:tgtEl>
                                          <p:spTgt spid="2017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17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49507" name="Rectangle 2"/>
          <p:cNvSpPr>
            <a:spLocks noGrp="1" noChangeArrowheads="1"/>
          </p:cNvSpPr>
          <p:nvPr>
            <p:ph type="title"/>
          </p:nvPr>
        </p:nvSpPr>
        <p:spPr>
          <a:noFill/>
        </p:spPr>
        <p:txBody>
          <a:bodyPr/>
          <a:lstStyle/>
          <a:p>
            <a:r>
              <a:rPr lang="en-GB"/>
              <a:t>acknowledgments</a:t>
            </a:r>
          </a:p>
        </p:txBody>
      </p:sp>
      <p:sp>
        <p:nvSpPr>
          <p:cNvPr id="149508" name="Rectangle 3"/>
          <p:cNvSpPr>
            <a:spLocks noGrp="1" noChangeArrowheads="1"/>
          </p:cNvSpPr>
          <p:nvPr>
            <p:ph type="body" idx="1"/>
          </p:nvPr>
        </p:nvSpPr>
        <p:spPr>
          <a:noFill/>
        </p:spPr>
        <p:txBody>
          <a:bodyPr/>
          <a:lstStyle/>
          <a:p>
            <a:r>
              <a:rPr lang="en-GB"/>
              <a:t>Parts of this set of materials were drawn from related examples drawn up by colleagues particularly Hugh Davis, Christine Shadle, and Peter Gregson, with guidance from Simon Cox</a:t>
            </a:r>
          </a:p>
          <a:p>
            <a:r>
              <a:rPr lang="en-GB"/>
              <a:t>I have also drawn from materials at the University of Toronto’s Centre for Engineering Communication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defTabSz="762000"/>
            <a:r>
              <a:rPr lang="en-GB" smtClean="0"/>
              <a:t>saw@ecs.soton.ac.uk</a:t>
            </a:r>
          </a:p>
        </p:txBody>
      </p:sp>
      <p:sp>
        <p:nvSpPr>
          <p:cNvPr id="151555" name="Rectangle 2"/>
          <p:cNvSpPr>
            <a:spLocks noGrp="1" noChangeArrowheads="1"/>
          </p:cNvSpPr>
          <p:nvPr>
            <p:ph type="title"/>
          </p:nvPr>
        </p:nvSpPr>
        <p:spPr>
          <a:noFill/>
        </p:spPr>
        <p:txBody>
          <a:bodyPr/>
          <a:lstStyle/>
          <a:p>
            <a:r>
              <a:rPr lang="en-GB"/>
              <a:t>References</a:t>
            </a:r>
          </a:p>
        </p:txBody>
      </p:sp>
      <p:sp>
        <p:nvSpPr>
          <p:cNvPr id="151556" name="Rectangle 3"/>
          <p:cNvSpPr>
            <a:spLocks noGrp="1" noChangeArrowheads="1"/>
          </p:cNvSpPr>
          <p:nvPr>
            <p:ph type="body" idx="1"/>
          </p:nvPr>
        </p:nvSpPr>
        <p:spPr>
          <a:noFill/>
        </p:spPr>
        <p:txBody>
          <a:bodyPr/>
          <a:lstStyle/>
          <a:p>
            <a:r>
              <a:rPr lang="en-GB" sz="2000" dirty="0"/>
              <a:t>F</a:t>
            </a:r>
            <a:r>
              <a:rPr lang="en-GB" sz="2000" dirty="0" smtClean="0"/>
              <a:t>or </a:t>
            </a:r>
            <a:r>
              <a:rPr lang="en-GB" sz="2000" dirty="0"/>
              <a:t>background and related material and references please see </a:t>
            </a:r>
            <a:r>
              <a:rPr lang="en-GB" sz="2000" dirty="0" smtClean="0"/>
              <a:t>the courses </a:t>
            </a:r>
            <a:r>
              <a:rPr lang="en-GB" sz="2000" dirty="0" smtClean="0"/>
              <a:t>page</a:t>
            </a:r>
            <a:br>
              <a:rPr lang="en-GB" sz="2000" dirty="0" smtClean="0"/>
            </a:br>
            <a:r>
              <a:rPr lang="en-GB" sz="2000" dirty="0" smtClean="0"/>
              <a:t> </a:t>
            </a:r>
            <a:r>
              <a:rPr lang="en-GB" sz="2000" dirty="0"/>
              <a:t>https://</a:t>
            </a:r>
            <a:r>
              <a:rPr lang="en-GB" sz="2000" dirty="0" err="1"/>
              <a:t>secure.ecs.soton.ac.uk</a:t>
            </a:r>
            <a:r>
              <a:rPr lang="en-GB" sz="2000" dirty="0"/>
              <a:t>/module/1213/ELEC6021/resources</a:t>
            </a:r>
            <a:endParaRPr lang="en-GB" sz="2000" dirty="0" smtClean="0"/>
          </a:p>
          <a:p>
            <a:r>
              <a:rPr lang="en-GB" sz="2000" dirty="0" smtClean="0"/>
              <a:t>Notes specific to this lecture are at </a:t>
            </a:r>
            <a:r>
              <a:rPr lang="en-GB" sz="2000" dirty="0" err="1" smtClean="0"/>
              <a:t>EdShare</a:t>
            </a:r>
            <a:endParaRPr lang="en-GB" sz="2000" dirty="0" smtClean="0"/>
          </a:p>
          <a:p>
            <a:endParaRPr lang="en-GB" sz="2400" dirty="0"/>
          </a:p>
        </p:txBody>
      </p:sp>
      <p:sp>
        <p:nvSpPr>
          <p:cNvPr id="3" name="Rectangle 2"/>
          <p:cNvSpPr/>
          <p:nvPr/>
        </p:nvSpPr>
        <p:spPr>
          <a:xfrm>
            <a:off x="0" y="4581128"/>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b="1" dirty="0"/>
              <a:t>http://</a:t>
            </a:r>
            <a:r>
              <a:rPr lang="en-GB" sz="2000" b="1" dirty="0" err="1"/>
              <a:t>www.edshare.soton.ac.uk</a:t>
            </a:r>
            <a:r>
              <a:rPr lang="en-GB" sz="2000" b="1" dirty="0"/>
              <a:t>/3451/</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53603" name="Rectangle 2"/>
          <p:cNvSpPr>
            <a:spLocks noGrp="1" noChangeArrowheads="1"/>
          </p:cNvSpPr>
          <p:nvPr>
            <p:ph type="title"/>
          </p:nvPr>
        </p:nvSpPr>
        <p:spPr>
          <a:noFill/>
        </p:spPr>
        <p:txBody>
          <a:bodyPr/>
          <a:lstStyle/>
          <a:p>
            <a:r>
              <a:rPr lang="en-GB"/>
              <a:t>my details</a:t>
            </a:r>
          </a:p>
        </p:txBody>
      </p:sp>
      <p:sp>
        <p:nvSpPr>
          <p:cNvPr id="153604" name="Rectangle 3"/>
          <p:cNvSpPr>
            <a:spLocks noGrp="1" noChangeArrowheads="1"/>
          </p:cNvSpPr>
          <p:nvPr>
            <p:ph type="body" idx="1"/>
          </p:nvPr>
        </p:nvSpPr>
        <p:spPr>
          <a:xfrm>
            <a:off x="685800" y="1981200"/>
            <a:ext cx="8456613" cy="4114800"/>
          </a:xfrm>
          <a:noFill/>
        </p:spPr>
        <p:txBody>
          <a:bodyPr/>
          <a:lstStyle/>
          <a:p>
            <a:pPr>
              <a:buFont typeface="Wingdings" pitchFamily="-110" charset="2"/>
              <a:buNone/>
            </a:pPr>
            <a:r>
              <a:rPr lang="en-GB" dirty="0"/>
              <a:t>Dr Su White</a:t>
            </a:r>
          </a:p>
          <a:p>
            <a:pPr>
              <a:lnSpc>
                <a:spcPct val="190000"/>
              </a:lnSpc>
            </a:pPr>
            <a:r>
              <a:rPr lang="en-GB" dirty="0" err="1" smtClean="0"/>
              <a:t>saw</a:t>
            </a:r>
            <a:r>
              <a:rPr lang="en-GB" dirty="0" err="1"/>
              <a:t>@ecs.soton.ac.uk</a:t>
            </a:r>
            <a:r>
              <a:rPr lang="en-GB" dirty="0"/>
              <a:t> </a:t>
            </a:r>
          </a:p>
          <a:p>
            <a:pPr>
              <a:lnSpc>
                <a:spcPct val="190000"/>
              </a:lnSpc>
            </a:pPr>
            <a:r>
              <a:rPr lang="en-GB" dirty="0"/>
              <a:t>+44 (0)23 8059 4471</a:t>
            </a:r>
          </a:p>
          <a:p>
            <a:pPr>
              <a:lnSpc>
                <a:spcPct val="190000"/>
              </a:lnSpc>
            </a:pPr>
            <a:r>
              <a:rPr lang="en-GB" dirty="0"/>
              <a:t>http://</a:t>
            </a:r>
            <a:r>
              <a:rPr lang="en-GB" dirty="0" err="1"/>
              <a:t>www.ecs.soton.ac.uk</a:t>
            </a:r>
            <a:r>
              <a:rPr lang="en-GB" dirty="0"/>
              <a:t>/~saw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55651" name="Rectangle 2"/>
          <p:cNvSpPr>
            <a:spLocks noGrp="1" noChangeArrowheads="1"/>
          </p:cNvSpPr>
          <p:nvPr>
            <p:ph type="title"/>
          </p:nvPr>
        </p:nvSpPr>
        <p:spPr/>
        <p:txBody>
          <a:bodyPr/>
          <a:lstStyle/>
          <a:p>
            <a:r>
              <a:rPr lang="en-GB"/>
              <a:t>Further Reading</a:t>
            </a:r>
          </a:p>
        </p:txBody>
      </p:sp>
      <p:sp>
        <p:nvSpPr>
          <p:cNvPr id="2" name="Content Placeholder 1"/>
          <p:cNvSpPr>
            <a:spLocks noGrp="1"/>
          </p:cNvSpPr>
          <p:nvPr>
            <p:ph idx="1"/>
          </p:nvPr>
        </p:nvSpPr>
        <p:spPr/>
        <p:txBody>
          <a:bodyPr/>
          <a:lstStyle/>
          <a:p>
            <a:r>
              <a:rPr lang="en-GB" dirty="0" smtClean="0"/>
              <a:t>See the set of notes in </a:t>
            </a:r>
            <a:r>
              <a:rPr lang="en-GB" dirty="0" err="1" smtClean="0"/>
              <a:t>EdShare</a:t>
            </a:r>
            <a:r>
              <a:rPr lang="en-GB" dirty="0" smtClean="0"/>
              <a:t/>
            </a:r>
            <a:br>
              <a:rPr lang="en-GB" dirty="0" smtClean="0"/>
            </a:br>
            <a:endParaRPr lang="en-GB" dirty="0" smtClean="0"/>
          </a:p>
          <a:p>
            <a:r>
              <a:rPr lang="en-GB" b="1" dirty="0"/>
              <a:t>http://</a:t>
            </a:r>
            <a:r>
              <a:rPr lang="en-GB" b="1" dirty="0" err="1"/>
              <a:t>www.edshare.soton.ac.uk</a:t>
            </a:r>
            <a:r>
              <a:rPr lang="en-GB" b="1" dirty="0"/>
              <a:t>/3451/</a:t>
            </a:r>
            <a:endParaRPr lang="en-GB" dirty="0"/>
          </a:p>
          <a:p>
            <a:endParaRPr lang="en-GB"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ofreading-your-website-cont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72816"/>
            <a:ext cx="3085355" cy="2418147"/>
          </a:xfrm>
          <a:prstGeom prst="rect">
            <a:avLst/>
          </a:prstGeom>
        </p:spPr>
      </p:pic>
      <p:sp>
        <p:nvSpPr>
          <p:cNvPr id="30723" name="Rectangle 2"/>
          <p:cNvSpPr>
            <a:spLocks noGrp="1" noChangeArrowheads="1"/>
          </p:cNvSpPr>
          <p:nvPr>
            <p:ph type="title"/>
          </p:nvPr>
        </p:nvSpPr>
        <p:spPr/>
        <p:txBody>
          <a:bodyPr/>
          <a:lstStyle/>
          <a:p>
            <a:r>
              <a:rPr lang="en-GB"/>
              <a:t>Typical Wants</a:t>
            </a:r>
          </a:p>
        </p:txBody>
      </p:sp>
      <p:pic>
        <p:nvPicPr>
          <p:cNvPr id="3" name="Content Placeholder 2" descr="proofreading2.gif"/>
          <p:cNvPicPr>
            <a:picLocks noGrp="1" noChangeAspect="1"/>
          </p:cNvPicPr>
          <p:nvPr>
            <p:ph sz="half" idx="1"/>
          </p:nvPr>
        </p:nvPicPr>
        <p:blipFill>
          <a:blip r:embed="rId4">
            <a:extLst>
              <a:ext uri="{28A0092B-C50C-407E-A947-70E740481C1C}">
                <a14:useLocalDpi xmlns:a14="http://schemas.microsoft.com/office/drawing/2010/main" val="0"/>
              </a:ext>
            </a:extLst>
          </a:blip>
          <a:srcRect l="3704" r="3704"/>
          <a:stretch>
            <a:fillRect/>
          </a:stretch>
        </p:blipFill>
        <p:spPr>
          <a:xfrm>
            <a:off x="2771800" y="3429000"/>
            <a:ext cx="2016150" cy="2177442"/>
          </a:xfrm>
        </p:spPr>
      </p:pic>
      <p:sp>
        <p:nvSpPr>
          <p:cNvPr id="2" name="Content Placeholder 1"/>
          <p:cNvSpPr>
            <a:spLocks noGrp="1"/>
          </p:cNvSpPr>
          <p:nvPr>
            <p:ph sz="half" idx="2"/>
          </p:nvPr>
        </p:nvSpPr>
        <p:spPr/>
        <p:txBody>
          <a:bodyPr/>
          <a:lstStyle/>
          <a:p>
            <a:r>
              <a:rPr lang="en-GB" dirty="0"/>
              <a:t>Layout</a:t>
            </a:r>
          </a:p>
          <a:p>
            <a:r>
              <a:rPr lang="en-GB" dirty="0"/>
              <a:t>Proof reading</a:t>
            </a:r>
          </a:p>
          <a:p>
            <a:r>
              <a:rPr lang="en-GB" dirty="0"/>
              <a:t>Referencing</a:t>
            </a:r>
          </a:p>
          <a:p>
            <a:r>
              <a:rPr lang="en-GB" dirty="0"/>
              <a:t>IEEE conventions</a:t>
            </a:r>
          </a:p>
          <a:p>
            <a:pPr>
              <a:buNone/>
            </a:pPr>
            <a:r>
              <a:rPr lang="en-GB" dirty="0"/>
              <a:t>…these are minor details – check out the regulations, follow the pointers in the lecture</a:t>
            </a:r>
          </a:p>
          <a:p>
            <a:endParaRPr lang="en-GB" dirty="0"/>
          </a:p>
        </p:txBody>
      </p:sp>
      <p:sp>
        <p:nvSpPr>
          <p:cNvPr id="5" name="Footer Placeholder 4"/>
          <p:cNvSpPr>
            <a:spLocks noGrp="1"/>
          </p:cNvSpPr>
          <p:nvPr>
            <p:ph type="ftr" sz="quarter" idx="11"/>
          </p:nvPr>
        </p:nvSpPr>
        <p:spPr/>
        <p:txBody>
          <a:bodyPr/>
          <a:lstStyle/>
          <a:p>
            <a:pPr defTabSz="762000"/>
            <a:r>
              <a:rPr lang="en-GB" smtClean="0"/>
              <a:t>saw@ecs.soton.ac.uk</a:t>
            </a:r>
          </a:p>
        </p:txBody>
      </p:sp>
      <p:pic>
        <p:nvPicPr>
          <p:cNvPr id="6" name="Picture 5" descr="IEEEblack.gi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5085184"/>
            <a:ext cx="3347864" cy="1192797"/>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32771" name="Rectangle 2"/>
          <p:cNvSpPr>
            <a:spLocks noGrp="1" noChangeArrowheads="1"/>
          </p:cNvSpPr>
          <p:nvPr>
            <p:ph type="title"/>
          </p:nvPr>
        </p:nvSpPr>
        <p:spPr>
          <a:noFill/>
        </p:spPr>
        <p:txBody>
          <a:bodyPr/>
          <a:lstStyle/>
          <a:p>
            <a:r>
              <a:rPr lang="en-GB"/>
              <a:t>Three things…. </a:t>
            </a:r>
          </a:p>
        </p:txBody>
      </p:sp>
      <p:sp>
        <p:nvSpPr>
          <p:cNvPr id="32772" name="Rectangle 3"/>
          <p:cNvSpPr>
            <a:spLocks noGrp="1" noChangeArrowheads="1"/>
          </p:cNvSpPr>
          <p:nvPr>
            <p:ph type="body" sz="half" idx="1"/>
          </p:nvPr>
        </p:nvSpPr>
        <p:spPr>
          <a:xfrm>
            <a:off x="685800" y="1981200"/>
            <a:ext cx="3814763" cy="4184650"/>
          </a:xfrm>
          <a:solidFill>
            <a:schemeClr val="tx1">
              <a:lumMod val="20000"/>
              <a:lumOff val="80000"/>
            </a:schemeClr>
          </a:solidFill>
        </p:spPr>
        <p:txBody>
          <a:bodyPr/>
          <a:lstStyle/>
          <a:p>
            <a:pPr>
              <a:buFont typeface="Wingdings" pitchFamily="-110" charset="2"/>
              <a:buNone/>
            </a:pPr>
            <a:r>
              <a:rPr lang="en-GB" sz="2400" dirty="0"/>
              <a:t/>
            </a:r>
            <a:br>
              <a:rPr lang="en-GB" sz="2400" dirty="0"/>
            </a:br>
            <a:r>
              <a:rPr lang="en-GB" sz="2400" dirty="0"/>
              <a:t>I asked you to think about how you write:</a:t>
            </a:r>
          </a:p>
          <a:p>
            <a:r>
              <a:rPr lang="en-GB" sz="2400" dirty="0"/>
              <a:t>What can you already do well which will be useful?</a:t>
            </a:r>
          </a:p>
          <a:p>
            <a:r>
              <a:rPr lang="en-GB" sz="2400" dirty="0"/>
              <a:t>Where are your weaknesses?</a:t>
            </a:r>
          </a:p>
          <a:p>
            <a:pPr>
              <a:buFont typeface="Wingdings" pitchFamily="-110" charset="2"/>
              <a:buNone/>
            </a:pPr>
            <a:r>
              <a:rPr lang="en-GB" sz="2400" dirty="0"/>
              <a:t/>
            </a:r>
            <a:br>
              <a:rPr lang="en-GB" sz="2400" dirty="0"/>
            </a:br>
            <a:r>
              <a:rPr lang="en-GB" sz="2400" dirty="0"/>
              <a:t>…and to decide on three objectives for today</a:t>
            </a:r>
          </a:p>
          <a:p>
            <a:pPr>
              <a:buFont typeface="Wingdings" pitchFamily="-110" charset="2"/>
              <a:buNone/>
            </a:pPr>
            <a:endParaRPr lang="en-GB" sz="2400" dirty="0"/>
          </a:p>
        </p:txBody>
      </p:sp>
      <p:sp>
        <p:nvSpPr>
          <p:cNvPr id="32773" name="Rectangle 4"/>
          <p:cNvSpPr>
            <a:spLocks noGrp="1" noChangeArrowheads="1"/>
          </p:cNvSpPr>
          <p:nvPr>
            <p:ph type="body" sz="half" idx="2"/>
          </p:nvPr>
        </p:nvSpPr>
        <p:spPr/>
        <p:txBody>
          <a:bodyPr/>
          <a:lstStyle/>
          <a:p>
            <a:r>
              <a:rPr lang="en-GB" dirty="0"/>
              <a:t>Turn to a </a:t>
            </a:r>
            <a:r>
              <a:rPr lang="en-GB" dirty="0" smtClean="0"/>
              <a:t>neighbour</a:t>
            </a:r>
          </a:p>
          <a:p>
            <a:endParaRPr lang="en-GB" dirty="0"/>
          </a:p>
          <a:p>
            <a:pPr lvl="1"/>
            <a:r>
              <a:rPr lang="en-GB" dirty="0" smtClean="0">
                <a:ea typeface="ＭＳ Ｐゴシック" pitchFamily="-110" charset="-128"/>
              </a:rPr>
              <a:t>Explain your </a:t>
            </a:r>
            <a:r>
              <a:rPr lang="en-GB" dirty="0">
                <a:ea typeface="ＭＳ Ｐゴシック" pitchFamily="-110" charset="-128"/>
              </a:rPr>
              <a:t>writing experience</a:t>
            </a:r>
          </a:p>
          <a:p>
            <a:pPr lvl="1"/>
            <a:r>
              <a:rPr lang="en-GB" dirty="0" smtClean="0"/>
              <a:t>Discuss what you think will be important and why.</a:t>
            </a:r>
            <a:endParaRPr lang="en-GB" dirty="0"/>
          </a:p>
        </p:txBody>
      </p:sp>
      <p:sp>
        <p:nvSpPr>
          <p:cNvPr id="32774" name="Text Box 5"/>
          <p:cNvSpPr txBox="1">
            <a:spLocks noChangeArrowheads="1"/>
          </p:cNvSpPr>
          <p:nvPr/>
        </p:nvSpPr>
        <p:spPr bwMode="auto">
          <a:xfrm>
            <a:off x="250825" y="6524625"/>
            <a:ext cx="1873250" cy="3667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1</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34819" name="Rectangle 2"/>
          <p:cNvSpPr>
            <a:spLocks noGrp="1" noChangeArrowheads="1"/>
          </p:cNvSpPr>
          <p:nvPr>
            <p:ph type="title"/>
          </p:nvPr>
        </p:nvSpPr>
        <p:spPr/>
        <p:txBody>
          <a:bodyPr/>
          <a:lstStyle/>
          <a:p>
            <a:r>
              <a:rPr lang="en-GB"/>
              <a:t>Feedback</a:t>
            </a:r>
          </a:p>
        </p:txBody>
      </p:sp>
      <p:sp>
        <p:nvSpPr>
          <p:cNvPr id="34820" name="Rectangle 3"/>
          <p:cNvSpPr>
            <a:spLocks noGrp="1" noChangeArrowheads="1"/>
          </p:cNvSpPr>
          <p:nvPr>
            <p:ph type="body" idx="1"/>
          </p:nvPr>
        </p:nvSpPr>
        <p:spPr/>
        <p:txBody>
          <a:bodyPr/>
          <a:lstStyle/>
          <a:p>
            <a:pPr>
              <a:buFont typeface="Wingdings" pitchFamily="-110" charset="2"/>
              <a:buNone/>
            </a:pPr>
            <a:r>
              <a:rPr lang="en-GB"/>
              <a:t>Tell the rest of the class….</a:t>
            </a:r>
          </a:p>
          <a:p>
            <a:endParaRPr lang="en-GB"/>
          </a:p>
          <a:p>
            <a:r>
              <a:rPr lang="en-GB"/>
              <a:t>Examples of objectives</a:t>
            </a:r>
          </a:p>
          <a:p>
            <a:pPr>
              <a:buFont typeface="Wingdings" pitchFamily="-110" charset="2"/>
              <a:buNone/>
            </a:pPr>
            <a:endParaRPr lang="en-GB"/>
          </a:p>
          <a:p>
            <a:r>
              <a:rPr lang="en-GB"/>
              <a:t>Why does it matter?</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EADOW">
  <a:themeElements>
    <a:clrScheme name="Custom 1">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2226FF"/>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27306</TotalTime>
  <Words>4044</Words>
  <Application>Microsoft Macintosh PowerPoint</Application>
  <PresentationFormat>On-screen Show (4:3)</PresentationFormat>
  <Paragraphs>712</Paragraphs>
  <Slides>69</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MEADOW</vt:lpstr>
      <vt:lpstr>Clip</vt:lpstr>
      <vt:lpstr>ELEC6021  research methods October 2012</vt:lpstr>
      <vt:lpstr>The plan</vt:lpstr>
      <vt:lpstr>Introduction and Objectives</vt:lpstr>
      <vt:lpstr>What do you want to learn today?</vt:lpstr>
      <vt:lpstr>You can go back to these notes</vt:lpstr>
      <vt:lpstr>You need to learn how to…</vt:lpstr>
      <vt:lpstr>Typical Wants</vt:lpstr>
      <vt:lpstr>Three things…. </vt:lpstr>
      <vt:lpstr>Feedback</vt:lpstr>
      <vt:lpstr>Sum wondeful peeple gt evrytng write 1st thyme</vt:lpstr>
      <vt:lpstr>Sources of information</vt:lpstr>
      <vt:lpstr>Use good technical writing as a model</vt:lpstr>
      <vt:lpstr>This is not about</vt:lpstr>
      <vt:lpstr>Focus: academic writing</vt:lpstr>
      <vt:lpstr>PowerPoint Presentation</vt:lpstr>
      <vt:lpstr>Technical Report Writing</vt:lpstr>
      <vt:lpstr>Before Getting Started</vt:lpstr>
      <vt:lpstr>What Sort of report are you producing?</vt:lpstr>
      <vt:lpstr>Who is writing this report?</vt:lpstr>
      <vt:lpstr>Reports are not personal</vt:lpstr>
      <vt:lpstr>Structure of a Technical Report</vt:lpstr>
      <vt:lpstr>Report function</vt:lpstr>
      <vt:lpstr>The Abstract</vt:lpstr>
      <vt:lpstr>Experimental Report Abstract</vt:lpstr>
      <vt:lpstr>An Abstract for a Possible Coursework?</vt:lpstr>
      <vt:lpstr>An Implementation Project Abstract</vt:lpstr>
      <vt:lpstr>Introduction and Conclusion</vt:lpstr>
      <vt:lpstr>Citations, References and Bibliography</vt:lpstr>
      <vt:lpstr>Citing in IEEE notation</vt:lpstr>
      <vt:lpstr>Citing in Harvard notation</vt:lpstr>
      <vt:lpstr>You must usually use IEEE conventions</vt:lpstr>
      <vt:lpstr>Citation On-line and of the On-line</vt:lpstr>
      <vt:lpstr>Academic Integrity and  Plagiarism?</vt:lpstr>
      <vt:lpstr>Avoiding Plagiarism</vt:lpstr>
      <vt:lpstr>Checklist before you submit</vt:lpstr>
      <vt:lpstr>Some Links</vt:lpstr>
      <vt:lpstr>Work and improve over time</vt:lpstr>
      <vt:lpstr>Record an Audit Trail</vt:lpstr>
      <vt:lpstr>Work smarter not harder</vt:lpstr>
      <vt:lpstr>Information needed</vt:lpstr>
      <vt:lpstr>Keep track of your sources</vt:lpstr>
      <vt:lpstr>Learning and help</vt:lpstr>
      <vt:lpstr>Important Guidelines</vt:lpstr>
      <vt:lpstr>presenting results 1</vt:lpstr>
      <vt:lpstr>Presenting results 2</vt:lpstr>
      <vt:lpstr>presenting results 3</vt:lpstr>
      <vt:lpstr>Design of figures</vt:lpstr>
      <vt:lpstr>citations and references (again)</vt:lpstr>
      <vt:lpstr>Revision</vt:lpstr>
      <vt:lpstr>Review, Revision  and Proof Reading</vt:lpstr>
      <vt:lpstr>Further work</vt:lpstr>
      <vt:lpstr>Learning is a continuous process</vt:lpstr>
      <vt:lpstr>Recap on links</vt:lpstr>
      <vt:lpstr>Appendix</vt:lpstr>
      <vt:lpstr>Writing and study skills </vt:lpstr>
      <vt:lpstr>Style - 1</vt:lpstr>
      <vt:lpstr>Style - 2</vt:lpstr>
      <vt:lpstr>Style - 3</vt:lpstr>
      <vt:lpstr>A bit about grammar</vt:lpstr>
      <vt:lpstr>A bit more about grammar</vt:lpstr>
      <vt:lpstr>Examples Citing References</vt:lpstr>
      <vt:lpstr>How can you build on this lecture?</vt:lpstr>
      <vt:lpstr>Conclusions and reflections</vt:lpstr>
      <vt:lpstr>conclusions reflection</vt:lpstr>
      <vt:lpstr>Think about the skills you need to develop</vt:lpstr>
      <vt:lpstr>acknowledgments</vt:lpstr>
      <vt:lpstr>References</vt:lpstr>
      <vt:lpstr>my details</vt:lpstr>
      <vt:lpstr>Further Reading</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204</cp:revision>
  <cp:lastPrinted>2011-10-14T14:43:24Z</cp:lastPrinted>
  <dcterms:created xsi:type="dcterms:W3CDTF">2010-10-14T12:18:09Z</dcterms:created>
  <dcterms:modified xsi:type="dcterms:W3CDTF">2012-10-08T11:18:16Z</dcterms:modified>
</cp:coreProperties>
</file>