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56" r:id="rId2"/>
    <p:sldId id="282" r:id="rId3"/>
    <p:sldId id="283" r:id="rId4"/>
    <p:sldId id="285" r:id="rId5"/>
    <p:sldId id="286" r:id="rId6"/>
    <p:sldId id="288" r:id="rId7"/>
    <p:sldId id="289" r:id="rId8"/>
    <p:sldId id="287" r:id="rId9"/>
    <p:sldId id="290" r:id="rId10"/>
    <p:sldId id="301" r:id="rId11"/>
    <p:sldId id="291" r:id="rId12"/>
    <p:sldId id="300" r:id="rId13"/>
    <p:sldId id="302" r:id="rId14"/>
    <p:sldId id="303" r:id="rId15"/>
    <p:sldId id="295" r:id="rId16"/>
    <p:sldId id="306" r:id="rId17"/>
    <p:sldId id="304" r:id="rId18"/>
    <p:sldId id="305" r:id="rId19"/>
    <p:sldId id="296" r:id="rId20"/>
    <p:sldId id="297" r:id="rId21"/>
    <p:sldId id="298" r:id="rId22"/>
    <p:sldId id="307" r:id="rId23"/>
    <p:sldId id="299" r:id="rId24"/>
  </p:sldIdLst>
  <p:sldSz cx="9144000" cy="6858000" type="screen4x3"/>
  <p:notesSz cx="6858000" cy="9144000"/>
  <p:custDataLst>
    <p:tags r:id="rId27"/>
  </p:custDataLst>
  <p:defaultTextStyle>
    <a:defPPr>
      <a:defRPr lang="en-GB"/>
    </a:defPPr>
    <a:lvl1pPr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1pPr>
    <a:lvl2pPr marL="4572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2pPr>
    <a:lvl3pPr marL="9144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3pPr>
    <a:lvl4pPr marL="13716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4pPr>
    <a:lvl5pPr marL="18288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5pPr>
    <a:lvl6pPr marL="2286000" algn="l" defTabSz="457200" rtl="0" eaLnBrk="1" latinLnBrk="0" hangingPunct="1">
      <a:defRPr sz="1200" kern="1200">
        <a:solidFill>
          <a:schemeClr val="tx1"/>
        </a:solidFill>
        <a:latin typeface="Lucida Sans" charset="0"/>
        <a:ea typeface="ＭＳ Ｐゴシック" charset="0"/>
        <a:cs typeface="Arial" charset="0"/>
      </a:defRPr>
    </a:lvl6pPr>
    <a:lvl7pPr marL="2743200" algn="l" defTabSz="457200" rtl="0" eaLnBrk="1" latinLnBrk="0" hangingPunct="1">
      <a:defRPr sz="1200" kern="1200">
        <a:solidFill>
          <a:schemeClr val="tx1"/>
        </a:solidFill>
        <a:latin typeface="Lucida Sans" charset="0"/>
        <a:ea typeface="ＭＳ Ｐゴシック" charset="0"/>
        <a:cs typeface="Arial" charset="0"/>
      </a:defRPr>
    </a:lvl7pPr>
    <a:lvl8pPr marL="3200400" algn="l" defTabSz="457200" rtl="0" eaLnBrk="1" latinLnBrk="0" hangingPunct="1">
      <a:defRPr sz="1200" kern="1200">
        <a:solidFill>
          <a:schemeClr val="tx1"/>
        </a:solidFill>
        <a:latin typeface="Lucida Sans" charset="0"/>
        <a:ea typeface="ＭＳ Ｐゴシック" charset="0"/>
        <a:cs typeface="Arial" charset="0"/>
      </a:defRPr>
    </a:lvl8pPr>
    <a:lvl9pPr marL="3657600" algn="l" defTabSz="457200" rtl="0" eaLnBrk="1" latinLnBrk="0" hangingPunct="1">
      <a:defRPr sz="1200" kern="1200">
        <a:solidFill>
          <a:schemeClr val="tx1"/>
        </a:solidFill>
        <a:latin typeface="Lucida San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AECEE"/>
    <a:srgbClr val="005C84"/>
    <a:srgbClr val="A3A86B"/>
    <a:srgbClr val="AF94A3"/>
    <a:srgbClr val="6A4061"/>
    <a:srgbClr val="4A3C31"/>
    <a:srgbClr val="007C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9785" autoAdjust="0"/>
  </p:normalViewPr>
  <p:slideViewPr>
    <p:cSldViewPr>
      <p:cViewPr>
        <p:scale>
          <a:sx n="150" d="100"/>
          <a:sy n="150" d="100"/>
        </p:scale>
        <p:origin x="-80" y="1304"/>
      </p:cViewPr>
      <p:guideLst>
        <p:guide orient="horz" pos="799"/>
        <p:guide orient="horz" pos="4088"/>
        <p:guide orient="horz" pos="1117"/>
        <p:guide orient="horz" pos="2840"/>
        <p:guide orient="horz" pos="527"/>
        <p:guide pos="2132"/>
        <p:guide pos="249"/>
        <p:guide pos="5534"/>
        <p:guide pos="381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914" y="-1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a:latin typeface="Arial" charset="0"/>
                <a:cs typeface="ＭＳ Ｐゴシック" charset="0"/>
              </a:defRPr>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a:latin typeface="Arial" charset="0"/>
                <a:cs typeface="ＭＳ Ｐゴシック" charset="0"/>
              </a:defRPr>
            </a:lvl1pPr>
          </a:lstStyle>
          <a:p>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a:latin typeface="Arial" charset="0"/>
                <a:cs typeface="ＭＳ Ｐゴシック" charset="0"/>
              </a:defRPr>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a:latin typeface="Arial" charset="0"/>
                <a:cs typeface="ＭＳ Ｐゴシック" charset="0"/>
              </a:defRPr>
            </a:lvl1pPr>
          </a:lstStyle>
          <a:p>
            <a:fld id="{D2D20942-D6F2-004D-9DD1-B0E39CB83151}" type="slidenum">
              <a:rPr lang="en-GB"/>
              <a:pPr/>
              <a:t>‹#›</a:t>
            </a:fld>
            <a:endParaRPr lang="en-GB"/>
          </a:p>
        </p:txBody>
      </p:sp>
    </p:spTree>
    <p:extLst>
      <p:ext uri="{BB962C8B-B14F-4D97-AF65-F5344CB8AC3E}">
        <p14:creationId xmlns:p14="http://schemas.microsoft.com/office/powerpoint/2010/main" val="750759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a:p>
            <a:endParaRPr lang="en-US" dirty="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EAFCBF06-7CBF-5B44-AFD0-39AA4E3283DE}" type="slidenum">
              <a:rPr lang="en-GB">
                <a:latin typeface="Arial" charset="0"/>
              </a:rPr>
              <a:pPr/>
              <a:t>1</a:t>
            </a:fld>
            <a:endParaRPr lang="en-GB">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CDB4-0E96-0C4E-A9DA-3F678677392A}" type="slidenum">
              <a:rPr lang="en-GB"/>
              <a:pPr/>
              <a:t>11</a:t>
            </a:fld>
            <a:endParaRPr lang="en-GB"/>
          </a:p>
        </p:txBody>
      </p:sp>
      <p:sp>
        <p:nvSpPr>
          <p:cNvPr id="35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A70C2-91DB-7B42-B5AD-0DF27EEEA4CF}" type="slidenum">
              <a:rPr lang="en-GB"/>
              <a:pPr/>
              <a:t>15</a:t>
            </a:fld>
            <a:endParaRPr lang="en-GB"/>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31C27-A40D-2B40-8B07-BC0C288A42EF}" type="slidenum">
              <a:rPr lang="en-GB"/>
              <a:pPr/>
              <a:t>19</a:t>
            </a:fld>
            <a:endParaRPr lang="en-GB"/>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F2587-C918-8E48-A634-45867CBECEB8}" type="slidenum">
              <a:rPr lang="en-GB"/>
              <a:pPr/>
              <a:t>20</a:t>
            </a:fld>
            <a:endParaRPr lang="en-GB"/>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4ED59-128C-1D42-9075-76FC1EA6DF78}" type="slidenum">
              <a:rPr lang="en-GB"/>
              <a:pPr/>
              <a:t>21</a:t>
            </a:fld>
            <a:endParaRPr lang="en-GB"/>
          </a:p>
        </p:txBody>
      </p:sp>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a:xfrm>
            <a:off x="914400" y="4343400"/>
            <a:ext cx="5029200" cy="4114800"/>
          </a:xfrm>
        </p:spPr>
        <p:txBody>
          <a:bodyPr/>
          <a:lstStyle/>
          <a:p>
            <a:pPr>
              <a:lnSpc>
                <a:spcPct val="90000"/>
              </a:lnSpc>
            </a:pPr>
            <a:r>
              <a:rPr lang="en-US" i="1" dirty="0"/>
              <a:t>I ‘Hard’ Subjects</a:t>
            </a:r>
            <a:endParaRPr lang="en-GB" dirty="0"/>
          </a:p>
          <a:p>
            <a:pPr>
              <a:lnSpc>
                <a:spcPct val="90000"/>
              </a:lnSpc>
            </a:pPr>
            <a:r>
              <a:rPr lang="en-GB" dirty="0"/>
              <a:t>More than a quarter (27%) of all students expressed a desire to follow lectures from home.  Some students even suggested recording lectures so that students can replay them for revision purposes or if a lecture was missed.  There was no desire to entirely abandon the lecture system.  </a:t>
            </a:r>
            <a:endParaRPr lang="en-US" b="1" dirty="0"/>
          </a:p>
          <a:p>
            <a:pPr>
              <a:lnSpc>
                <a:spcPct val="90000"/>
              </a:lnSpc>
            </a:pPr>
            <a:r>
              <a:rPr lang="en-US" b="1" dirty="0"/>
              <a:t>Virtual Learning Environments</a:t>
            </a:r>
            <a:r>
              <a:rPr lang="en-US" dirty="0"/>
              <a:t>: </a:t>
            </a:r>
            <a:r>
              <a:rPr lang="en-GB" dirty="0"/>
              <a:t>In general, Hard Applied found the use of VLEs useful as containers of online testing for exams and testing.  Amongst medical students (Hard Applied) who had direct experience of VLEs, most (76%) the students in this study area wanted online electronic learning to be an integral part of their degree along with computer-based presentations and assessment materials.  </a:t>
            </a:r>
            <a:endParaRPr lang="en-US" b="1" dirty="0"/>
          </a:p>
          <a:p>
            <a:pPr>
              <a:lnSpc>
                <a:spcPct val="90000"/>
              </a:lnSpc>
            </a:pPr>
            <a:r>
              <a:rPr lang="en-US" b="1" dirty="0"/>
              <a:t>Assessment:</a:t>
            </a:r>
            <a:r>
              <a:rPr lang="en-US" b="1" i="1" dirty="0"/>
              <a:t> </a:t>
            </a:r>
            <a:r>
              <a:rPr lang="en-GB" dirty="0"/>
              <a:t>Of students studying </a:t>
            </a:r>
            <a:r>
              <a:rPr lang="en-US" dirty="0"/>
              <a:t>Hard Applied</a:t>
            </a:r>
            <a:r>
              <a:rPr lang="en-GB" dirty="0"/>
              <a:t> subjects (113), 98% said they would like more online tests, while 26% identified the need for more online materials for their subject.  They also expressed a desire for more interaction in the classroom for example via interactive tests, so that both teacher and student can see if the subject was fully understood.  Students </a:t>
            </a:r>
            <a:r>
              <a:rPr lang="en-US" dirty="0"/>
              <a:t>in Hard Pure</a:t>
            </a:r>
            <a:r>
              <a:rPr lang="en-GB" dirty="0"/>
              <a:t> subjects did not seem to prefer online tests.  Only 15% of the 58 students who took the survey stated that it would have been useful for exams.  25% of the 21 physics and mathematics students also showed an interest in computer-aided assessment materials, as some subjects require solving exercises quickly and precisely, by visualising the problem.</a:t>
            </a:r>
            <a:endParaRPr lang="en-US" b="1" dirty="0"/>
          </a:p>
          <a:p>
            <a:pPr>
              <a:lnSpc>
                <a:spcPct val="90000"/>
              </a:lnSpc>
            </a:pPr>
            <a:r>
              <a:rPr lang="en-US" b="1" dirty="0"/>
              <a:t>Visualizations:</a:t>
            </a:r>
            <a:r>
              <a:rPr lang="en-US" dirty="0"/>
              <a:t> </a:t>
            </a:r>
            <a:r>
              <a:rPr lang="en-GB" dirty="0"/>
              <a:t>Most respondents from the Hard Pure area (89%) replied that they would like more computer-based learning materials to help visualise problems.  Half of the 21 bioscience and environmental science students believed that more computer-based presentations and simulated environments would be useful in their subject.  Students in this subject area in general liked the idea of being able to follow lectures from home, although some commented that it would be good to be able to interact with the environment more directly, in opposition to a conventional lecture (in the jungle or under the sea were given as examples).  The emphasis shown here on visualisation supports the suggestion that visualisation of problems is effective for Hard Pure subjects.</a:t>
            </a:r>
          </a:p>
          <a:p>
            <a:pPr>
              <a:lnSpc>
                <a:spcPct val="90000"/>
              </a:lnSpc>
            </a:pPr>
            <a:r>
              <a:rPr lang="en-US" i="1" dirty="0"/>
              <a:t>II Soft Subjects</a:t>
            </a:r>
            <a:endParaRPr lang="en-GB" dirty="0"/>
          </a:p>
          <a:p>
            <a:pPr>
              <a:lnSpc>
                <a:spcPct val="90000"/>
              </a:lnSpc>
            </a:pPr>
            <a:r>
              <a:rPr lang="en-GB" dirty="0"/>
              <a:t>Students in </a:t>
            </a:r>
            <a:r>
              <a:rPr lang="en-US" dirty="0"/>
              <a:t>Soft Pure </a:t>
            </a:r>
            <a:r>
              <a:rPr lang="en-GB" dirty="0"/>
              <a:t>subjects</a:t>
            </a:r>
            <a:r>
              <a:rPr lang="en-US" dirty="0"/>
              <a:t> </a:t>
            </a:r>
            <a:r>
              <a:rPr lang="en-GB" dirty="0"/>
              <a:t>seemed to prefer online teaching in the form of discussion, simulated environments and online tests. 30% of the 64 students who took the questionnaire seemed to prefer to have the chance of having online tests in order to practise subject areas for their exams. They also found the idea of having lectures from home appealing as if they were learning a new language or history it would be useful to be able to watch documentaries. </a:t>
            </a:r>
            <a:endParaRPr lang="en-US" b="1" dirty="0"/>
          </a:p>
          <a:p>
            <a:pPr>
              <a:lnSpc>
                <a:spcPct val="90000"/>
              </a:lnSpc>
            </a:pPr>
            <a:r>
              <a:rPr lang="en-US" b="1" dirty="0"/>
              <a:t>Simulated Environments:</a:t>
            </a:r>
            <a:r>
              <a:rPr lang="en-US" dirty="0"/>
              <a:t> </a:t>
            </a:r>
            <a:r>
              <a:rPr lang="en-GB" dirty="0"/>
              <a:t>In students belonging to the </a:t>
            </a:r>
            <a:r>
              <a:rPr lang="en-US" dirty="0"/>
              <a:t>Soft Applied subjects</a:t>
            </a:r>
            <a:r>
              <a:rPr lang="en-GB" dirty="0"/>
              <a:t> the response was unanimous: all preferred online simulation, in particular, role-playing games. 86% of the 48 students who responded said that they would not like the chance to attend lectures from home, as in some classes live discussion takes place. Possibly this could be replaced by online discussion but they did not seem enthusiastic about the idea. It was noted that 12 economic students found simulated environments useful, and that it helped them to have a deeper or more practical approach to the subject. They pointed out that similar techniques were used in class, although with little success, as it took a long time to understand. The 13 Law students expressed a desire for more online role-playing games. This strong desire for online simulations and role-playing games supports the categorisation theory, which recommends the use of such simulations as effective e-learning techniques for teaching these subjects.</a:t>
            </a:r>
            <a:endParaRPr lang="en-US" b="1" dirty="0"/>
          </a:p>
          <a:p>
            <a:pPr>
              <a:lnSpc>
                <a:spcPct val="90000"/>
              </a:lnSpc>
            </a:pPr>
            <a:r>
              <a:rPr lang="en-US" b="1" dirty="0"/>
              <a:t>Discussions Online: </a:t>
            </a:r>
            <a:r>
              <a:rPr lang="en-GB" dirty="0"/>
              <a:t>amongst the small number of Soft Pure (Philosophical and Religious Studies) respondents 5 students suggested online discussion were useful enabling discussion with other students from their own university and other universities. The 8 English students commented that online materials are used in many of their courses and that they found them very useful.</a:t>
            </a:r>
            <a:r>
              <a:rPr lang="en-US" dirty="0"/>
              <a:t> </a:t>
            </a:r>
            <a:r>
              <a:rPr lang="en-GB" dirty="0"/>
              <a:t>From the 23 students studying Soft Applied (Linguistics and Area Studies), 89% wanted more online materials for their course as it is quite hard to find relevant information for their subject outside the university area.</a:t>
            </a:r>
            <a:r>
              <a:rPr lang="en-US" dirty="0"/>
              <a:t> </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D1766-E1FC-1844-81C2-6A0BE688F300}" type="slidenum">
              <a:rPr lang="en-GB"/>
              <a:pPr/>
              <a:t>23</a:t>
            </a:fld>
            <a:endParaRPr lang="en-GB"/>
          </a:p>
        </p:txBody>
      </p:sp>
      <p:sp>
        <p:nvSpPr>
          <p:cNvPr id="33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AF928-9D47-2D4F-B13A-D6DBEDFA636A}" type="slidenum">
              <a:rPr lang="en-GB"/>
              <a:pPr/>
              <a:t>2</a:t>
            </a:fld>
            <a:endParaRPr lang="en-GB"/>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0F4F5-1772-FB43-B825-C8232AD70E22}" type="slidenum">
              <a:rPr lang="en-GB"/>
              <a:pPr/>
              <a:t>3</a:t>
            </a:fld>
            <a:endParaRPr lang="en-GB"/>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820B3-EC38-7849-9570-713F9A51CDCF}" type="slidenum">
              <a:rPr lang="en-GB"/>
              <a:pPr/>
              <a:t>4</a:t>
            </a:fld>
            <a:endParaRPr lang="en-GB"/>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6989F-B39A-3943-8E0E-F8AFEF731AE8}" type="slidenum">
              <a:rPr lang="en-GB"/>
              <a:pPr/>
              <a:t>5</a:t>
            </a:fld>
            <a:endParaRPr lang="en-GB"/>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856DF-650D-784D-AFE0-F8B57AECC265}" type="slidenum">
              <a:rPr lang="en-GB"/>
              <a:pPr/>
              <a:t>6</a:t>
            </a:fld>
            <a:endParaRPr lang="en-GB"/>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99CF7-8673-654F-9B89-6F1FE0723AD1}" type="slidenum">
              <a:rPr lang="en-GB"/>
              <a:pPr/>
              <a:t>7</a:t>
            </a:fld>
            <a:endParaRPr lang="en-GB"/>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FE40B-EC50-CD45-8512-3C821F5B05F7}" type="slidenum">
              <a:rPr lang="en-GB"/>
              <a:pPr/>
              <a:t>8</a:t>
            </a:fld>
            <a:endParaRPr lang="en-GB"/>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42CF1-8811-CF4B-8D0F-13821C3CAAE2}" type="slidenum">
              <a:rPr lang="en-GB"/>
              <a:pPr/>
              <a:t>9</a:t>
            </a:fld>
            <a:endParaRPr lang="en-GB"/>
          </a:p>
        </p:txBody>
      </p:sp>
      <p:sp>
        <p:nvSpPr>
          <p:cNvPr id="34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918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 name="Group 1730"/>
          <p:cNvGrpSpPr>
            <a:grpSpLocks/>
          </p:cNvGrpSpPr>
          <p:nvPr userDrawn="1"/>
        </p:nvGrpSpPr>
        <p:grpSpPr bwMode="auto">
          <a:xfrm>
            <a:off x="6051550" y="368300"/>
            <a:ext cx="2697163" cy="585788"/>
            <a:chOff x="1610" y="2863"/>
            <a:chExt cx="3221" cy="699"/>
          </a:xfrm>
        </p:grpSpPr>
        <p:sp>
          <p:nvSpPr>
            <p:cNvPr id="6"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31" name="Picture 32"/>
          <p:cNvPicPr>
            <a:picLocks noChangeAspect="1"/>
          </p:cNvPicPr>
          <p:nvPr userDrawn="1"/>
        </p:nvPicPr>
        <p:blipFill>
          <a:blip r:embed="rId2">
            <a:extLst>
              <a:ext uri="{28A0092B-C50C-407E-A947-70E740481C1C}">
                <a14:useLocalDpi xmlns:a14="http://schemas.microsoft.com/office/drawing/2010/main" val="0"/>
              </a:ext>
            </a:extLst>
          </a:blip>
          <a:srcRect t="-2184" b="25421"/>
          <a:stretch>
            <a:fillRect/>
          </a:stretch>
        </p:blipFill>
        <p:spPr bwMode="auto">
          <a:xfrm>
            <a:off x="34925" y="5888038"/>
            <a:ext cx="12588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358775" y="1592796"/>
            <a:ext cx="8426450" cy="1873250"/>
          </a:xfrm>
        </p:spPr>
        <p:txBody>
          <a:bodyPr anchor="t"/>
          <a:lstStyle>
            <a:lvl1pPr>
              <a:lnSpc>
                <a:spcPct val="90000"/>
              </a:lnSpc>
              <a:defRPr sz="4800" b="0">
                <a:solidFill>
                  <a:srgbClr val="F8F8F8"/>
                </a:solidFill>
              </a:defRPr>
            </a:lvl1pPr>
          </a:lstStyle>
          <a:p>
            <a:pPr lvl="0"/>
            <a:r>
              <a:rPr lang="en-GB" noProof="0" smtClean="0"/>
              <a:t>Click to edit Master title style</a:t>
            </a:r>
            <a:endParaRPr lang="en-GB" noProof="0" dirty="0" smtClean="0"/>
          </a:p>
        </p:txBody>
      </p:sp>
      <p:sp>
        <p:nvSpPr>
          <p:cNvPr id="5125" name="Rectangle 5"/>
          <p:cNvSpPr>
            <a:spLocks noGrp="1" noChangeArrowheads="1"/>
          </p:cNvSpPr>
          <p:nvPr>
            <p:ph type="subTitle" idx="1"/>
          </p:nvPr>
        </p:nvSpPr>
        <p:spPr>
          <a:xfrm>
            <a:off x="358775" y="3681028"/>
            <a:ext cx="8426450" cy="1332148"/>
          </a:xfrm>
        </p:spPr>
        <p:txBody>
          <a:bodyPr/>
          <a:lstStyle>
            <a:lvl1pPr marL="0" indent="0">
              <a:lnSpc>
                <a:spcPct val="90000"/>
              </a:lnSpc>
              <a:spcBef>
                <a:spcPct val="0"/>
              </a:spcBef>
              <a:spcAft>
                <a:spcPct val="45000"/>
              </a:spcAft>
              <a:buFont typeface="Wingdings" pitchFamily="2" charset="2"/>
              <a:buNone/>
              <a:defRPr sz="2800">
                <a:solidFill>
                  <a:srgbClr val="CCE5E9"/>
                </a:solidFill>
              </a:defRPr>
            </a:lvl1pPr>
          </a:lstStyle>
          <a:p>
            <a:pPr lvl="0"/>
            <a:r>
              <a:rPr lang="en-GB" noProof="0" smtClean="0"/>
              <a:t>Click to edit Master subtitle style</a:t>
            </a:r>
            <a:endParaRPr lang="en-GB" noProof="0" dirty="0" smtClean="0"/>
          </a:p>
        </p:txBody>
      </p:sp>
      <p:sp>
        <p:nvSpPr>
          <p:cNvPr id="3" name="Text Placeholder 2"/>
          <p:cNvSpPr>
            <a:spLocks noGrp="1"/>
          </p:cNvSpPr>
          <p:nvPr>
            <p:ph type="body" sz="quarter" idx="10"/>
          </p:nvPr>
        </p:nvSpPr>
        <p:spPr>
          <a:xfrm>
            <a:off x="359532" y="5109725"/>
            <a:ext cx="3997325" cy="803551"/>
          </a:xfrm>
        </p:spPr>
        <p:txBody>
          <a:bodyPr/>
          <a:lstStyle>
            <a:lvl1pPr marL="0" indent="0">
              <a:spcBef>
                <a:spcPts val="0"/>
              </a:spcBef>
              <a:buNone/>
              <a:defRPr sz="2000" baseline="0">
                <a:solidFill>
                  <a:srgbClr val="F8F8F8"/>
                </a:solidFill>
              </a:defRPr>
            </a:lvl1pPr>
          </a:lstStyle>
          <a:p>
            <a:pPr lvl="0"/>
            <a:r>
              <a:rPr lang="en-GB" smtClean="0"/>
              <a:t>Click to edit Master text styles</a:t>
            </a:r>
          </a:p>
        </p:txBody>
      </p:sp>
    </p:spTree>
    <p:extLst>
      <p:ext uri="{BB962C8B-B14F-4D97-AF65-F5344CB8AC3E}">
        <p14:creationId xmlns:p14="http://schemas.microsoft.com/office/powerpoint/2010/main" val="101731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_no_logo">
    <p:bg>
      <p:bgPr>
        <a:solidFill>
          <a:srgbClr val="EAECEE"/>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able Placeholder 32"/>
          <p:cNvSpPr>
            <a:spLocks noGrp="1"/>
          </p:cNvSpPr>
          <p:nvPr>
            <p:ph type="tbl" sz="quarter" idx="16"/>
          </p:nvPr>
        </p:nvSpPr>
        <p:spPr>
          <a:xfrm>
            <a:off x="358775" y="1592263"/>
            <a:ext cx="8458200" cy="4357687"/>
          </a:xfrm>
        </p:spPr>
        <p:txBody>
          <a:bodyPr/>
          <a:lstStyle/>
          <a:p>
            <a:pPr lvl="0"/>
            <a:r>
              <a:rPr lang="en-GB" noProof="0" smtClean="0"/>
              <a:t>Click icon to add table</a:t>
            </a:r>
            <a:endParaRPr lang="en-GB" noProof="0"/>
          </a:p>
        </p:txBody>
      </p:sp>
      <p:sp>
        <p:nvSpPr>
          <p:cNvPr id="62"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8" name="Rectangle 8"/>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90047FED-869F-5B4A-9F2E-25C2C5EBC842}" type="slidenum">
              <a:rPr lang="en-GB"/>
              <a:pPr/>
              <a:t>‹#›</a:t>
            </a:fld>
            <a:endParaRPr lang="en-GB"/>
          </a:p>
        </p:txBody>
      </p:sp>
    </p:spTree>
    <p:extLst>
      <p:ext uri="{BB962C8B-B14F-4D97-AF65-F5344CB8AC3E}">
        <p14:creationId xmlns:p14="http://schemas.microsoft.com/office/powerpoint/2010/main" val="173172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umn_text">
    <p:bg>
      <p:bgPr>
        <a:solidFill>
          <a:srgbClr val="EAECEE"/>
        </a:solidFill>
        <a:effectLst/>
      </p:bgPr>
    </p:bg>
    <p:spTree>
      <p:nvGrpSpPr>
        <p:cNvPr id="1" name=""/>
        <p:cNvGrpSpPr/>
        <p:nvPr/>
      </p:nvGrpSpPr>
      <p:grpSpPr>
        <a:xfrm>
          <a:off x="0" y="0"/>
          <a:ext cx="0" cy="0"/>
          <a:chOff x="0" y="0"/>
          <a:chExt cx="0" cy="0"/>
        </a:xfrm>
      </p:grpSpPr>
      <p:pic>
        <p:nvPicPr>
          <p:cNvPr id="4"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7"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8"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2"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358775" y="1412776"/>
            <a:ext cx="8389938"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2"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4" name="Rectangle 8"/>
          <p:cNvSpPr>
            <a:spLocks noGrp="1" noChangeArrowheads="1"/>
          </p:cNvSpPr>
          <p:nvPr>
            <p:ph type="sldNum" sz="quarter" idx="15"/>
          </p:nvPr>
        </p:nvSpPr>
        <p:spPr>
          <a:xfrm>
            <a:off x="7019925" y="6451600"/>
            <a:ext cx="1908175" cy="180975"/>
          </a:xfrm>
        </p:spPr>
        <p:txBody>
          <a:bodyPr/>
          <a:lstStyle>
            <a:lvl1pPr>
              <a:defRPr sz="1600" b="1">
                <a:solidFill>
                  <a:srgbClr val="F8F8F8"/>
                </a:solidFill>
              </a:defRPr>
            </a:lvl1pPr>
          </a:lstStyle>
          <a:p>
            <a:fld id="{841E4A8B-7CE1-BC4B-9352-78518045172B}" type="slidenum">
              <a:rPr lang="en-GB"/>
              <a:pPr/>
              <a:t>‹#›</a:t>
            </a:fld>
            <a:endParaRPr lang="en-GB"/>
          </a:p>
        </p:txBody>
      </p:sp>
    </p:spTree>
    <p:extLst>
      <p:ext uri="{BB962C8B-B14F-4D97-AF65-F5344CB8AC3E}">
        <p14:creationId xmlns:p14="http://schemas.microsoft.com/office/powerpoint/2010/main" val="200980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umn_text_no_logo">
    <p:bg>
      <p:bgPr>
        <a:solidFill>
          <a:srgbClr val="EAECEE"/>
        </a:solidFill>
        <a:effectLst/>
      </p:bgPr>
    </p:bg>
    <p:spTree>
      <p:nvGrpSpPr>
        <p:cNvPr id="1" name=""/>
        <p:cNvGrpSpPr/>
        <p:nvPr/>
      </p:nvGrpSpPr>
      <p:grpSpPr>
        <a:xfrm>
          <a:off x="0" y="0"/>
          <a:ext cx="0" cy="0"/>
          <a:chOff x="0" y="0"/>
          <a:chExt cx="0" cy="0"/>
        </a:xfrm>
      </p:grpSpPr>
      <p:pic>
        <p:nvPicPr>
          <p:cNvPr id="4"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358775" y="1412776"/>
            <a:ext cx="8389938"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2"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9" name="Rectangle 8"/>
          <p:cNvSpPr>
            <a:spLocks noGrp="1" noChangeArrowheads="1"/>
          </p:cNvSpPr>
          <p:nvPr>
            <p:ph type="sldNum" sz="quarter" idx="15"/>
          </p:nvPr>
        </p:nvSpPr>
        <p:spPr>
          <a:xfrm>
            <a:off x="7019925" y="6451600"/>
            <a:ext cx="1908175" cy="180975"/>
          </a:xfrm>
        </p:spPr>
        <p:txBody>
          <a:bodyPr/>
          <a:lstStyle>
            <a:lvl1pPr>
              <a:defRPr sz="1600" b="1">
                <a:solidFill>
                  <a:srgbClr val="F8F8F8"/>
                </a:solidFill>
              </a:defRPr>
            </a:lvl1pPr>
          </a:lstStyle>
          <a:p>
            <a:fld id="{71D8AF90-6129-734A-A09B-8079F8905AB4}" type="slidenum">
              <a:rPr lang="en-GB"/>
              <a:pPr/>
              <a:t>‹#›</a:t>
            </a:fld>
            <a:endParaRPr lang="en-GB"/>
          </a:p>
        </p:txBody>
      </p:sp>
    </p:spTree>
    <p:extLst>
      <p:ext uri="{BB962C8B-B14F-4D97-AF65-F5344CB8AC3E}">
        <p14:creationId xmlns:p14="http://schemas.microsoft.com/office/powerpoint/2010/main" val="84531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umn_text">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8"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9"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2"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287524" y="1412776"/>
            <a:ext cx="4213224"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33" name="Text Placeholder 5"/>
          <p:cNvSpPr>
            <a:spLocks noGrp="1"/>
          </p:cNvSpPr>
          <p:nvPr>
            <p:ph type="body" sz="quarter" idx="15"/>
          </p:nvPr>
        </p:nvSpPr>
        <p:spPr>
          <a:xfrm>
            <a:off x="4643252" y="1412776"/>
            <a:ext cx="4213224"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6" name="Rectangle 8"/>
          <p:cNvSpPr>
            <a:spLocks noGrp="1" noChangeArrowheads="1"/>
          </p:cNvSpPr>
          <p:nvPr>
            <p:ph type="sldNum" sz="quarter" idx="16"/>
          </p:nvPr>
        </p:nvSpPr>
        <p:spPr>
          <a:xfrm>
            <a:off x="7019925" y="6451600"/>
            <a:ext cx="1908175" cy="180975"/>
          </a:xfrm>
        </p:spPr>
        <p:txBody>
          <a:bodyPr/>
          <a:lstStyle>
            <a:lvl1pPr>
              <a:defRPr sz="1600" b="1">
                <a:solidFill>
                  <a:srgbClr val="F8F8F8"/>
                </a:solidFill>
              </a:defRPr>
            </a:lvl1pPr>
          </a:lstStyle>
          <a:p>
            <a:fld id="{94C14C06-903E-A142-9DD8-89372C659E02}" type="slidenum">
              <a:rPr lang="en-GB"/>
              <a:pPr/>
              <a:t>‹#›</a:t>
            </a:fld>
            <a:endParaRPr lang="en-GB"/>
          </a:p>
        </p:txBody>
      </p:sp>
    </p:spTree>
    <p:extLst>
      <p:ext uri="{BB962C8B-B14F-4D97-AF65-F5344CB8AC3E}">
        <p14:creationId xmlns:p14="http://schemas.microsoft.com/office/powerpoint/2010/main" val="91629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lumn_text_no_logo">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287524" y="1412776"/>
            <a:ext cx="4213224"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33" name="Text Placeholder 5"/>
          <p:cNvSpPr>
            <a:spLocks noGrp="1"/>
          </p:cNvSpPr>
          <p:nvPr>
            <p:ph type="body" sz="quarter" idx="15"/>
          </p:nvPr>
        </p:nvSpPr>
        <p:spPr>
          <a:xfrm>
            <a:off x="4643252" y="1412776"/>
            <a:ext cx="4213224"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10" name="Rectangle 9"/>
          <p:cNvSpPr>
            <a:spLocks noGrp="1" noChangeArrowheads="1"/>
          </p:cNvSpPr>
          <p:nvPr>
            <p:ph type="sldNum" sz="quarter" idx="16"/>
          </p:nvPr>
        </p:nvSpPr>
        <p:spPr>
          <a:xfrm>
            <a:off x="7019925" y="6451600"/>
            <a:ext cx="1908175" cy="180975"/>
          </a:xfrm>
        </p:spPr>
        <p:txBody>
          <a:bodyPr/>
          <a:lstStyle>
            <a:lvl1pPr>
              <a:defRPr sz="1600" b="1">
                <a:solidFill>
                  <a:srgbClr val="F8F8F8"/>
                </a:solidFill>
              </a:defRPr>
            </a:lvl1pPr>
          </a:lstStyle>
          <a:p>
            <a:fld id="{10E8578B-9E7E-CF49-BBF4-89BE8DC6002D}" type="slidenum">
              <a:rPr lang="en-GB"/>
              <a:pPr/>
              <a:t>‹#›</a:t>
            </a:fld>
            <a:endParaRPr lang="en-GB"/>
          </a:p>
        </p:txBody>
      </p:sp>
    </p:spTree>
    <p:extLst>
      <p:ext uri="{BB962C8B-B14F-4D97-AF65-F5344CB8AC3E}">
        <p14:creationId xmlns:p14="http://schemas.microsoft.com/office/powerpoint/2010/main" val="191933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caption">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7"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8"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a:spLocks noGrp="1"/>
          </p:cNvSpPr>
          <p:nvPr>
            <p:ph type="title"/>
          </p:nvPr>
        </p:nvSpPr>
        <p:spPr>
          <a:xfrm>
            <a:off x="1792288" y="5562562"/>
            <a:ext cx="5486400" cy="566738"/>
          </a:xfrm>
        </p:spPr>
        <p:txBody>
          <a:bodyPr/>
          <a:lstStyle>
            <a:lvl1pPr algn="l">
              <a:defRPr sz="2000" b="0" i="1"/>
            </a:lvl1pPr>
          </a:lstStyle>
          <a:p>
            <a:r>
              <a:rPr lang="en-GB" smtClean="0"/>
              <a:t>Click to edit Master title style</a:t>
            </a:r>
            <a:endParaRPr lang="en-GB" dirty="0"/>
          </a:p>
        </p:txBody>
      </p:sp>
      <p:sp>
        <p:nvSpPr>
          <p:cNvPr id="33" name="Picture Placeholder 2"/>
          <p:cNvSpPr>
            <a:spLocks noGrp="1"/>
          </p:cNvSpPr>
          <p:nvPr>
            <p:ph type="pic" idx="1"/>
          </p:nvPr>
        </p:nvSpPr>
        <p:spPr>
          <a:xfrm>
            <a:off x="1792288" y="1376772"/>
            <a:ext cx="5486400" cy="41404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6" name="Rectangle 8"/>
          <p:cNvSpPr>
            <a:spLocks noGrp="1" noChangeArrowheads="1"/>
          </p:cNvSpPr>
          <p:nvPr>
            <p:ph type="sldNum" sz="quarter" idx="14"/>
          </p:nvPr>
        </p:nvSpPr>
        <p:spPr>
          <a:xfrm>
            <a:off x="7019925" y="6451600"/>
            <a:ext cx="1908175" cy="180975"/>
          </a:xfrm>
        </p:spPr>
        <p:txBody>
          <a:bodyPr/>
          <a:lstStyle>
            <a:lvl1pPr>
              <a:defRPr sz="1600" b="1">
                <a:solidFill>
                  <a:srgbClr val="F8F8F8"/>
                </a:solidFill>
              </a:defRPr>
            </a:lvl1pPr>
          </a:lstStyle>
          <a:p>
            <a:fld id="{DD872239-ADF2-5540-BD9F-FF1FC809186B}" type="slidenum">
              <a:rPr lang="en-GB"/>
              <a:pPr/>
              <a:t>‹#›</a:t>
            </a:fld>
            <a:endParaRPr lang="en-GB"/>
          </a:p>
        </p:txBody>
      </p:sp>
    </p:spTree>
    <p:extLst>
      <p:ext uri="{BB962C8B-B14F-4D97-AF65-F5344CB8AC3E}">
        <p14:creationId xmlns:p14="http://schemas.microsoft.com/office/powerpoint/2010/main" val="153668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caption_no_logo">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a:spLocks noGrp="1"/>
          </p:cNvSpPr>
          <p:nvPr>
            <p:ph type="title"/>
          </p:nvPr>
        </p:nvSpPr>
        <p:spPr>
          <a:xfrm>
            <a:off x="1792288" y="5562562"/>
            <a:ext cx="5486400" cy="566738"/>
          </a:xfrm>
        </p:spPr>
        <p:txBody>
          <a:bodyPr/>
          <a:lstStyle>
            <a:lvl1pPr algn="l">
              <a:defRPr sz="2000" b="0" i="1"/>
            </a:lvl1pPr>
          </a:lstStyle>
          <a:p>
            <a:r>
              <a:rPr lang="en-GB" smtClean="0"/>
              <a:t>Click to edit Master title style</a:t>
            </a:r>
            <a:endParaRPr lang="en-GB" dirty="0"/>
          </a:p>
        </p:txBody>
      </p:sp>
      <p:sp>
        <p:nvSpPr>
          <p:cNvPr id="33" name="Picture Placeholder 2"/>
          <p:cNvSpPr>
            <a:spLocks noGrp="1"/>
          </p:cNvSpPr>
          <p:nvPr>
            <p:ph type="pic" idx="1"/>
          </p:nvPr>
        </p:nvSpPr>
        <p:spPr>
          <a:xfrm>
            <a:off x="1792288" y="1376772"/>
            <a:ext cx="5486400" cy="41404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9" name="Rectangle 8"/>
          <p:cNvSpPr>
            <a:spLocks noGrp="1" noChangeArrowheads="1"/>
          </p:cNvSpPr>
          <p:nvPr>
            <p:ph type="sldNum" sz="quarter" idx="14"/>
          </p:nvPr>
        </p:nvSpPr>
        <p:spPr>
          <a:xfrm>
            <a:off x="7019925" y="6451600"/>
            <a:ext cx="1908175" cy="180975"/>
          </a:xfrm>
        </p:spPr>
        <p:txBody>
          <a:bodyPr/>
          <a:lstStyle>
            <a:lvl1pPr>
              <a:defRPr sz="1600" b="1">
                <a:solidFill>
                  <a:srgbClr val="F8F8F8"/>
                </a:solidFill>
              </a:defRPr>
            </a:lvl1pPr>
          </a:lstStyle>
          <a:p>
            <a:fld id="{229AB77A-61C2-0341-AACC-EF9A123286DD}" type="slidenum">
              <a:rPr lang="en-GB"/>
              <a:pPr/>
              <a:t>‹#›</a:t>
            </a:fld>
            <a:endParaRPr lang="en-GB"/>
          </a:p>
        </p:txBody>
      </p:sp>
    </p:spTree>
    <p:extLst>
      <p:ext uri="{BB962C8B-B14F-4D97-AF65-F5344CB8AC3E}">
        <p14:creationId xmlns:p14="http://schemas.microsoft.com/office/powerpoint/2010/main" val="399540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bulleted_list">
    <p:bg>
      <p:bgPr>
        <a:solidFill>
          <a:srgbClr val="EAECEE"/>
        </a:solidFill>
        <a:effectLst/>
      </p:bgPr>
    </p:bg>
    <p:spTree>
      <p:nvGrpSpPr>
        <p:cNvPr id="1" name=""/>
        <p:cNvGrpSpPr/>
        <p:nvPr/>
      </p:nvGrpSpPr>
      <p:grpSpPr>
        <a:xfrm>
          <a:off x="0" y="0"/>
          <a:ext cx="0" cy="0"/>
          <a:chOff x="0" y="0"/>
          <a:chExt cx="0" cy="0"/>
        </a:xfrm>
      </p:grpSpPr>
      <p:pic>
        <p:nvPicPr>
          <p:cNvPr id="6"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8"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9"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4"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Picture Placeholder 5"/>
          <p:cNvSpPr>
            <a:spLocks noGrp="1"/>
          </p:cNvSpPr>
          <p:nvPr>
            <p:ph type="pic" sz="quarter" idx="14"/>
          </p:nvPr>
        </p:nvSpPr>
        <p:spPr>
          <a:xfrm>
            <a:off x="250825" y="1376772"/>
            <a:ext cx="4429125" cy="4176464"/>
          </a:xfrm>
        </p:spPr>
        <p:txBody>
          <a:bodyPr/>
          <a:lstStyle/>
          <a:p>
            <a:pPr lvl="0"/>
            <a:r>
              <a:rPr lang="en-GB" noProof="0" smtClean="0"/>
              <a:t>Drag picture to placeholder or click icon to add</a:t>
            </a:r>
            <a:endParaRPr lang="en-GB" noProof="0"/>
          </a:p>
        </p:txBody>
      </p:sp>
      <p:sp>
        <p:nvSpPr>
          <p:cNvPr id="33" name="Text Placeholder 9"/>
          <p:cNvSpPr>
            <a:spLocks noGrp="1"/>
          </p:cNvSpPr>
          <p:nvPr>
            <p:ph type="body" sz="quarter" idx="15"/>
          </p:nvPr>
        </p:nvSpPr>
        <p:spPr>
          <a:xfrm>
            <a:off x="4787900" y="1376772"/>
            <a:ext cx="4068763" cy="4788532"/>
          </a:xfrm>
        </p:spPr>
        <p:txBody>
          <a:bodyPr/>
          <a:lstStyle>
            <a:lvl1pPr marL="0" indent="0">
              <a:buNone/>
              <a:defRPr sz="2000"/>
            </a:lvl1pPr>
            <a:lvl2pPr marL="793750" indent="-342900">
              <a:buFont typeface="Arial" pitchFamily="34" charset="0"/>
              <a:buChar char="•"/>
              <a:defRPr sz="2000" baseline="0"/>
            </a:lvl2pPr>
            <a:lvl3pPr marL="989012" indent="0">
              <a:buNone/>
              <a:defRPr sz="2000"/>
            </a:lvl3pPr>
            <a:lvl4pPr marL="1436687" indent="0">
              <a:buNone/>
              <a:defRPr sz="2000"/>
            </a:lvl4pPr>
            <a:lvl5pPr marL="1884362" indent="0">
              <a:buNone/>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65" name="Title 1"/>
          <p:cNvSpPr>
            <a:spLocks noGrp="1"/>
          </p:cNvSpPr>
          <p:nvPr>
            <p:ph type="title"/>
          </p:nvPr>
        </p:nvSpPr>
        <p:spPr>
          <a:xfrm>
            <a:off x="251520" y="5589240"/>
            <a:ext cx="4464496" cy="566738"/>
          </a:xfrm>
        </p:spPr>
        <p:txBody>
          <a:bodyPr/>
          <a:lstStyle>
            <a:lvl1pPr algn="l">
              <a:defRPr sz="2000" b="0" i="1"/>
            </a:lvl1pPr>
          </a:lstStyle>
          <a:p>
            <a:r>
              <a:rPr lang="en-GB" smtClean="0"/>
              <a:t>Click to edit Master title style</a:t>
            </a:r>
            <a:endParaRPr lang="en-GB" dirty="0"/>
          </a:p>
        </p:txBody>
      </p:sp>
      <p:sp>
        <p:nvSpPr>
          <p:cNvPr id="64"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7" name="Rectangle 8"/>
          <p:cNvSpPr>
            <a:spLocks noGrp="1" noChangeArrowheads="1"/>
          </p:cNvSpPr>
          <p:nvPr>
            <p:ph type="sldNum" sz="quarter" idx="16"/>
          </p:nvPr>
        </p:nvSpPr>
        <p:spPr>
          <a:xfrm>
            <a:off x="7019925" y="6451600"/>
            <a:ext cx="1908175" cy="180975"/>
          </a:xfrm>
        </p:spPr>
        <p:txBody>
          <a:bodyPr/>
          <a:lstStyle>
            <a:lvl1pPr>
              <a:defRPr sz="1600" b="1">
                <a:solidFill>
                  <a:srgbClr val="F8F8F8"/>
                </a:solidFill>
              </a:defRPr>
            </a:lvl1pPr>
          </a:lstStyle>
          <a:p>
            <a:fld id="{09BFBAB4-28F7-E845-9A0E-2CA2E9B2F007}" type="slidenum">
              <a:rPr lang="en-GB"/>
              <a:pPr/>
              <a:t>‹#›</a:t>
            </a:fld>
            <a:endParaRPr lang="en-GB"/>
          </a:p>
        </p:txBody>
      </p:sp>
    </p:spTree>
    <p:extLst>
      <p:ext uri="{BB962C8B-B14F-4D97-AF65-F5344CB8AC3E}">
        <p14:creationId xmlns:p14="http://schemas.microsoft.com/office/powerpoint/2010/main" val="105290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bulleted_list_no_logo">
    <p:bg>
      <p:bgPr>
        <a:solidFill>
          <a:srgbClr val="EAECEE"/>
        </a:solidFill>
        <a:effectLst/>
      </p:bgPr>
    </p:bg>
    <p:spTree>
      <p:nvGrpSpPr>
        <p:cNvPr id="1" name=""/>
        <p:cNvGrpSpPr/>
        <p:nvPr/>
      </p:nvGrpSpPr>
      <p:grpSpPr>
        <a:xfrm>
          <a:off x="0" y="0"/>
          <a:ext cx="0" cy="0"/>
          <a:chOff x="0" y="0"/>
          <a:chExt cx="0" cy="0"/>
        </a:xfrm>
      </p:grpSpPr>
      <p:pic>
        <p:nvPicPr>
          <p:cNvPr id="6"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Picture Placeholder 5"/>
          <p:cNvSpPr>
            <a:spLocks noGrp="1"/>
          </p:cNvSpPr>
          <p:nvPr>
            <p:ph type="pic" sz="quarter" idx="14"/>
          </p:nvPr>
        </p:nvSpPr>
        <p:spPr>
          <a:xfrm>
            <a:off x="250825" y="1376772"/>
            <a:ext cx="4429125" cy="4176464"/>
          </a:xfrm>
        </p:spPr>
        <p:txBody>
          <a:bodyPr/>
          <a:lstStyle/>
          <a:p>
            <a:pPr lvl="0"/>
            <a:r>
              <a:rPr lang="en-GB" noProof="0" smtClean="0"/>
              <a:t>Drag picture to placeholder or click icon to add</a:t>
            </a:r>
            <a:endParaRPr lang="en-GB" noProof="0"/>
          </a:p>
        </p:txBody>
      </p:sp>
      <p:sp>
        <p:nvSpPr>
          <p:cNvPr id="33" name="Text Placeholder 9"/>
          <p:cNvSpPr>
            <a:spLocks noGrp="1"/>
          </p:cNvSpPr>
          <p:nvPr>
            <p:ph type="body" sz="quarter" idx="15"/>
          </p:nvPr>
        </p:nvSpPr>
        <p:spPr>
          <a:xfrm>
            <a:off x="4787900" y="1376772"/>
            <a:ext cx="4068763" cy="4788532"/>
          </a:xfrm>
        </p:spPr>
        <p:txBody>
          <a:bodyPr/>
          <a:lstStyle>
            <a:lvl1pPr marL="0" indent="0">
              <a:buNone/>
              <a:defRPr sz="2000"/>
            </a:lvl1pPr>
            <a:lvl2pPr marL="793750" indent="-342900">
              <a:buFont typeface="Arial" pitchFamily="34" charset="0"/>
              <a:buChar char="•"/>
              <a:defRPr sz="2000" baseline="0"/>
            </a:lvl2pPr>
            <a:lvl3pPr marL="989012" indent="0">
              <a:buNone/>
              <a:defRPr sz="2000"/>
            </a:lvl3pPr>
            <a:lvl4pPr marL="1436687" indent="0">
              <a:buNone/>
              <a:defRPr sz="2000"/>
            </a:lvl4pPr>
            <a:lvl5pPr marL="1884362" indent="0">
              <a:buNone/>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65" name="Title 1"/>
          <p:cNvSpPr>
            <a:spLocks noGrp="1"/>
          </p:cNvSpPr>
          <p:nvPr>
            <p:ph type="title"/>
          </p:nvPr>
        </p:nvSpPr>
        <p:spPr>
          <a:xfrm>
            <a:off x="251520" y="5589240"/>
            <a:ext cx="4464496" cy="566738"/>
          </a:xfrm>
        </p:spPr>
        <p:txBody>
          <a:bodyPr/>
          <a:lstStyle>
            <a:lvl1pPr algn="l">
              <a:defRPr sz="2000" b="0" i="1"/>
            </a:lvl1pPr>
          </a:lstStyle>
          <a:p>
            <a:r>
              <a:rPr lang="en-GB" smtClean="0"/>
              <a:t>Click to edit Master title style</a:t>
            </a:r>
            <a:endParaRPr lang="en-GB" dirty="0"/>
          </a:p>
        </p:txBody>
      </p:sp>
      <p:sp>
        <p:nvSpPr>
          <p:cNvPr id="64"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10" name="Rectangle 9"/>
          <p:cNvSpPr>
            <a:spLocks noGrp="1" noChangeArrowheads="1"/>
          </p:cNvSpPr>
          <p:nvPr>
            <p:ph type="sldNum" sz="quarter" idx="16"/>
          </p:nvPr>
        </p:nvSpPr>
        <p:spPr>
          <a:xfrm>
            <a:off x="7019925" y="6451600"/>
            <a:ext cx="1908175" cy="180975"/>
          </a:xfrm>
        </p:spPr>
        <p:txBody>
          <a:bodyPr/>
          <a:lstStyle>
            <a:lvl1pPr>
              <a:defRPr sz="1600" b="1">
                <a:solidFill>
                  <a:srgbClr val="F8F8F8"/>
                </a:solidFill>
              </a:defRPr>
            </a:lvl1pPr>
          </a:lstStyle>
          <a:p>
            <a:fld id="{00086102-29F6-0E49-A532-329CC50ED630}" type="slidenum">
              <a:rPr lang="en-GB"/>
              <a:pPr/>
              <a:t>‹#›</a:t>
            </a:fld>
            <a:endParaRPr lang="en-GB"/>
          </a:p>
        </p:txBody>
      </p:sp>
    </p:spTree>
    <p:extLst>
      <p:ext uri="{BB962C8B-B14F-4D97-AF65-F5344CB8AC3E}">
        <p14:creationId xmlns:p14="http://schemas.microsoft.com/office/powerpoint/2010/main" val="187450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_picture">
    <p:bg>
      <p:bgPr>
        <a:solidFill>
          <a:srgbClr val="EAECEE"/>
        </a:solidFill>
        <a:effectLst/>
      </p:bgPr>
    </p:bg>
    <p:spTree>
      <p:nvGrpSpPr>
        <p:cNvPr id="1" name=""/>
        <p:cNvGrpSpPr/>
        <p:nvPr/>
      </p:nvGrpSpPr>
      <p:grpSpPr>
        <a:xfrm>
          <a:off x="0" y="0"/>
          <a:ext cx="0" cy="0"/>
          <a:chOff x="0" y="0"/>
          <a:chExt cx="0" cy="0"/>
        </a:xfrm>
      </p:grpSpPr>
      <p:pic>
        <p:nvPicPr>
          <p:cNvPr id="9"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12"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13"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4"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5"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6"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7"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8"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9"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a:spLocks noGrp="1"/>
          </p:cNvSpPr>
          <p:nvPr>
            <p:ph type="title"/>
          </p:nvPr>
        </p:nvSpPr>
        <p:spPr>
          <a:xfrm>
            <a:off x="3059832" y="5589240"/>
            <a:ext cx="2310644" cy="566738"/>
          </a:xfrm>
        </p:spPr>
        <p:txBody>
          <a:bodyPr anchor="t"/>
          <a:lstStyle>
            <a:lvl1pPr algn="l">
              <a:defRPr sz="1200" b="0" i="0"/>
            </a:lvl1pPr>
          </a:lstStyle>
          <a:p>
            <a:r>
              <a:rPr lang="en-GB" smtClean="0"/>
              <a:t>Click to edit Master title style</a:t>
            </a:r>
            <a:endParaRPr lang="en-GB" dirty="0"/>
          </a:p>
        </p:txBody>
      </p:sp>
      <p:sp>
        <p:nvSpPr>
          <p:cNvPr id="33" name="Picture Placeholder 2"/>
          <p:cNvSpPr>
            <a:spLocks noGrp="1"/>
          </p:cNvSpPr>
          <p:nvPr>
            <p:ph type="pic" idx="1"/>
          </p:nvPr>
        </p:nvSpPr>
        <p:spPr>
          <a:xfrm>
            <a:off x="359532" y="2636912"/>
            <a:ext cx="2592288" cy="3494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3" name="Picture Placeholder 2"/>
          <p:cNvSpPr>
            <a:spLocks noGrp="1"/>
          </p:cNvSpPr>
          <p:nvPr>
            <p:ph type="pic" sz="quarter" idx="16"/>
          </p:nvPr>
        </p:nvSpPr>
        <p:spPr>
          <a:xfrm>
            <a:off x="3132138" y="2636838"/>
            <a:ext cx="2879725" cy="1728787"/>
          </a:xfrm>
        </p:spPr>
        <p:txBody>
          <a:bodyPr/>
          <a:lstStyle/>
          <a:p>
            <a:pPr lvl="0"/>
            <a:r>
              <a:rPr lang="en-GB" noProof="0" smtClean="0"/>
              <a:t>Drag picture to placeholder or click icon to add</a:t>
            </a:r>
            <a:endParaRPr lang="en-GB" noProof="0"/>
          </a:p>
        </p:txBody>
      </p:sp>
      <p:sp>
        <p:nvSpPr>
          <p:cNvPr id="6" name="Text Placeholder 5"/>
          <p:cNvSpPr>
            <a:spLocks noGrp="1"/>
          </p:cNvSpPr>
          <p:nvPr>
            <p:ph type="body" sz="quarter" idx="17"/>
          </p:nvPr>
        </p:nvSpPr>
        <p:spPr>
          <a:xfrm>
            <a:off x="358775" y="1412776"/>
            <a:ext cx="5689600" cy="1187548"/>
          </a:xfrm>
        </p:spPr>
        <p:txBody>
          <a:bodyPr/>
          <a:lstStyle>
            <a:lvl1pPr marL="457200" indent="-457200">
              <a:buFont typeface="Arial" pitchFamily="34" charset="0"/>
              <a:buChar char="•"/>
              <a:defRPr sz="2000" baseline="0"/>
            </a:lvl1pPr>
          </a:lstStyle>
          <a:p>
            <a:pPr lvl="0"/>
            <a:r>
              <a:rPr lang="en-GB" smtClean="0"/>
              <a:t>Click to edit Master text styles</a:t>
            </a:r>
          </a:p>
        </p:txBody>
      </p:sp>
      <p:sp>
        <p:nvSpPr>
          <p:cNvPr id="8" name="Text Placeholder 7"/>
          <p:cNvSpPr>
            <a:spLocks noGrp="1"/>
          </p:cNvSpPr>
          <p:nvPr>
            <p:ph type="body" sz="quarter" idx="18"/>
          </p:nvPr>
        </p:nvSpPr>
        <p:spPr>
          <a:xfrm>
            <a:off x="6119813" y="1412776"/>
            <a:ext cx="2697162" cy="4753073"/>
          </a:xfrm>
        </p:spPr>
        <p:txBody>
          <a:bodyPr/>
          <a:lstStyle>
            <a:lvl1pPr marL="0" indent="0">
              <a:buNone/>
              <a:defRPr sz="2000"/>
            </a:lvl1pPr>
          </a:lstStyle>
          <a:p>
            <a:pPr lvl="0"/>
            <a:r>
              <a:rPr lang="en-GB" smtClean="0"/>
              <a:t>Click to edit Master text styles</a:t>
            </a:r>
          </a:p>
        </p:txBody>
      </p:sp>
      <p:sp>
        <p:nvSpPr>
          <p:cNvPr id="10" name="Text Placeholder 9"/>
          <p:cNvSpPr>
            <a:spLocks noGrp="1"/>
          </p:cNvSpPr>
          <p:nvPr>
            <p:ph type="body" sz="quarter" idx="19"/>
          </p:nvPr>
        </p:nvSpPr>
        <p:spPr>
          <a:xfrm>
            <a:off x="3132138" y="4437063"/>
            <a:ext cx="2916237" cy="576262"/>
          </a:xfrm>
        </p:spPr>
        <p:txBody>
          <a:bodyPr/>
          <a:lstStyle>
            <a:lvl1pPr marL="0" indent="0">
              <a:buNone/>
              <a:defRPr sz="1200" baseline="0"/>
            </a:lvl1pPr>
          </a:lstStyle>
          <a:p>
            <a:pPr lvl="0"/>
            <a:r>
              <a:rPr lang="en-GB" smtClean="0"/>
              <a:t>Click to edit Master text styles</a:t>
            </a:r>
          </a:p>
        </p:txBody>
      </p:sp>
      <p:sp>
        <p:nvSpPr>
          <p:cNvPr id="69"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41" name="Rectangle 8"/>
          <p:cNvSpPr>
            <a:spLocks noGrp="1" noChangeArrowheads="1"/>
          </p:cNvSpPr>
          <p:nvPr>
            <p:ph type="sldNum" sz="quarter" idx="20"/>
          </p:nvPr>
        </p:nvSpPr>
        <p:spPr>
          <a:xfrm>
            <a:off x="7019925" y="6451600"/>
            <a:ext cx="1908175" cy="180975"/>
          </a:xfrm>
        </p:spPr>
        <p:txBody>
          <a:bodyPr/>
          <a:lstStyle>
            <a:lvl1pPr>
              <a:defRPr sz="1600" b="1">
                <a:solidFill>
                  <a:srgbClr val="F8F8F8"/>
                </a:solidFill>
              </a:defRPr>
            </a:lvl1pPr>
          </a:lstStyle>
          <a:p>
            <a:fld id="{56C55EF8-CB9A-4A45-9886-2A54A9419F99}" type="slidenum">
              <a:rPr lang="en-GB"/>
              <a:pPr/>
              <a:t>‹#›</a:t>
            </a:fld>
            <a:endParaRPr lang="en-GB"/>
          </a:p>
        </p:txBody>
      </p:sp>
    </p:spTree>
    <p:extLst>
      <p:ext uri="{BB962C8B-B14F-4D97-AF65-F5344CB8AC3E}">
        <p14:creationId xmlns:p14="http://schemas.microsoft.com/office/powerpoint/2010/main" val="22899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 name="Group 1730"/>
          <p:cNvGrpSpPr>
            <a:grpSpLocks/>
          </p:cNvGrpSpPr>
          <p:nvPr userDrawn="1"/>
        </p:nvGrpSpPr>
        <p:grpSpPr bwMode="auto">
          <a:xfrm>
            <a:off x="6051550" y="368300"/>
            <a:ext cx="2697163" cy="585788"/>
            <a:chOff x="1610" y="2863"/>
            <a:chExt cx="3221" cy="699"/>
          </a:xfrm>
        </p:grpSpPr>
        <p:sp>
          <p:nvSpPr>
            <p:cNvPr id="4"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24" name="Rectangle 4"/>
          <p:cNvSpPr>
            <a:spLocks noGrp="1" noChangeArrowheads="1"/>
          </p:cNvSpPr>
          <p:nvPr>
            <p:ph type="ctrTitle"/>
          </p:nvPr>
        </p:nvSpPr>
        <p:spPr>
          <a:xfrm>
            <a:off x="1943708" y="3248980"/>
            <a:ext cx="6769508" cy="2916920"/>
          </a:xfrm>
        </p:spPr>
        <p:txBody>
          <a:bodyPr anchor="t"/>
          <a:lstStyle>
            <a:lvl1pPr algn="r">
              <a:lnSpc>
                <a:spcPct val="90000"/>
              </a:lnSpc>
              <a:defRPr sz="6000" b="0">
                <a:solidFill>
                  <a:srgbClr val="F8F8F8"/>
                </a:solidFill>
              </a:defRPr>
            </a:lvl1pPr>
          </a:lstStyle>
          <a:p>
            <a:pPr lvl="0"/>
            <a:r>
              <a:rPr lang="en-GB" noProof="0" smtClean="0"/>
              <a:t>Click to edit Master title style</a:t>
            </a:r>
            <a:endParaRPr lang="en-GB" noProof="0" dirty="0" smtClean="0"/>
          </a:p>
        </p:txBody>
      </p:sp>
      <p:sp>
        <p:nvSpPr>
          <p:cNvPr id="28" name="Rectangle 8"/>
          <p:cNvSpPr>
            <a:spLocks noGrp="1" noChangeArrowheads="1"/>
          </p:cNvSpPr>
          <p:nvPr>
            <p:ph type="sldNum" sz="quarter" idx="10"/>
          </p:nvPr>
        </p:nvSpPr>
        <p:spPr>
          <a:xfrm>
            <a:off x="7019925" y="6451600"/>
            <a:ext cx="1908175" cy="180975"/>
          </a:xfrm>
        </p:spPr>
        <p:txBody>
          <a:bodyPr/>
          <a:lstStyle>
            <a:lvl1pPr>
              <a:defRPr sz="1600" b="1">
                <a:solidFill>
                  <a:srgbClr val="F8F8F8"/>
                </a:solidFill>
              </a:defRPr>
            </a:lvl1pPr>
          </a:lstStyle>
          <a:p>
            <a:fld id="{E28517BE-FDD0-1E43-A191-EB02CB458220}" type="slidenum">
              <a:rPr lang="en-GB"/>
              <a:pPr/>
              <a:t>‹#›</a:t>
            </a:fld>
            <a:endParaRPr lang="en-GB"/>
          </a:p>
        </p:txBody>
      </p:sp>
    </p:spTree>
    <p:extLst>
      <p:ext uri="{BB962C8B-B14F-4D97-AF65-F5344CB8AC3E}">
        <p14:creationId xmlns:p14="http://schemas.microsoft.com/office/powerpoint/2010/main" val="1572714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_picture_no_logo">
    <p:bg>
      <p:bgPr>
        <a:solidFill>
          <a:srgbClr val="EAECEE"/>
        </a:solidFill>
        <a:effectLst/>
      </p:bgPr>
    </p:bg>
    <p:spTree>
      <p:nvGrpSpPr>
        <p:cNvPr id="1" name=""/>
        <p:cNvGrpSpPr/>
        <p:nvPr/>
      </p:nvGrpSpPr>
      <p:grpSpPr>
        <a:xfrm>
          <a:off x="0" y="0"/>
          <a:ext cx="0" cy="0"/>
          <a:chOff x="0" y="0"/>
          <a:chExt cx="0" cy="0"/>
        </a:xfrm>
      </p:grpSpPr>
      <p:pic>
        <p:nvPicPr>
          <p:cNvPr id="9"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12"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a:spLocks noGrp="1"/>
          </p:cNvSpPr>
          <p:nvPr>
            <p:ph type="title"/>
          </p:nvPr>
        </p:nvSpPr>
        <p:spPr>
          <a:xfrm>
            <a:off x="3059832" y="5589240"/>
            <a:ext cx="2310644" cy="566738"/>
          </a:xfrm>
        </p:spPr>
        <p:txBody>
          <a:bodyPr anchor="t"/>
          <a:lstStyle>
            <a:lvl1pPr algn="l">
              <a:defRPr sz="1200" b="0" i="0"/>
            </a:lvl1pPr>
          </a:lstStyle>
          <a:p>
            <a:r>
              <a:rPr lang="en-GB" smtClean="0"/>
              <a:t>Click to edit Master title style</a:t>
            </a:r>
            <a:endParaRPr lang="en-GB" dirty="0"/>
          </a:p>
        </p:txBody>
      </p:sp>
      <p:sp>
        <p:nvSpPr>
          <p:cNvPr id="33" name="Picture Placeholder 2"/>
          <p:cNvSpPr>
            <a:spLocks noGrp="1"/>
          </p:cNvSpPr>
          <p:nvPr>
            <p:ph type="pic" idx="1"/>
          </p:nvPr>
        </p:nvSpPr>
        <p:spPr>
          <a:xfrm>
            <a:off x="359532" y="2636912"/>
            <a:ext cx="2592288" cy="3494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p>
        </p:txBody>
      </p:sp>
      <p:sp>
        <p:nvSpPr>
          <p:cNvPr id="3" name="Picture Placeholder 2"/>
          <p:cNvSpPr>
            <a:spLocks noGrp="1"/>
          </p:cNvSpPr>
          <p:nvPr>
            <p:ph type="pic" sz="quarter" idx="16"/>
          </p:nvPr>
        </p:nvSpPr>
        <p:spPr>
          <a:xfrm>
            <a:off x="3132138" y="2636838"/>
            <a:ext cx="2879725" cy="1728787"/>
          </a:xfrm>
        </p:spPr>
        <p:txBody>
          <a:bodyPr/>
          <a:lstStyle/>
          <a:p>
            <a:pPr lvl="0"/>
            <a:r>
              <a:rPr lang="en-GB" noProof="0" smtClean="0"/>
              <a:t>Drag picture to placeholder or click icon to add</a:t>
            </a:r>
            <a:endParaRPr lang="en-GB" noProof="0"/>
          </a:p>
        </p:txBody>
      </p:sp>
      <p:sp>
        <p:nvSpPr>
          <p:cNvPr id="6" name="Text Placeholder 5"/>
          <p:cNvSpPr>
            <a:spLocks noGrp="1"/>
          </p:cNvSpPr>
          <p:nvPr>
            <p:ph type="body" sz="quarter" idx="17"/>
          </p:nvPr>
        </p:nvSpPr>
        <p:spPr>
          <a:xfrm>
            <a:off x="358775" y="1412776"/>
            <a:ext cx="5689600" cy="1187548"/>
          </a:xfrm>
        </p:spPr>
        <p:txBody>
          <a:bodyPr/>
          <a:lstStyle>
            <a:lvl1pPr marL="457200" indent="-457200">
              <a:buFont typeface="Arial" pitchFamily="34" charset="0"/>
              <a:buChar char="•"/>
              <a:defRPr sz="2000" baseline="0"/>
            </a:lvl1pPr>
          </a:lstStyle>
          <a:p>
            <a:pPr lvl="0"/>
            <a:r>
              <a:rPr lang="en-GB" smtClean="0"/>
              <a:t>Click to edit Master text styles</a:t>
            </a:r>
          </a:p>
        </p:txBody>
      </p:sp>
      <p:sp>
        <p:nvSpPr>
          <p:cNvPr id="8" name="Text Placeholder 7"/>
          <p:cNvSpPr>
            <a:spLocks noGrp="1"/>
          </p:cNvSpPr>
          <p:nvPr>
            <p:ph type="body" sz="quarter" idx="18"/>
          </p:nvPr>
        </p:nvSpPr>
        <p:spPr>
          <a:xfrm>
            <a:off x="6119813" y="1412776"/>
            <a:ext cx="2697162" cy="4753073"/>
          </a:xfrm>
        </p:spPr>
        <p:txBody>
          <a:bodyPr/>
          <a:lstStyle>
            <a:lvl1pPr marL="0" indent="0">
              <a:buNone/>
              <a:defRPr sz="2000"/>
            </a:lvl1pPr>
          </a:lstStyle>
          <a:p>
            <a:pPr lvl="0"/>
            <a:r>
              <a:rPr lang="en-GB" smtClean="0"/>
              <a:t>Click to edit Master text styles</a:t>
            </a:r>
          </a:p>
        </p:txBody>
      </p:sp>
      <p:sp>
        <p:nvSpPr>
          <p:cNvPr id="10" name="Text Placeholder 9"/>
          <p:cNvSpPr>
            <a:spLocks noGrp="1"/>
          </p:cNvSpPr>
          <p:nvPr>
            <p:ph type="body" sz="quarter" idx="19"/>
          </p:nvPr>
        </p:nvSpPr>
        <p:spPr>
          <a:xfrm>
            <a:off x="3132138" y="4437063"/>
            <a:ext cx="2916237" cy="576262"/>
          </a:xfrm>
        </p:spPr>
        <p:txBody>
          <a:bodyPr/>
          <a:lstStyle>
            <a:lvl1pPr marL="0" indent="0">
              <a:buNone/>
              <a:defRPr sz="1200" baseline="0"/>
            </a:lvl1pPr>
          </a:lstStyle>
          <a:p>
            <a:pPr lvl="0"/>
            <a:r>
              <a:rPr lang="en-GB" smtClean="0"/>
              <a:t>Click to edit Master text styles</a:t>
            </a:r>
          </a:p>
        </p:txBody>
      </p:sp>
      <p:sp>
        <p:nvSpPr>
          <p:cNvPr id="69"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14" name="Rectangle 8"/>
          <p:cNvSpPr>
            <a:spLocks noGrp="1" noChangeArrowheads="1"/>
          </p:cNvSpPr>
          <p:nvPr>
            <p:ph type="sldNum" sz="quarter" idx="20"/>
          </p:nvPr>
        </p:nvSpPr>
        <p:spPr>
          <a:xfrm>
            <a:off x="7019925" y="6451600"/>
            <a:ext cx="1908175" cy="180975"/>
          </a:xfrm>
        </p:spPr>
        <p:txBody>
          <a:bodyPr/>
          <a:lstStyle>
            <a:lvl1pPr>
              <a:defRPr sz="1600" b="1">
                <a:solidFill>
                  <a:srgbClr val="F8F8F8"/>
                </a:solidFill>
              </a:defRPr>
            </a:lvl1pPr>
          </a:lstStyle>
          <a:p>
            <a:fld id="{FB0D9E29-C412-6147-886F-9890EBE05E3C}" type="slidenum">
              <a:rPr lang="en-GB"/>
              <a:pPr/>
              <a:t>‹#›</a:t>
            </a:fld>
            <a:endParaRPr lang="en-GB"/>
          </a:p>
        </p:txBody>
      </p:sp>
    </p:spTree>
    <p:extLst>
      <p:ext uri="{BB962C8B-B14F-4D97-AF65-F5344CB8AC3E}">
        <p14:creationId xmlns:p14="http://schemas.microsoft.com/office/powerpoint/2010/main" val="1926981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bulleted_list">
    <p:bg>
      <p:bgPr>
        <a:solidFill>
          <a:srgbClr val="EAECEE"/>
        </a:solidFill>
        <a:effectLst/>
      </p:bgPr>
    </p:bg>
    <p:spTree>
      <p:nvGrpSpPr>
        <p:cNvPr id="1" name=""/>
        <p:cNvGrpSpPr/>
        <p:nvPr/>
      </p:nvGrpSpPr>
      <p:grpSpPr>
        <a:xfrm>
          <a:off x="0" y="0"/>
          <a:ext cx="0" cy="0"/>
          <a:chOff x="0" y="0"/>
          <a:chExt cx="0" cy="0"/>
        </a:xfrm>
      </p:grpSpPr>
      <p:pic>
        <p:nvPicPr>
          <p:cNvPr id="6"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8"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9"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2"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Placeholder 9"/>
          <p:cNvSpPr>
            <a:spLocks noGrp="1"/>
          </p:cNvSpPr>
          <p:nvPr>
            <p:ph type="body" sz="quarter" idx="15"/>
          </p:nvPr>
        </p:nvSpPr>
        <p:spPr>
          <a:xfrm>
            <a:off x="4787900" y="1376772"/>
            <a:ext cx="4068763" cy="4788532"/>
          </a:xfrm>
        </p:spPr>
        <p:txBody>
          <a:bodyPr/>
          <a:lstStyle>
            <a:lvl1pPr marL="0" indent="0">
              <a:buNone/>
              <a:defRPr sz="2000"/>
            </a:lvl1pPr>
            <a:lvl2pPr marL="793750" indent="-342900">
              <a:buFont typeface="Arial" pitchFamily="34" charset="0"/>
              <a:buChar char="•"/>
              <a:defRPr sz="2000" baseline="0"/>
            </a:lvl2pPr>
            <a:lvl3pPr marL="989012" indent="0">
              <a:buNone/>
              <a:defRPr sz="2000"/>
            </a:lvl3pPr>
            <a:lvl4pPr marL="1436687" indent="0">
              <a:buNone/>
              <a:defRPr sz="2000"/>
            </a:lvl4pPr>
            <a:lvl5pPr marL="1884362" indent="0">
              <a:buNone/>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65" name="Title 1"/>
          <p:cNvSpPr>
            <a:spLocks noGrp="1"/>
          </p:cNvSpPr>
          <p:nvPr>
            <p:ph type="title"/>
          </p:nvPr>
        </p:nvSpPr>
        <p:spPr>
          <a:xfrm>
            <a:off x="251520" y="5589240"/>
            <a:ext cx="4464496" cy="566738"/>
          </a:xfrm>
        </p:spPr>
        <p:txBody>
          <a:bodyPr/>
          <a:lstStyle>
            <a:lvl1pPr algn="l">
              <a:defRPr sz="1600" b="0" i="1"/>
            </a:lvl1pPr>
          </a:lstStyle>
          <a:p>
            <a:r>
              <a:rPr lang="en-GB" smtClean="0"/>
              <a:t>Click to edit Master title style</a:t>
            </a:r>
            <a:endParaRPr lang="en-GB" dirty="0"/>
          </a:p>
        </p:txBody>
      </p:sp>
      <p:sp>
        <p:nvSpPr>
          <p:cNvPr id="3" name="Chart Placeholder 2"/>
          <p:cNvSpPr>
            <a:spLocks noGrp="1"/>
          </p:cNvSpPr>
          <p:nvPr>
            <p:ph type="chart" sz="quarter" idx="19"/>
          </p:nvPr>
        </p:nvSpPr>
        <p:spPr>
          <a:xfrm>
            <a:off x="179388" y="1376772"/>
            <a:ext cx="4537075" cy="4139791"/>
          </a:xfrm>
        </p:spPr>
        <p:txBody>
          <a:bodyPr/>
          <a:lstStyle/>
          <a:p>
            <a:pPr lvl="0"/>
            <a:r>
              <a:rPr lang="en-GB" noProof="0" smtClean="0"/>
              <a:t>Click icon to add chart</a:t>
            </a:r>
            <a:endParaRPr lang="en-GB" noProof="0"/>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6" name="Rectangle 8"/>
          <p:cNvSpPr>
            <a:spLocks noGrp="1" noChangeArrowheads="1"/>
          </p:cNvSpPr>
          <p:nvPr>
            <p:ph type="sldNum" sz="quarter" idx="20"/>
          </p:nvPr>
        </p:nvSpPr>
        <p:spPr>
          <a:xfrm>
            <a:off x="7019925" y="6451600"/>
            <a:ext cx="1908175" cy="180975"/>
          </a:xfrm>
        </p:spPr>
        <p:txBody>
          <a:bodyPr/>
          <a:lstStyle>
            <a:lvl1pPr>
              <a:defRPr sz="1600" b="1">
                <a:solidFill>
                  <a:srgbClr val="F8F8F8"/>
                </a:solidFill>
              </a:defRPr>
            </a:lvl1pPr>
          </a:lstStyle>
          <a:p>
            <a:fld id="{4F925525-2D0B-1F46-8959-19CAA434228E}" type="slidenum">
              <a:rPr lang="en-GB"/>
              <a:pPr/>
              <a:t>‹#›</a:t>
            </a:fld>
            <a:endParaRPr lang="en-GB"/>
          </a:p>
        </p:txBody>
      </p:sp>
    </p:spTree>
    <p:extLst>
      <p:ext uri="{BB962C8B-B14F-4D97-AF65-F5344CB8AC3E}">
        <p14:creationId xmlns:p14="http://schemas.microsoft.com/office/powerpoint/2010/main" val="382418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bulleted_list_no_logo">
    <p:bg>
      <p:bgPr>
        <a:solidFill>
          <a:srgbClr val="EAECEE"/>
        </a:solidFill>
        <a:effectLst/>
      </p:bgPr>
    </p:bg>
    <p:spTree>
      <p:nvGrpSpPr>
        <p:cNvPr id="1" name=""/>
        <p:cNvGrpSpPr/>
        <p:nvPr/>
      </p:nvGrpSpPr>
      <p:grpSpPr>
        <a:xfrm>
          <a:off x="0" y="0"/>
          <a:ext cx="0" cy="0"/>
          <a:chOff x="0" y="0"/>
          <a:chExt cx="0" cy="0"/>
        </a:xfrm>
      </p:grpSpPr>
      <p:pic>
        <p:nvPicPr>
          <p:cNvPr id="6"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Placeholder 9"/>
          <p:cNvSpPr>
            <a:spLocks noGrp="1"/>
          </p:cNvSpPr>
          <p:nvPr>
            <p:ph type="body" sz="quarter" idx="15"/>
          </p:nvPr>
        </p:nvSpPr>
        <p:spPr>
          <a:xfrm>
            <a:off x="4787900" y="1376772"/>
            <a:ext cx="4068763" cy="4788532"/>
          </a:xfrm>
        </p:spPr>
        <p:txBody>
          <a:bodyPr/>
          <a:lstStyle>
            <a:lvl1pPr marL="0" indent="0">
              <a:buNone/>
              <a:defRPr sz="2000"/>
            </a:lvl1pPr>
            <a:lvl2pPr marL="793750" indent="-342900">
              <a:buFont typeface="Arial" pitchFamily="34" charset="0"/>
              <a:buChar char="•"/>
              <a:defRPr sz="2000" baseline="0"/>
            </a:lvl2pPr>
            <a:lvl3pPr marL="989012" indent="0">
              <a:buNone/>
              <a:defRPr sz="2000"/>
            </a:lvl3pPr>
            <a:lvl4pPr marL="1436687" indent="0">
              <a:buNone/>
              <a:defRPr sz="2000"/>
            </a:lvl4pPr>
            <a:lvl5pPr marL="1884362" indent="0">
              <a:buNone/>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65" name="Title 1"/>
          <p:cNvSpPr>
            <a:spLocks noGrp="1"/>
          </p:cNvSpPr>
          <p:nvPr>
            <p:ph type="title"/>
          </p:nvPr>
        </p:nvSpPr>
        <p:spPr>
          <a:xfrm>
            <a:off x="251520" y="5589240"/>
            <a:ext cx="4464496" cy="566738"/>
          </a:xfrm>
        </p:spPr>
        <p:txBody>
          <a:bodyPr/>
          <a:lstStyle>
            <a:lvl1pPr algn="l">
              <a:defRPr sz="1600" b="0" i="1"/>
            </a:lvl1pPr>
          </a:lstStyle>
          <a:p>
            <a:r>
              <a:rPr lang="en-GB" smtClean="0"/>
              <a:t>Click to edit Master title style</a:t>
            </a:r>
            <a:endParaRPr lang="en-GB" dirty="0"/>
          </a:p>
        </p:txBody>
      </p:sp>
      <p:sp>
        <p:nvSpPr>
          <p:cNvPr id="3" name="Chart Placeholder 2"/>
          <p:cNvSpPr>
            <a:spLocks noGrp="1"/>
          </p:cNvSpPr>
          <p:nvPr>
            <p:ph type="chart" sz="quarter" idx="19"/>
          </p:nvPr>
        </p:nvSpPr>
        <p:spPr>
          <a:xfrm>
            <a:off x="179388" y="1376772"/>
            <a:ext cx="4537075" cy="4139791"/>
          </a:xfrm>
        </p:spPr>
        <p:txBody>
          <a:bodyPr/>
          <a:lstStyle/>
          <a:p>
            <a:pPr lvl="0"/>
            <a:r>
              <a:rPr lang="en-GB" noProof="0" smtClean="0"/>
              <a:t>Click icon to add chart</a:t>
            </a:r>
            <a:endParaRPr lang="en-GB" noProof="0"/>
          </a:p>
        </p:txBody>
      </p:sp>
      <p:sp>
        <p:nvSpPr>
          <p:cNvPr id="63"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10" name="Rectangle 9"/>
          <p:cNvSpPr>
            <a:spLocks noGrp="1" noChangeArrowheads="1"/>
          </p:cNvSpPr>
          <p:nvPr>
            <p:ph type="sldNum" sz="quarter" idx="20"/>
          </p:nvPr>
        </p:nvSpPr>
        <p:spPr>
          <a:xfrm>
            <a:off x="7019925" y="6451600"/>
            <a:ext cx="1908175" cy="180975"/>
          </a:xfrm>
        </p:spPr>
        <p:txBody>
          <a:bodyPr/>
          <a:lstStyle>
            <a:lvl1pPr>
              <a:defRPr sz="1600" b="1">
                <a:solidFill>
                  <a:srgbClr val="F8F8F8"/>
                </a:solidFill>
              </a:defRPr>
            </a:lvl1pPr>
          </a:lstStyle>
          <a:p>
            <a:fld id="{CB3F28C7-0BC2-664C-B722-421C66007B61}" type="slidenum">
              <a:rPr lang="en-GB"/>
              <a:pPr/>
              <a:t>‹#›</a:t>
            </a:fld>
            <a:endParaRPr lang="en-GB"/>
          </a:p>
        </p:txBody>
      </p:sp>
    </p:spTree>
    <p:extLst>
      <p:ext uri="{BB962C8B-B14F-4D97-AF65-F5344CB8AC3E}">
        <p14:creationId xmlns:p14="http://schemas.microsoft.com/office/powerpoint/2010/main" val="768562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_text">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7"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8"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1"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Vertical Text Placeholder 2"/>
          <p:cNvSpPr>
            <a:spLocks noGrp="1"/>
          </p:cNvSpPr>
          <p:nvPr>
            <p:ph type="body" orient="vert" idx="1"/>
          </p:nvPr>
        </p:nvSpPr>
        <p:spPr>
          <a:xfrm>
            <a:off x="7049879" y="1375122"/>
            <a:ext cx="1735345" cy="4610162"/>
          </a:xfrm>
        </p:spPr>
        <p:txBody>
          <a:bodyPr vert="eaVert"/>
          <a:lstStyle>
            <a:lvl1pPr>
              <a:defRPr sz="2000"/>
            </a:lvl1pPr>
          </a:lstStyle>
          <a:p>
            <a:pPr lvl="0"/>
            <a:r>
              <a:rPr lang="en-GB" smtClean="0"/>
              <a:t>Click to edit Master text styles</a:t>
            </a:r>
          </a:p>
        </p:txBody>
      </p:sp>
      <p:sp>
        <p:nvSpPr>
          <p:cNvPr id="3" name="Content Placeholder 2"/>
          <p:cNvSpPr>
            <a:spLocks noGrp="1"/>
          </p:cNvSpPr>
          <p:nvPr>
            <p:ph sz="quarter" idx="16"/>
          </p:nvPr>
        </p:nvSpPr>
        <p:spPr>
          <a:xfrm>
            <a:off x="215899" y="1376363"/>
            <a:ext cx="6732489" cy="4645025"/>
          </a:xfrm>
        </p:spPr>
        <p:txBody>
          <a:bodyPr/>
          <a:lstStyle>
            <a:lvl1pPr marL="0" indent="0">
              <a:buNone/>
              <a:defRPr/>
            </a:lvl1pPr>
          </a:lstStyle>
          <a:p>
            <a:pPr lvl="0"/>
            <a:r>
              <a:rPr lang="en-GB" smtClean="0"/>
              <a:t>Click to edit Master text styles</a:t>
            </a:r>
          </a:p>
        </p:txBody>
      </p:sp>
      <p:sp>
        <p:nvSpPr>
          <p:cNvPr id="90"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5" name="Rectangle 8"/>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57EC384B-9195-3D43-993E-B4246C9C21B5}" type="slidenum">
              <a:rPr lang="en-GB"/>
              <a:pPr/>
              <a:t>‹#›</a:t>
            </a:fld>
            <a:endParaRPr lang="en-GB"/>
          </a:p>
        </p:txBody>
      </p:sp>
    </p:spTree>
    <p:extLst>
      <p:ext uri="{BB962C8B-B14F-4D97-AF65-F5344CB8AC3E}">
        <p14:creationId xmlns:p14="http://schemas.microsoft.com/office/powerpoint/2010/main" val="3484761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rizontal_text_no_logo">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Vertical Text Placeholder 2"/>
          <p:cNvSpPr>
            <a:spLocks noGrp="1"/>
          </p:cNvSpPr>
          <p:nvPr>
            <p:ph type="body" orient="vert" idx="1"/>
          </p:nvPr>
        </p:nvSpPr>
        <p:spPr>
          <a:xfrm>
            <a:off x="7049879" y="1375122"/>
            <a:ext cx="1735345" cy="4610162"/>
          </a:xfrm>
        </p:spPr>
        <p:txBody>
          <a:bodyPr vert="eaVert"/>
          <a:lstStyle>
            <a:lvl1pPr>
              <a:defRPr sz="2000"/>
            </a:lvl1pPr>
          </a:lstStyle>
          <a:p>
            <a:pPr lvl="0"/>
            <a:r>
              <a:rPr lang="en-GB" smtClean="0"/>
              <a:t>Click to edit Master text styles</a:t>
            </a:r>
          </a:p>
        </p:txBody>
      </p:sp>
      <p:sp>
        <p:nvSpPr>
          <p:cNvPr id="3" name="Content Placeholder 2"/>
          <p:cNvSpPr>
            <a:spLocks noGrp="1"/>
          </p:cNvSpPr>
          <p:nvPr>
            <p:ph sz="quarter" idx="16"/>
          </p:nvPr>
        </p:nvSpPr>
        <p:spPr>
          <a:xfrm>
            <a:off x="215899" y="1376363"/>
            <a:ext cx="6732489" cy="4645025"/>
          </a:xfrm>
        </p:spPr>
        <p:txBody>
          <a:bodyPr/>
          <a:lstStyle>
            <a:lvl1pPr marL="0" indent="0">
              <a:buNone/>
              <a:defRPr/>
            </a:lvl1pPr>
          </a:lstStyle>
          <a:p>
            <a:pPr lvl="0"/>
            <a:r>
              <a:rPr lang="en-GB" smtClean="0"/>
              <a:t>Click to edit Master text styles</a:t>
            </a:r>
          </a:p>
        </p:txBody>
      </p:sp>
      <p:sp>
        <p:nvSpPr>
          <p:cNvPr id="90"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9" name="Rectangle 8"/>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B7585F71-D819-D847-A8D8-F10F28695123}" type="slidenum">
              <a:rPr lang="en-GB"/>
              <a:pPr/>
              <a:t>‹#›</a:t>
            </a:fld>
            <a:endParaRPr lang="en-GB"/>
          </a:p>
        </p:txBody>
      </p:sp>
    </p:spTree>
    <p:extLst>
      <p:ext uri="{BB962C8B-B14F-4D97-AF65-F5344CB8AC3E}">
        <p14:creationId xmlns:p14="http://schemas.microsoft.com/office/powerpoint/2010/main" val="249557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conference_header">
    <p:bg>
      <p:bgPr>
        <a:solidFill>
          <a:srgbClr val="EAECEE"/>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2038"/>
            <a:ext cx="91440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4"/>
          <p:cNvSpPr>
            <a:spLocks noGrp="1"/>
          </p:cNvSpPr>
          <p:nvPr>
            <p:ph type="body" sz="quarter" idx="14"/>
          </p:nvPr>
        </p:nvSpPr>
        <p:spPr>
          <a:xfrm>
            <a:off x="3203848" y="198461"/>
            <a:ext cx="5580620" cy="864343"/>
          </a:xfrm>
        </p:spPr>
        <p:txBody>
          <a:bodyPr/>
          <a:lstStyle>
            <a:lvl1pPr marL="0" indent="0" algn="r">
              <a:buNone/>
              <a:defRPr sz="2400">
                <a:solidFill>
                  <a:srgbClr val="005C84"/>
                </a:solidFill>
              </a:defRPr>
            </a:lvl1pPr>
          </a:lstStyle>
          <a:p>
            <a:pPr lvl="0"/>
            <a:r>
              <a:rPr lang="en-GB" smtClean="0"/>
              <a:t>Click to edit Master text styles</a:t>
            </a:r>
          </a:p>
        </p:txBody>
      </p:sp>
      <p:sp>
        <p:nvSpPr>
          <p:cNvPr id="12" name="Text Placeholder 34"/>
          <p:cNvSpPr>
            <a:spLocks noGrp="1"/>
          </p:cNvSpPr>
          <p:nvPr>
            <p:ph type="body" sz="quarter" idx="13"/>
          </p:nvPr>
        </p:nvSpPr>
        <p:spPr>
          <a:xfrm>
            <a:off x="359532" y="666586"/>
            <a:ext cx="5617406" cy="494162"/>
          </a:xfrm>
        </p:spPr>
        <p:txBody>
          <a:bodyPr/>
          <a:lstStyle>
            <a:lvl1pPr marL="0" indent="0">
              <a:buNone/>
              <a:defRPr>
                <a:solidFill>
                  <a:srgbClr val="005C84"/>
                </a:solidFill>
              </a:defRPr>
            </a:lvl1pPr>
          </a:lstStyle>
          <a:p>
            <a:pPr lvl="0"/>
            <a:r>
              <a:rPr lang="en-GB" smtClean="0"/>
              <a:t>Click to edit Master text styles</a:t>
            </a:r>
          </a:p>
        </p:txBody>
      </p:sp>
      <p:sp>
        <p:nvSpPr>
          <p:cNvPr id="8" name="Rectangle 8"/>
          <p:cNvSpPr>
            <a:spLocks noGrp="1" noChangeArrowheads="1"/>
          </p:cNvSpPr>
          <p:nvPr>
            <p:ph type="sldNum" sz="quarter" idx="15"/>
          </p:nvPr>
        </p:nvSpPr>
        <p:spPr>
          <a:xfrm>
            <a:off x="7019925" y="6451600"/>
            <a:ext cx="1908175" cy="180975"/>
          </a:xfrm>
        </p:spPr>
        <p:txBody>
          <a:bodyPr/>
          <a:lstStyle>
            <a:lvl1pPr>
              <a:defRPr sz="1600" b="1">
                <a:solidFill>
                  <a:srgbClr val="F8F8F8"/>
                </a:solidFill>
              </a:defRPr>
            </a:lvl1pPr>
          </a:lstStyle>
          <a:p>
            <a:fld id="{C90201F1-2765-0A40-9FA7-7AF6BCABC543}" type="slidenum">
              <a:rPr lang="en-GB"/>
              <a:pPr/>
              <a:t>‹#›</a:t>
            </a:fld>
            <a:endParaRPr lang="en-GB"/>
          </a:p>
        </p:txBody>
      </p:sp>
    </p:spTree>
    <p:extLst>
      <p:ext uri="{BB962C8B-B14F-4D97-AF65-F5344CB8AC3E}">
        <p14:creationId xmlns:p14="http://schemas.microsoft.com/office/powerpoint/2010/main" val="29838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3EC7BB8A-4505-4640-A409-A6E4732CDD90}" type="slidenum">
              <a:rPr lang="en-GB"/>
              <a:pPr/>
              <a:t>‹#›</a:t>
            </a:fld>
            <a:endParaRPr lang="en-GB"/>
          </a:p>
        </p:txBody>
      </p:sp>
    </p:spTree>
    <p:extLst>
      <p:ext uri="{BB962C8B-B14F-4D97-AF65-F5344CB8AC3E}">
        <p14:creationId xmlns:p14="http://schemas.microsoft.com/office/powerpoint/2010/main" val="3007415317"/>
      </p:ext>
    </p:extLst>
  </p:cSld>
  <p:clrMapOvr>
    <a:masterClrMapping/>
  </p:clrMapOvr>
  <p:transition xmlns:p14="http://schemas.microsoft.com/office/powerpoint/2010/mai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68313" y="6381750"/>
            <a:ext cx="2133600" cy="476250"/>
          </a:xfrm>
        </p:spPr>
        <p:txBody>
          <a:bodyPr/>
          <a:lstStyle>
            <a:lvl1pPr>
              <a:defRPr/>
            </a:lvl1pPr>
          </a:lstStyle>
          <a:p>
            <a:endParaRPr lang="en-GB"/>
          </a:p>
        </p:txBody>
      </p:sp>
      <p:sp>
        <p:nvSpPr>
          <p:cNvPr id="5" name="Slide Number Placeholder 4"/>
          <p:cNvSpPr>
            <a:spLocks noGrp="1"/>
          </p:cNvSpPr>
          <p:nvPr>
            <p:ph type="sldNum" sz="quarter" idx="11"/>
          </p:nvPr>
        </p:nvSpPr>
        <p:spPr>
          <a:xfrm>
            <a:off x="6588125" y="6381750"/>
            <a:ext cx="2133600" cy="476250"/>
          </a:xfrm>
        </p:spPr>
        <p:txBody>
          <a:bodyPr/>
          <a:lstStyle>
            <a:lvl1pPr>
              <a:defRPr/>
            </a:lvl1pPr>
          </a:lstStyle>
          <a:p>
            <a:fld id="{64E66A1B-ADE1-ED40-9304-F7736EE7D763}" type="slidenum">
              <a:rPr lang="en-GB"/>
              <a:pPr/>
              <a:t>‹#›</a:t>
            </a:fld>
            <a:endParaRPr lang="en-GB"/>
          </a:p>
        </p:txBody>
      </p:sp>
    </p:spTree>
    <p:extLst>
      <p:ext uri="{BB962C8B-B14F-4D97-AF65-F5344CB8AC3E}">
        <p14:creationId xmlns:p14="http://schemas.microsoft.com/office/powerpoint/2010/main" val="3132690770"/>
      </p:ext>
    </p:extLst>
  </p:cSld>
  <p:clrMapOvr>
    <a:masterClrMapping/>
  </p:clrMapOvr>
  <p:transition xmlns:p14="http://schemas.microsoft.com/office/powerpoint/2010/mai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1758792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full_frame">
    <p:bg>
      <p:bgPr>
        <a:solidFill>
          <a:srgbClr val="EAECEE"/>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idx="1"/>
          </p:nvPr>
        </p:nvSpPr>
        <p:spPr>
          <a:xfrm>
            <a:off x="-1" y="0"/>
            <a:ext cx="914400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dirty="0" smtClean="0"/>
          </a:p>
        </p:txBody>
      </p:sp>
      <p:sp>
        <p:nvSpPr>
          <p:cNvPr id="3" name="Text Placeholder 2"/>
          <p:cNvSpPr>
            <a:spLocks noGrp="1"/>
          </p:cNvSpPr>
          <p:nvPr>
            <p:ph type="body" sz="quarter" idx="10"/>
          </p:nvPr>
        </p:nvSpPr>
        <p:spPr>
          <a:xfrm>
            <a:off x="5795963" y="4292600"/>
            <a:ext cx="2628900" cy="1439863"/>
          </a:xfrm>
        </p:spPr>
        <p:txBody>
          <a:bodyPr/>
          <a:lstStyle>
            <a:lvl1pPr marL="0" indent="0">
              <a:buFontTx/>
              <a:buNone/>
              <a:defRPr sz="1200">
                <a:solidFill>
                  <a:srgbClr val="F8F8F8"/>
                </a:solidFill>
              </a:defRPr>
            </a:lvl1pPr>
            <a:lvl2pPr marL="450850" indent="0">
              <a:buNone/>
              <a:defRPr/>
            </a:lvl2pPr>
            <a:lvl3pPr marL="989012" indent="0">
              <a:buNone/>
              <a:defRPr/>
            </a:lvl3pPr>
            <a:lvl4pPr marL="1436687" indent="0">
              <a:buNone/>
              <a:defRPr/>
            </a:lvl4pPr>
            <a:lvl5pPr marL="1884362" indent="0">
              <a:buNone/>
              <a:defRPr/>
            </a:lvl5pPr>
          </a:lstStyle>
          <a:p>
            <a:pPr lvl="0"/>
            <a:r>
              <a:rPr lang="en-GB" smtClean="0"/>
              <a:t>Click to edit Master text styles</a:t>
            </a:r>
          </a:p>
        </p:txBody>
      </p:sp>
      <p:sp>
        <p:nvSpPr>
          <p:cNvPr id="4" name="Rectangle 8"/>
          <p:cNvSpPr>
            <a:spLocks noGrp="1" noChangeArrowheads="1"/>
          </p:cNvSpPr>
          <p:nvPr>
            <p:ph type="sldNum" sz="quarter" idx="11"/>
          </p:nvPr>
        </p:nvSpPr>
        <p:spPr>
          <a:xfrm>
            <a:off x="7019925" y="6451600"/>
            <a:ext cx="1908175" cy="180975"/>
          </a:xfrm>
        </p:spPr>
        <p:txBody>
          <a:bodyPr/>
          <a:lstStyle>
            <a:lvl1pPr>
              <a:defRPr sz="1600" b="1">
                <a:solidFill>
                  <a:srgbClr val="F8F8F8"/>
                </a:solidFill>
              </a:defRPr>
            </a:lvl1pPr>
          </a:lstStyle>
          <a:p>
            <a:fld id="{B766DBAA-49F3-D644-A997-FBF66B708EDE}" type="slidenum">
              <a:rPr lang="en-GB"/>
              <a:pPr/>
              <a:t>‹#›</a:t>
            </a:fld>
            <a:endParaRPr lang="en-GB"/>
          </a:p>
        </p:txBody>
      </p:sp>
    </p:spTree>
    <p:extLst>
      <p:ext uri="{BB962C8B-B14F-4D97-AF65-F5344CB8AC3E}">
        <p14:creationId xmlns:p14="http://schemas.microsoft.com/office/powerpoint/2010/main" val="223069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_header">
    <p:bg>
      <p:bgPr>
        <a:solidFill>
          <a:srgbClr val="EAECEE"/>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b="0" baseline="0"/>
            </a:lvl1pPr>
          </a:lstStyle>
          <a:p>
            <a:r>
              <a:rPr lang="en-GB" smtClean="0"/>
              <a:t>Click to edit Master title style</a:t>
            </a:r>
            <a:endParaRPr lang="en-GB" dirty="0"/>
          </a:p>
        </p:txBody>
      </p:sp>
      <p:sp>
        <p:nvSpPr>
          <p:cNvPr id="3" name="Content Placeholder 2"/>
          <p:cNvSpPr>
            <a:spLocks noGrp="1"/>
          </p:cNvSpPr>
          <p:nvPr>
            <p:ph idx="1"/>
          </p:nvPr>
        </p:nvSpPr>
        <p:spPr>
          <a:xfrm>
            <a:off x="358775" y="1700213"/>
            <a:ext cx="8426450" cy="4357079"/>
          </a:xfrm>
        </p:spPr>
        <p:txBody>
          <a:bodyPr/>
          <a:lstStyle>
            <a:lvl1pPr marL="271463" indent="-271463">
              <a:buFont typeface="Arial" pitchFamily="34" charset="0"/>
              <a:buChar char="•"/>
              <a:defRPr sz="2400"/>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Rectangle 6"/>
          <p:cNvSpPr>
            <a:spLocks noGrp="1" noChangeArrowheads="1"/>
          </p:cNvSpPr>
          <p:nvPr>
            <p:ph type="sldNum" sz="quarter" idx="10"/>
          </p:nvPr>
        </p:nvSpPr>
        <p:spPr>
          <a:xfrm>
            <a:off x="7019925" y="6451600"/>
            <a:ext cx="1908175" cy="180975"/>
          </a:xfrm>
        </p:spPr>
        <p:txBody>
          <a:bodyPr/>
          <a:lstStyle>
            <a:lvl1pPr>
              <a:defRPr sz="1600" b="1">
                <a:solidFill>
                  <a:srgbClr val="F8F8F8"/>
                </a:solidFill>
              </a:defRPr>
            </a:lvl1pPr>
          </a:lstStyle>
          <a:p>
            <a:fld id="{6EBED88E-1AE0-454C-8838-C53E1511A9ED}" type="slidenum">
              <a:rPr lang="en-GB"/>
              <a:pPr/>
              <a:t>‹#›</a:t>
            </a:fld>
            <a:endParaRPr lang="en-GB"/>
          </a:p>
        </p:txBody>
      </p:sp>
    </p:spTree>
    <p:extLst>
      <p:ext uri="{BB962C8B-B14F-4D97-AF65-F5344CB8AC3E}">
        <p14:creationId xmlns:p14="http://schemas.microsoft.com/office/powerpoint/2010/main" val="4415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brand">
    <p:bg>
      <p:bgPr>
        <a:solidFill>
          <a:srgbClr val="EAECEE"/>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5"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6"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7"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8"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sp>
        <p:nvSpPr>
          <p:cNvPr id="29"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30"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2" name="Rectangle 8"/>
          <p:cNvSpPr>
            <a:spLocks noGrp="1" noChangeArrowheads="1"/>
          </p:cNvSpPr>
          <p:nvPr>
            <p:ph type="sldNum" sz="quarter" idx="14"/>
          </p:nvPr>
        </p:nvSpPr>
        <p:spPr>
          <a:xfrm>
            <a:off x="7019925" y="6451600"/>
            <a:ext cx="1908175" cy="180975"/>
          </a:xfrm>
        </p:spPr>
        <p:txBody>
          <a:bodyPr/>
          <a:lstStyle>
            <a:lvl1pPr>
              <a:defRPr sz="1600" b="1">
                <a:solidFill>
                  <a:srgbClr val="F8F8F8"/>
                </a:solidFill>
              </a:defRPr>
            </a:lvl1pPr>
          </a:lstStyle>
          <a:p>
            <a:fld id="{9F4996F3-FC67-2A4C-9080-69CC06323CBD}" type="slidenum">
              <a:rPr lang="en-GB"/>
              <a:pPr/>
              <a:t>‹#›</a:t>
            </a:fld>
            <a:endParaRPr lang="en-GB"/>
          </a:p>
        </p:txBody>
      </p:sp>
    </p:spTree>
    <p:extLst>
      <p:ext uri="{BB962C8B-B14F-4D97-AF65-F5344CB8AC3E}">
        <p14:creationId xmlns:p14="http://schemas.microsoft.com/office/powerpoint/2010/main" val="337532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no_logo">
    <p:bg>
      <p:bgPr>
        <a:solidFill>
          <a:srgbClr val="EAECEE"/>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7" name="Rectangle 8"/>
          <p:cNvSpPr>
            <a:spLocks noGrp="1" noChangeArrowheads="1"/>
          </p:cNvSpPr>
          <p:nvPr>
            <p:ph type="sldNum" sz="quarter" idx="14"/>
          </p:nvPr>
        </p:nvSpPr>
        <p:spPr>
          <a:xfrm>
            <a:off x="7019925" y="6451600"/>
            <a:ext cx="1908175" cy="180975"/>
          </a:xfrm>
        </p:spPr>
        <p:txBody>
          <a:bodyPr/>
          <a:lstStyle>
            <a:lvl1pPr>
              <a:defRPr sz="1600" b="1">
                <a:solidFill>
                  <a:srgbClr val="F8F8F8"/>
                </a:solidFill>
              </a:defRPr>
            </a:lvl1pPr>
          </a:lstStyle>
          <a:p>
            <a:fld id="{51B998EA-F909-0D48-855B-6A56FA75F255}" type="slidenum">
              <a:rPr lang="en-GB"/>
              <a:pPr/>
              <a:t>‹#›</a:t>
            </a:fld>
            <a:endParaRPr lang="en-GB"/>
          </a:p>
        </p:txBody>
      </p:sp>
    </p:spTree>
    <p:extLst>
      <p:ext uri="{BB962C8B-B14F-4D97-AF65-F5344CB8AC3E}">
        <p14:creationId xmlns:p14="http://schemas.microsoft.com/office/powerpoint/2010/main" val="29083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E only footer reverse">
    <p:bg>
      <p:bgPr>
        <a:solidFill>
          <a:srgbClr val="005C84"/>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00775"/>
            <a:ext cx="9144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30"/>
          <p:cNvGrpSpPr>
            <a:grpSpLocks noChangeAspect="1"/>
          </p:cNvGrpSpPr>
          <p:nvPr userDrawn="1"/>
        </p:nvGrpSpPr>
        <p:grpSpPr bwMode="auto">
          <a:xfrm>
            <a:off x="6840000" y="216000"/>
            <a:ext cx="1941957" cy="421767"/>
            <a:chOff x="1610" y="2863"/>
            <a:chExt cx="3221" cy="699"/>
          </a:xfrm>
          <a:solidFill>
            <a:srgbClr val="F8F8F8"/>
          </a:solidFill>
        </p:grpSpPr>
        <p:sp>
          <p:nvSpPr>
            <p:cNvPr id="5"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6"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7"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8"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29"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userDrawn="1"/>
        </p:nvPicPr>
        <p:blipFill rotWithShape="1">
          <a:blip r:embed="rId4">
            <a:duotone>
              <a:prstClr val="black"/>
              <a:schemeClr val="accent4">
                <a:tint val="45000"/>
                <a:satMod val="400000"/>
              </a:schemeClr>
            </a:duotone>
            <a:extLst>
              <a:ext uri="{28A0092B-C50C-407E-A947-70E740481C1C}">
                <a14:useLocalDpi xmlns:a14="http://schemas.microsoft.com/office/drawing/2010/main" val="0"/>
              </a:ext>
            </a:extLst>
          </a:blip>
          <a:srcRect t="25421" b="25421"/>
          <a:stretch/>
        </p:blipFill>
        <p:spPr>
          <a:xfrm>
            <a:off x="35496" y="6200775"/>
            <a:ext cx="1332436" cy="657226"/>
          </a:xfrm>
          <a:prstGeom prst="rect">
            <a:avLst/>
          </a:prstGeom>
        </p:spPr>
      </p:pic>
      <p:sp>
        <p:nvSpPr>
          <p:cNvPr id="86" name="Text Placeholder 34"/>
          <p:cNvSpPr>
            <a:spLocks noGrp="1"/>
          </p:cNvSpPr>
          <p:nvPr>
            <p:ph type="body" sz="quarter" idx="16"/>
          </p:nvPr>
        </p:nvSpPr>
        <p:spPr>
          <a:xfrm>
            <a:off x="251520" y="630582"/>
            <a:ext cx="8676964" cy="494162"/>
          </a:xfrm>
        </p:spPr>
        <p:txBody>
          <a:bodyPr/>
          <a:lstStyle>
            <a:lvl1pPr marL="0" indent="0">
              <a:buNone/>
              <a:defRPr>
                <a:solidFill>
                  <a:srgbClr val="F8F8F8"/>
                </a:solidFill>
              </a:defRPr>
            </a:lvl1pPr>
          </a:lstStyle>
          <a:p>
            <a:pPr lvl="0"/>
            <a:r>
              <a:rPr lang="en-GB" smtClean="0"/>
              <a:t>Click to edit Master text styles</a:t>
            </a:r>
          </a:p>
        </p:txBody>
      </p:sp>
      <p:sp>
        <p:nvSpPr>
          <p:cNvPr id="31" name="Rectangle 8"/>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283DD5A5-11C9-AE4A-A6FA-75C4301C40E9}" type="slidenum">
              <a:rPr lang="en-GB"/>
              <a:pPr/>
              <a:t>‹#›</a:t>
            </a:fld>
            <a:endParaRPr lang="en-GB"/>
          </a:p>
        </p:txBody>
      </p:sp>
    </p:spTree>
    <p:extLst>
      <p:ext uri="{BB962C8B-B14F-4D97-AF65-F5344CB8AC3E}">
        <p14:creationId xmlns:p14="http://schemas.microsoft.com/office/powerpoint/2010/main" val="357445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E only footer reverse no lgo">
    <p:bg>
      <p:bgPr>
        <a:solidFill>
          <a:srgbClr val="005C84"/>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00775"/>
            <a:ext cx="9144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rotWithShape="1">
          <a:blip r:embed="rId4">
            <a:duotone>
              <a:prstClr val="black"/>
              <a:schemeClr val="accent4">
                <a:tint val="45000"/>
                <a:satMod val="400000"/>
              </a:schemeClr>
            </a:duotone>
            <a:extLst>
              <a:ext uri="{28A0092B-C50C-407E-A947-70E740481C1C}">
                <a14:useLocalDpi xmlns:a14="http://schemas.microsoft.com/office/drawing/2010/main" val="0"/>
              </a:ext>
            </a:extLst>
          </a:blip>
          <a:srcRect t="25421" b="25421"/>
          <a:stretch/>
        </p:blipFill>
        <p:spPr>
          <a:xfrm>
            <a:off x="35496" y="6200775"/>
            <a:ext cx="1332436" cy="657226"/>
          </a:xfrm>
          <a:prstGeom prst="rect">
            <a:avLst/>
          </a:prstGeom>
        </p:spPr>
      </p:pic>
      <p:sp>
        <p:nvSpPr>
          <p:cNvPr id="86" name="Text Placeholder 34"/>
          <p:cNvSpPr>
            <a:spLocks noGrp="1"/>
          </p:cNvSpPr>
          <p:nvPr>
            <p:ph type="body" sz="quarter" idx="16"/>
          </p:nvPr>
        </p:nvSpPr>
        <p:spPr>
          <a:xfrm>
            <a:off x="251520" y="630582"/>
            <a:ext cx="8676964" cy="494162"/>
          </a:xfrm>
        </p:spPr>
        <p:txBody>
          <a:bodyPr/>
          <a:lstStyle>
            <a:lvl1pPr marL="0" indent="0">
              <a:buNone/>
              <a:defRPr>
                <a:solidFill>
                  <a:srgbClr val="EAECEE"/>
                </a:solidFill>
              </a:defRPr>
            </a:lvl1pPr>
          </a:lstStyle>
          <a:p>
            <a:pPr lvl="0"/>
            <a:r>
              <a:rPr lang="en-GB" smtClean="0"/>
              <a:t>Click to edit Master text styles</a:t>
            </a:r>
          </a:p>
        </p:txBody>
      </p:sp>
      <p:sp>
        <p:nvSpPr>
          <p:cNvPr id="6" name="Rectangle 5"/>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90F968E1-8674-924D-B2A1-5FE0B19AAB80}" type="slidenum">
              <a:rPr lang="en-GB"/>
              <a:pPr/>
              <a:t>‹#›</a:t>
            </a:fld>
            <a:endParaRPr lang="en-GB"/>
          </a:p>
        </p:txBody>
      </p:sp>
    </p:spTree>
    <p:extLst>
      <p:ext uri="{BB962C8B-B14F-4D97-AF65-F5344CB8AC3E}">
        <p14:creationId xmlns:p14="http://schemas.microsoft.com/office/powerpoint/2010/main" val="226583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EAECEE"/>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userDrawn="1"/>
        </p:nvSpPr>
        <p:spPr bwMode="auto">
          <a:xfrm>
            <a:off x="1403350" y="6273800"/>
            <a:ext cx="3097213"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535"/>
              <a:t>CENTRE FOR INNOVATION</a:t>
            </a:r>
          </a:p>
          <a:p>
            <a:pPr>
              <a:defRPr/>
            </a:pPr>
            <a:r>
              <a:rPr lang="en-US" sz="1200"/>
              <a:t>IN TECHNOLOGIES &amp; EDUCATION</a:t>
            </a:r>
          </a:p>
        </p:txBody>
      </p:sp>
      <p:grpSp>
        <p:nvGrpSpPr>
          <p:cNvPr id="6" name="Group 1730"/>
          <p:cNvGrpSpPr>
            <a:grpSpLocks noChangeAspect="1"/>
          </p:cNvGrpSpPr>
          <p:nvPr userDrawn="1"/>
        </p:nvGrpSpPr>
        <p:grpSpPr bwMode="auto">
          <a:xfrm>
            <a:off x="6840000" y="216000"/>
            <a:ext cx="1941957" cy="421767"/>
            <a:chOff x="1610" y="2863"/>
            <a:chExt cx="3221" cy="699"/>
          </a:xfrm>
          <a:solidFill>
            <a:srgbClr val="005C84"/>
          </a:solidFill>
        </p:grpSpPr>
        <p:sp>
          <p:nvSpPr>
            <p:cNvPr id="7" name="Freeform 1731"/>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8" name="Freeform 1732"/>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62 h 310"/>
                <a:gd name="T16" fmla="*/ 281 w 281"/>
                <a:gd name="T17" fmla="*/ 180 h 310"/>
                <a:gd name="T18" fmla="*/ 272 w 281"/>
                <a:gd name="T19" fmla="*/ 216 h 310"/>
                <a:gd name="T20" fmla="*/ 264 w 281"/>
                <a:gd name="T21" fmla="*/ 236 h 310"/>
                <a:gd name="T22" fmla="*/ 241 w 281"/>
                <a:gd name="T23" fmla="*/ 268 h 310"/>
                <a:gd name="T24" fmla="*/ 213 w 281"/>
                <a:gd name="T25" fmla="*/ 296 h 310"/>
                <a:gd name="T26" fmla="*/ 196 w 281"/>
                <a:gd name="T27" fmla="*/ 305 h 310"/>
                <a:gd name="T28" fmla="*/ 159 w 281"/>
                <a:gd name="T29" fmla="*/ 316 h 310"/>
                <a:gd name="T30" fmla="*/ 139 w 281"/>
                <a:gd name="T31" fmla="*/ 316 h 310"/>
                <a:gd name="T32" fmla="*/ 93 w 281"/>
                <a:gd name="T33" fmla="*/ 310 h 310"/>
                <a:gd name="T34" fmla="*/ 65 w 281"/>
                <a:gd name="T35" fmla="*/ 299 h 310"/>
                <a:gd name="T36" fmla="*/ 45 w 281"/>
                <a:gd name="T37" fmla="*/ 279 h 310"/>
                <a:gd name="T38" fmla="*/ 34 w 281"/>
                <a:gd name="T39" fmla="*/ 270 h 310"/>
                <a:gd name="T40" fmla="*/ 8 w 281"/>
                <a:gd name="T41" fmla="*/ 219 h 310"/>
                <a:gd name="T42" fmla="*/ 0 w 281"/>
                <a:gd name="T43" fmla="*/ 16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65 h 310"/>
                <a:gd name="T72" fmla="*/ 65 w 281"/>
                <a:gd name="T73" fmla="*/ 216 h 310"/>
                <a:gd name="T74" fmla="*/ 82 w 281"/>
                <a:gd name="T75" fmla="*/ 256 h 310"/>
                <a:gd name="T76" fmla="*/ 96 w 281"/>
                <a:gd name="T77" fmla="*/ 273 h 310"/>
                <a:gd name="T78" fmla="*/ 128 w 281"/>
                <a:gd name="T79" fmla="*/ 290 h 310"/>
                <a:gd name="T80" fmla="*/ 145 w 281"/>
                <a:gd name="T81" fmla="*/ 290 h 310"/>
                <a:gd name="T82" fmla="*/ 179 w 281"/>
                <a:gd name="T83" fmla="*/ 279 h 310"/>
                <a:gd name="T84" fmla="*/ 204 w 281"/>
                <a:gd name="T85" fmla="*/ 251 h 310"/>
                <a:gd name="T86" fmla="*/ 213 w 281"/>
                <a:gd name="T87" fmla="*/ 231 h 310"/>
                <a:gd name="T88" fmla="*/ 224 w 281"/>
                <a:gd name="T89" fmla="*/ 18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9" name="Freeform 1733"/>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73 h 361"/>
                <a:gd name="T12" fmla="*/ 83 w 182"/>
                <a:gd name="T13" fmla="*/ 273 h 361"/>
                <a:gd name="T14" fmla="*/ 83 w 182"/>
                <a:gd name="T15" fmla="*/ 290 h 361"/>
                <a:gd name="T16" fmla="*/ 86 w 182"/>
                <a:gd name="T17" fmla="*/ 302 h 361"/>
                <a:gd name="T18" fmla="*/ 91 w 182"/>
                <a:gd name="T19" fmla="*/ 313 h 361"/>
                <a:gd name="T20" fmla="*/ 97 w 182"/>
                <a:gd name="T21" fmla="*/ 324 h 361"/>
                <a:gd name="T22" fmla="*/ 105 w 182"/>
                <a:gd name="T23" fmla="*/ 330 h 361"/>
                <a:gd name="T24" fmla="*/ 117 w 182"/>
                <a:gd name="T25" fmla="*/ 336 h 361"/>
                <a:gd name="T26" fmla="*/ 128 w 182"/>
                <a:gd name="T27" fmla="*/ 339 h 361"/>
                <a:gd name="T28" fmla="*/ 142 w 182"/>
                <a:gd name="T29" fmla="*/ 341 h 361"/>
                <a:gd name="T30" fmla="*/ 142 w 182"/>
                <a:gd name="T31" fmla="*/ 341 h 361"/>
                <a:gd name="T32" fmla="*/ 157 w 182"/>
                <a:gd name="T33" fmla="*/ 339 h 361"/>
                <a:gd name="T34" fmla="*/ 165 w 182"/>
                <a:gd name="T35" fmla="*/ 336 h 361"/>
                <a:gd name="T36" fmla="*/ 165 w 182"/>
                <a:gd name="T37" fmla="*/ 336 h 361"/>
                <a:gd name="T38" fmla="*/ 182 w 182"/>
                <a:gd name="T39" fmla="*/ 324 h 361"/>
                <a:gd name="T40" fmla="*/ 182 w 182"/>
                <a:gd name="T41" fmla="*/ 324 h 361"/>
                <a:gd name="T42" fmla="*/ 182 w 182"/>
                <a:gd name="T43" fmla="*/ 330 h 361"/>
                <a:gd name="T44" fmla="*/ 179 w 182"/>
                <a:gd name="T45" fmla="*/ 339 h 361"/>
                <a:gd name="T46" fmla="*/ 162 w 182"/>
                <a:gd name="T47" fmla="*/ 353 h 361"/>
                <a:gd name="T48" fmla="*/ 162 w 182"/>
                <a:gd name="T49" fmla="*/ 353 h 361"/>
                <a:gd name="T50" fmla="*/ 154 w 182"/>
                <a:gd name="T51" fmla="*/ 358 h 361"/>
                <a:gd name="T52" fmla="*/ 142 w 182"/>
                <a:gd name="T53" fmla="*/ 364 h 361"/>
                <a:gd name="T54" fmla="*/ 131 w 182"/>
                <a:gd name="T55" fmla="*/ 367 h 361"/>
                <a:gd name="T56" fmla="*/ 117 w 182"/>
                <a:gd name="T57" fmla="*/ 367 h 361"/>
                <a:gd name="T58" fmla="*/ 117 w 182"/>
                <a:gd name="T59" fmla="*/ 367 h 361"/>
                <a:gd name="T60" fmla="*/ 100 w 182"/>
                <a:gd name="T61" fmla="*/ 367 h 361"/>
                <a:gd name="T62" fmla="*/ 83 w 182"/>
                <a:gd name="T63" fmla="*/ 361 h 361"/>
                <a:gd name="T64" fmla="*/ 66 w 182"/>
                <a:gd name="T65" fmla="*/ 353 h 361"/>
                <a:gd name="T66" fmla="*/ 54 w 182"/>
                <a:gd name="T67" fmla="*/ 341 h 361"/>
                <a:gd name="T68" fmla="*/ 54 w 182"/>
                <a:gd name="T69" fmla="*/ 341 h 361"/>
                <a:gd name="T70" fmla="*/ 43 w 182"/>
                <a:gd name="T71" fmla="*/ 330 h 361"/>
                <a:gd name="T72" fmla="*/ 34 w 182"/>
                <a:gd name="T73" fmla="*/ 313 h 361"/>
                <a:gd name="T74" fmla="*/ 29 w 182"/>
                <a:gd name="T75" fmla="*/ 296 h 361"/>
                <a:gd name="T76" fmla="*/ 29 w 182"/>
                <a:gd name="T77" fmla="*/ 27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0" name="Freeform 1734"/>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1" name="Freeform 1735"/>
            <p:cNvSpPr>
              <a:spLocks/>
            </p:cNvSpPr>
            <p:nvPr/>
          </p:nvSpPr>
          <p:spPr bwMode="auto">
            <a:xfrm>
              <a:off x="3275" y="3109"/>
              <a:ext cx="474" cy="305"/>
            </a:xfrm>
            <a:custGeom>
              <a:avLst/>
              <a:gdLst>
                <a:gd name="T0" fmla="*/ 358 w 475"/>
                <a:gd name="T1" fmla="*/ 0 h 304"/>
                <a:gd name="T2" fmla="*/ 392 w 475"/>
                <a:gd name="T3" fmla="*/ 6 h 304"/>
                <a:gd name="T4" fmla="*/ 423 w 475"/>
                <a:gd name="T5" fmla="*/ 23 h 304"/>
                <a:gd name="T6" fmla="*/ 438 w 475"/>
                <a:gd name="T7" fmla="*/ 37 h 304"/>
                <a:gd name="T8" fmla="*/ 452 w 475"/>
                <a:gd name="T9" fmla="*/ 68 h 304"/>
                <a:gd name="T10" fmla="*/ 452 w 475"/>
                <a:gd name="T11" fmla="*/ 288 h 304"/>
                <a:gd name="T12" fmla="*/ 455 w 475"/>
                <a:gd name="T13" fmla="*/ 293 h 304"/>
                <a:gd name="T14" fmla="*/ 457 w 475"/>
                <a:gd name="T15" fmla="*/ 299 h 304"/>
                <a:gd name="T16" fmla="*/ 381 w 475"/>
                <a:gd name="T17" fmla="*/ 310 h 304"/>
                <a:gd name="T18" fmla="*/ 386 w 475"/>
                <a:gd name="T19" fmla="*/ 305 h 304"/>
                <a:gd name="T20" fmla="*/ 398 w 475"/>
                <a:gd name="T21" fmla="*/ 293 h 304"/>
                <a:gd name="T22" fmla="*/ 398 w 475"/>
                <a:gd name="T23" fmla="*/ 108 h 304"/>
                <a:gd name="T24" fmla="*/ 398 w 475"/>
                <a:gd name="T25" fmla="*/ 91 h 304"/>
                <a:gd name="T26" fmla="*/ 389 w 475"/>
                <a:gd name="T27" fmla="*/ 66 h 304"/>
                <a:gd name="T28" fmla="*/ 381 w 475"/>
                <a:gd name="T29" fmla="*/ 57 h 304"/>
                <a:gd name="T30" fmla="*/ 361 w 475"/>
                <a:gd name="T31" fmla="*/ 43 h 304"/>
                <a:gd name="T32" fmla="*/ 330 w 475"/>
                <a:gd name="T33" fmla="*/ 37 h 304"/>
                <a:gd name="T34" fmla="*/ 310 w 475"/>
                <a:gd name="T35" fmla="*/ 40 h 304"/>
                <a:gd name="T36" fmla="*/ 276 w 475"/>
                <a:gd name="T37" fmla="*/ 60 h 304"/>
                <a:gd name="T38" fmla="*/ 261 w 475"/>
                <a:gd name="T39" fmla="*/ 77 h 304"/>
                <a:gd name="T40" fmla="*/ 261 w 475"/>
                <a:gd name="T41" fmla="*/ 288 h 304"/>
                <a:gd name="T42" fmla="*/ 264 w 475"/>
                <a:gd name="T43" fmla="*/ 293 h 304"/>
                <a:gd name="T44" fmla="*/ 267 w 475"/>
                <a:gd name="T45" fmla="*/ 299 h 304"/>
                <a:gd name="T46" fmla="*/ 194 w 475"/>
                <a:gd name="T47" fmla="*/ 310 h 304"/>
                <a:gd name="T48" fmla="*/ 202 w 475"/>
                <a:gd name="T49" fmla="*/ 305 h 304"/>
                <a:gd name="T50" fmla="*/ 211 w 475"/>
                <a:gd name="T51" fmla="*/ 29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8 h 304"/>
                <a:gd name="T70" fmla="*/ 83 w 475"/>
                <a:gd name="T71" fmla="*/ 299 h 304"/>
                <a:gd name="T72" fmla="*/ 97 w 475"/>
                <a:gd name="T73" fmla="*/ 310 h 304"/>
                <a:gd name="T74" fmla="*/ 6 w 475"/>
                <a:gd name="T75" fmla="*/ 310 h 304"/>
                <a:gd name="T76" fmla="*/ 20 w 475"/>
                <a:gd name="T77" fmla="*/ 299 h 304"/>
                <a:gd name="T78" fmla="*/ 23 w 475"/>
                <a:gd name="T79" fmla="*/ 28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50 w 475"/>
                <a:gd name="T105" fmla="*/ 43 h 304"/>
                <a:gd name="T106" fmla="*/ 256 w 475"/>
                <a:gd name="T107" fmla="*/ 57 h 304"/>
                <a:gd name="T108" fmla="*/ 301 w 475"/>
                <a:gd name="T109" fmla="*/ 17 h 304"/>
                <a:gd name="T110" fmla="*/ 315 w 475"/>
                <a:gd name="T111" fmla="*/ 9 h 304"/>
                <a:gd name="T112" fmla="*/ 344 w 475"/>
                <a:gd name="T113" fmla="*/ 0 h 304"/>
                <a:gd name="T114" fmla="*/ 35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2" name="Freeform 1736"/>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73 h 361"/>
                <a:gd name="T12" fmla="*/ 82 w 184"/>
                <a:gd name="T13" fmla="*/ 273 h 361"/>
                <a:gd name="T14" fmla="*/ 85 w 184"/>
                <a:gd name="T15" fmla="*/ 290 h 361"/>
                <a:gd name="T16" fmla="*/ 88 w 184"/>
                <a:gd name="T17" fmla="*/ 302 h 361"/>
                <a:gd name="T18" fmla="*/ 91 w 184"/>
                <a:gd name="T19" fmla="*/ 313 h 361"/>
                <a:gd name="T20" fmla="*/ 99 w 184"/>
                <a:gd name="T21" fmla="*/ 324 h 361"/>
                <a:gd name="T22" fmla="*/ 105 w 184"/>
                <a:gd name="T23" fmla="*/ 330 h 361"/>
                <a:gd name="T24" fmla="*/ 116 w 184"/>
                <a:gd name="T25" fmla="*/ 336 h 361"/>
                <a:gd name="T26" fmla="*/ 128 w 184"/>
                <a:gd name="T27" fmla="*/ 339 h 361"/>
                <a:gd name="T28" fmla="*/ 142 w 184"/>
                <a:gd name="T29" fmla="*/ 341 h 361"/>
                <a:gd name="T30" fmla="*/ 142 w 184"/>
                <a:gd name="T31" fmla="*/ 341 h 361"/>
                <a:gd name="T32" fmla="*/ 156 w 184"/>
                <a:gd name="T33" fmla="*/ 339 h 361"/>
                <a:gd name="T34" fmla="*/ 165 w 184"/>
                <a:gd name="T35" fmla="*/ 336 h 361"/>
                <a:gd name="T36" fmla="*/ 165 w 184"/>
                <a:gd name="T37" fmla="*/ 336 h 361"/>
                <a:gd name="T38" fmla="*/ 184 w 184"/>
                <a:gd name="T39" fmla="*/ 324 h 361"/>
                <a:gd name="T40" fmla="*/ 184 w 184"/>
                <a:gd name="T41" fmla="*/ 324 h 361"/>
                <a:gd name="T42" fmla="*/ 182 w 184"/>
                <a:gd name="T43" fmla="*/ 330 h 361"/>
                <a:gd name="T44" fmla="*/ 179 w 184"/>
                <a:gd name="T45" fmla="*/ 339 h 361"/>
                <a:gd name="T46" fmla="*/ 162 w 184"/>
                <a:gd name="T47" fmla="*/ 353 h 361"/>
                <a:gd name="T48" fmla="*/ 162 w 184"/>
                <a:gd name="T49" fmla="*/ 353 h 361"/>
                <a:gd name="T50" fmla="*/ 153 w 184"/>
                <a:gd name="T51" fmla="*/ 358 h 361"/>
                <a:gd name="T52" fmla="*/ 142 w 184"/>
                <a:gd name="T53" fmla="*/ 364 h 361"/>
                <a:gd name="T54" fmla="*/ 130 w 184"/>
                <a:gd name="T55" fmla="*/ 367 h 361"/>
                <a:gd name="T56" fmla="*/ 119 w 184"/>
                <a:gd name="T57" fmla="*/ 367 h 361"/>
                <a:gd name="T58" fmla="*/ 119 w 184"/>
                <a:gd name="T59" fmla="*/ 367 h 361"/>
                <a:gd name="T60" fmla="*/ 99 w 184"/>
                <a:gd name="T61" fmla="*/ 367 h 361"/>
                <a:gd name="T62" fmla="*/ 82 w 184"/>
                <a:gd name="T63" fmla="*/ 361 h 361"/>
                <a:gd name="T64" fmla="*/ 65 w 184"/>
                <a:gd name="T65" fmla="*/ 353 h 361"/>
                <a:gd name="T66" fmla="*/ 54 w 184"/>
                <a:gd name="T67" fmla="*/ 341 h 361"/>
                <a:gd name="T68" fmla="*/ 54 w 184"/>
                <a:gd name="T69" fmla="*/ 341 h 361"/>
                <a:gd name="T70" fmla="*/ 42 w 184"/>
                <a:gd name="T71" fmla="*/ 330 h 361"/>
                <a:gd name="T72" fmla="*/ 34 w 184"/>
                <a:gd name="T73" fmla="*/ 313 h 361"/>
                <a:gd name="T74" fmla="*/ 31 w 184"/>
                <a:gd name="T75" fmla="*/ 296 h 361"/>
                <a:gd name="T76" fmla="*/ 28 w 184"/>
                <a:gd name="T77" fmla="*/ 27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3" name="Freeform 1737"/>
            <p:cNvSpPr>
              <a:spLocks noEditPoints="1"/>
            </p:cNvSpPr>
            <p:nvPr/>
          </p:nvSpPr>
          <p:spPr bwMode="auto">
            <a:xfrm>
              <a:off x="4253" y="3109"/>
              <a:ext cx="282" cy="311"/>
            </a:xfrm>
            <a:custGeom>
              <a:avLst/>
              <a:gdLst>
                <a:gd name="T0" fmla="*/ 138 w 284"/>
                <a:gd name="T1" fmla="*/ 0 h 310"/>
                <a:gd name="T2" fmla="*/ 178 w 284"/>
                <a:gd name="T3" fmla="*/ 6 h 310"/>
                <a:gd name="T4" fmla="*/ 211 w 284"/>
                <a:gd name="T5" fmla="*/ 23 h 310"/>
                <a:gd name="T6" fmla="*/ 223 w 284"/>
                <a:gd name="T7" fmla="*/ 34 h 310"/>
                <a:gd name="T8" fmla="*/ 249 w 284"/>
                <a:gd name="T9" fmla="*/ 63 h 310"/>
                <a:gd name="T10" fmla="*/ 257 w 284"/>
                <a:gd name="T11" fmla="*/ 80 h 310"/>
                <a:gd name="T12" fmla="*/ 269 w 284"/>
                <a:gd name="T13" fmla="*/ 117 h 310"/>
                <a:gd name="T14" fmla="*/ 272 w 284"/>
                <a:gd name="T15" fmla="*/ 162 h 310"/>
                <a:gd name="T16" fmla="*/ 272 w 284"/>
                <a:gd name="T17" fmla="*/ 180 h 310"/>
                <a:gd name="T18" fmla="*/ 260 w 284"/>
                <a:gd name="T19" fmla="*/ 216 h 310"/>
                <a:gd name="T20" fmla="*/ 255 w 284"/>
                <a:gd name="T21" fmla="*/ 236 h 310"/>
                <a:gd name="T22" fmla="*/ 232 w 284"/>
                <a:gd name="T23" fmla="*/ 268 h 310"/>
                <a:gd name="T24" fmla="*/ 208 w 284"/>
                <a:gd name="T25" fmla="*/ 296 h 310"/>
                <a:gd name="T26" fmla="*/ 192 w 284"/>
                <a:gd name="T27" fmla="*/ 305 h 310"/>
                <a:gd name="T28" fmla="*/ 155 w 284"/>
                <a:gd name="T29" fmla="*/ 316 h 310"/>
                <a:gd name="T30" fmla="*/ 136 w 284"/>
                <a:gd name="T31" fmla="*/ 316 h 310"/>
                <a:gd name="T32" fmla="*/ 87 w 284"/>
                <a:gd name="T33" fmla="*/ 310 h 310"/>
                <a:gd name="T34" fmla="*/ 68 w 284"/>
                <a:gd name="T35" fmla="*/ 299 h 310"/>
                <a:gd name="T36" fmla="*/ 45 w 284"/>
                <a:gd name="T37" fmla="*/ 279 h 310"/>
                <a:gd name="T38" fmla="*/ 36 w 284"/>
                <a:gd name="T39" fmla="*/ 270 h 310"/>
                <a:gd name="T40" fmla="*/ 11 w 284"/>
                <a:gd name="T41" fmla="*/ 219 h 310"/>
                <a:gd name="T42" fmla="*/ 0 w 284"/>
                <a:gd name="T43" fmla="*/ 16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9 w 284"/>
                <a:gd name="T55" fmla="*/ 12 h 310"/>
                <a:gd name="T56" fmla="*/ 116 w 284"/>
                <a:gd name="T57" fmla="*/ 0 h 310"/>
                <a:gd name="T58" fmla="*/ 138 w 284"/>
                <a:gd name="T59" fmla="*/ 0 h 310"/>
                <a:gd name="T60" fmla="*/ 133 w 284"/>
                <a:gd name="T61" fmla="*/ 23 h 310"/>
                <a:gd name="T62" fmla="*/ 96 w 284"/>
                <a:gd name="T63" fmla="*/ 34 h 310"/>
                <a:gd name="T64" fmla="*/ 71 w 284"/>
                <a:gd name="T65" fmla="*/ 66 h 310"/>
                <a:gd name="T66" fmla="*/ 68 w 284"/>
                <a:gd name="T67" fmla="*/ 85 h 310"/>
                <a:gd name="T68" fmla="*/ 59 w 284"/>
                <a:gd name="T69" fmla="*/ 131 h 310"/>
                <a:gd name="T70" fmla="*/ 59 w 284"/>
                <a:gd name="T71" fmla="*/ 165 h 310"/>
                <a:gd name="T72" fmla="*/ 68 w 284"/>
                <a:gd name="T73" fmla="*/ 216 h 310"/>
                <a:gd name="T74" fmla="*/ 79 w 284"/>
                <a:gd name="T75" fmla="*/ 256 h 310"/>
                <a:gd name="T76" fmla="*/ 90 w 284"/>
                <a:gd name="T77" fmla="*/ 273 h 310"/>
                <a:gd name="T78" fmla="*/ 121 w 284"/>
                <a:gd name="T79" fmla="*/ 290 h 310"/>
                <a:gd name="T80" fmla="*/ 141 w 284"/>
                <a:gd name="T81" fmla="*/ 290 h 310"/>
                <a:gd name="T82" fmla="*/ 175 w 284"/>
                <a:gd name="T83" fmla="*/ 279 h 310"/>
                <a:gd name="T84" fmla="*/ 201 w 284"/>
                <a:gd name="T85" fmla="*/ 251 h 310"/>
                <a:gd name="T86" fmla="*/ 208 w 284"/>
                <a:gd name="T87" fmla="*/ 231 h 310"/>
                <a:gd name="T88" fmla="*/ 212 w 284"/>
                <a:gd name="T89" fmla="*/ 185 h 310"/>
                <a:gd name="T90" fmla="*/ 212 w 284"/>
                <a:gd name="T91" fmla="*/ 151 h 310"/>
                <a:gd name="T92" fmla="*/ 207 w 284"/>
                <a:gd name="T93" fmla="*/ 85 h 310"/>
                <a:gd name="T94" fmla="*/ 195 w 284"/>
                <a:gd name="T95" fmla="*/ 60 h 310"/>
                <a:gd name="T96" fmla="*/ 178 w 284"/>
                <a:gd name="T97" fmla="*/ 40 h 310"/>
                <a:gd name="T98" fmla="*/ 158 w 284"/>
                <a:gd name="T99" fmla="*/ 29 h 310"/>
                <a:gd name="T100" fmla="*/ 13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4" name="Freeform 1738"/>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8 h 304"/>
                <a:gd name="T14" fmla="*/ 270 w 284"/>
                <a:gd name="T15" fmla="*/ 299 h 304"/>
                <a:gd name="T16" fmla="*/ 284 w 284"/>
                <a:gd name="T17" fmla="*/ 310 h 304"/>
                <a:gd name="T18" fmla="*/ 196 w 284"/>
                <a:gd name="T19" fmla="*/ 310 h 304"/>
                <a:gd name="T20" fmla="*/ 207 w 284"/>
                <a:gd name="T21" fmla="*/ 299 h 304"/>
                <a:gd name="T22" fmla="*/ 213 w 284"/>
                <a:gd name="T23" fmla="*/ 28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8 h 304"/>
                <a:gd name="T42" fmla="*/ 82 w 284"/>
                <a:gd name="T43" fmla="*/ 299 h 304"/>
                <a:gd name="T44" fmla="*/ 97 w 284"/>
                <a:gd name="T45" fmla="*/ 310 h 304"/>
                <a:gd name="T46" fmla="*/ 6 w 284"/>
                <a:gd name="T47" fmla="*/ 310 h 304"/>
                <a:gd name="T48" fmla="*/ 17 w 284"/>
                <a:gd name="T49" fmla="*/ 299 h 304"/>
                <a:gd name="T50" fmla="*/ 23 w 284"/>
                <a:gd name="T51" fmla="*/ 28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5" name="Freeform 1739"/>
            <p:cNvSpPr>
              <a:spLocks/>
            </p:cNvSpPr>
            <p:nvPr/>
          </p:nvSpPr>
          <p:spPr bwMode="auto">
            <a:xfrm>
              <a:off x="3764" y="3109"/>
              <a:ext cx="292" cy="453"/>
            </a:xfrm>
            <a:custGeom>
              <a:avLst/>
              <a:gdLst>
                <a:gd name="T0" fmla="*/ 275 w 293"/>
                <a:gd name="T1" fmla="*/ 85 h 452"/>
                <a:gd name="T2" fmla="*/ 244 w 293"/>
                <a:gd name="T3" fmla="*/ 37 h 452"/>
                <a:gd name="T4" fmla="*/ 224 w 293"/>
                <a:gd name="T5" fmla="*/ 20 h 452"/>
                <a:gd name="T6" fmla="*/ 204 w 293"/>
                <a:gd name="T7" fmla="*/ 9 h 452"/>
                <a:gd name="T8" fmla="*/ 15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32 h 452"/>
                <a:gd name="T24" fmla="*/ 20 w 293"/>
                <a:gd name="T25" fmla="*/ 441 h 452"/>
                <a:gd name="T26" fmla="*/ 11 w 293"/>
                <a:gd name="T27" fmla="*/ 455 h 452"/>
                <a:gd name="T28" fmla="*/ 94 w 293"/>
                <a:gd name="T29" fmla="*/ 458 h 452"/>
                <a:gd name="T30" fmla="*/ 88 w 293"/>
                <a:gd name="T31" fmla="*/ 455 h 452"/>
                <a:gd name="T32" fmla="*/ 80 w 293"/>
                <a:gd name="T33" fmla="*/ 441 h 452"/>
                <a:gd name="T34" fmla="*/ 77 w 293"/>
                <a:gd name="T35" fmla="*/ 68 h 452"/>
                <a:gd name="T36" fmla="*/ 91 w 293"/>
                <a:gd name="T37" fmla="*/ 54 h 452"/>
                <a:gd name="T38" fmla="*/ 105 w 293"/>
                <a:gd name="T39" fmla="*/ 46 h 452"/>
                <a:gd name="T40" fmla="*/ 142 w 293"/>
                <a:gd name="T41" fmla="*/ 34 h 452"/>
                <a:gd name="T42" fmla="*/ 153 w 293"/>
                <a:gd name="T43" fmla="*/ 37 h 452"/>
                <a:gd name="T44" fmla="*/ 184 w 293"/>
                <a:gd name="T45" fmla="*/ 51 h 452"/>
                <a:gd name="T46" fmla="*/ 199 w 293"/>
                <a:gd name="T47" fmla="*/ 63 h 452"/>
                <a:gd name="T48" fmla="*/ 218 w 293"/>
                <a:gd name="T49" fmla="*/ 100 h 452"/>
                <a:gd name="T50" fmla="*/ 224 w 293"/>
                <a:gd name="T51" fmla="*/ 156 h 452"/>
                <a:gd name="T52" fmla="*/ 224 w 293"/>
                <a:gd name="T53" fmla="*/ 185 h 452"/>
                <a:gd name="T54" fmla="*/ 210 w 293"/>
                <a:gd name="T55" fmla="*/ 239 h 452"/>
                <a:gd name="T56" fmla="*/ 199 w 293"/>
                <a:gd name="T57" fmla="*/ 256 h 452"/>
                <a:gd name="T58" fmla="*/ 170 w 293"/>
                <a:gd name="T59" fmla="*/ 282 h 452"/>
                <a:gd name="T60" fmla="*/ 136 w 293"/>
                <a:gd name="T61" fmla="*/ 290 h 452"/>
                <a:gd name="T62" fmla="*/ 122 w 293"/>
                <a:gd name="T63" fmla="*/ 290 h 452"/>
                <a:gd name="T64" fmla="*/ 99 w 293"/>
                <a:gd name="T65" fmla="*/ 282 h 452"/>
                <a:gd name="T66" fmla="*/ 102 w 293"/>
                <a:gd name="T67" fmla="*/ 310 h 452"/>
                <a:gd name="T68" fmla="*/ 122 w 293"/>
                <a:gd name="T69" fmla="*/ 316 h 452"/>
                <a:gd name="T70" fmla="*/ 145 w 293"/>
                <a:gd name="T71" fmla="*/ 316 h 452"/>
                <a:gd name="T72" fmla="*/ 184 w 293"/>
                <a:gd name="T73" fmla="*/ 310 h 452"/>
                <a:gd name="T74" fmla="*/ 213 w 293"/>
                <a:gd name="T75" fmla="*/ 296 h 452"/>
                <a:gd name="T76" fmla="*/ 235 w 293"/>
                <a:gd name="T77" fmla="*/ 279 h 452"/>
                <a:gd name="T78" fmla="*/ 247 w 293"/>
                <a:gd name="T79" fmla="*/ 268 h 452"/>
                <a:gd name="T80" fmla="*/ 275 w 293"/>
                <a:gd name="T81" fmla="*/ 210 h 452"/>
                <a:gd name="T82" fmla="*/ 287 w 293"/>
                <a:gd name="T83" fmla="*/ 154 h 452"/>
                <a:gd name="T84" fmla="*/ 284 w 293"/>
                <a:gd name="T85" fmla="*/ 117 h 452"/>
                <a:gd name="T86" fmla="*/ 27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6" name="Freeform 1740"/>
            <p:cNvSpPr>
              <a:spLocks/>
            </p:cNvSpPr>
            <p:nvPr/>
          </p:nvSpPr>
          <p:spPr bwMode="auto">
            <a:xfrm>
              <a:off x="2192" y="3109"/>
              <a:ext cx="209" cy="311"/>
            </a:xfrm>
            <a:custGeom>
              <a:avLst/>
              <a:gdLst>
                <a:gd name="T0" fmla="*/ 188 w 208"/>
                <a:gd name="T1" fmla="*/ 270 h 310"/>
                <a:gd name="T2" fmla="*/ 188 w 208"/>
                <a:gd name="T3" fmla="*/ 270 h 310"/>
                <a:gd name="T4" fmla="*/ 171 w 208"/>
                <a:gd name="T5" fmla="*/ 276 h 310"/>
                <a:gd name="T6" fmla="*/ 151 w 208"/>
                <a:gd name="T7" fmla="*/ 279 h 310"/>
                <a:gd name="T8" fmla="*/ 151 w 208"/>
                <a:gd name="T9" fmla="*/ 279 h 310"/>
                <a:gd name="T10" fmla="*/ 137 w 208"/>
                <a:gd name="T11" fmla="*/ 279 h 310"/>
                <a:gd name="T12" fmla="*/ 126 w 208"/>
                <a:gd name="T13" fmla="*/ 273 h 310"/>
                <a:gd name="T14" fmla="*/ 114 w 208"/>
                <a:gd name="T15" fmla="*/ 268 h 310"/>
                <a:gd name="T16" fmla="*/ 100 w 208"/>
                <a:gd name="T17" fmla="*/ 256 h 310"/>
                <a:gd name="T18" fmla="*/ 100 w 208"/>
                <a:gd name="T19" fmla="*/ 256 h 310"/>
                <a:gd name="T20" fmla="*/ 91 w 208"/>
                <a:gd name="T21" fmla="*/ 245 h 310"/>
                <a:gd name="T22" fmla="*/ 83 w 208"/>
                <a:gd name="T23" fmla="*/ 231 h 310"/>
                <a:gd name="T24" fmla="*/ 80 w 208"/>
                <a:gd name="T25" fmla="*/ 214 h 310"/>
                <a:gd name="T26" fmla="*/ 80 w 208"/>
                <a:gd name="T27" fmla="*/ 19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7 h 310"/>
                <a:gd name="T44" fmla="*/ 23 w 208"/>
                <a:gd name="T45" fmla="*/ 197 h 310"/>
                <a:gd name="T46" fmla="*/ 26 w 208"/>
                <a:gd name="T47" fmla="*/ 225 h 310"/>
                <a:gd name="T48" fmla="*/ 32 w 208"/>
                <a:gd name="T49" fmla="*/ 251 h 310"/>
                <a:gd name="T50" fmla="*/ 40 w 208"/>
                <a:gd name="T51" fmla="*/ 270 h 310"/>
                <a:gd name="T52" fmla="*/ 54 w 208"/>
                <a:gd name="T53" fmla="*/ 288 h 310"/>
                <a:gd name="T54" fmla="*/ 54 w 208"/>
                <a:gd name="T55" fmla="*/ 288 h 310"/>
                <a:gd name="T56" fmla="*/ 71 w 208"/>
                <a:gd name="T57" fmla="*/ 302 h 310"/>
                <a:gd name="T58" fmla="*/ 85 w 208"/>
                <a:gd name="T59" fmla="*/ 310 h 310"/>
                <a:gd name="T60" fmla="*/ 103 w 208"/>
                <a:gd name="T61" fmla="*/ 316 h 310"/>
                <a:gd name="T62" fmla="*/ 128 w 208"/>
                <a:gd name="T63" fmla="*/ 316 h 310"/>
                <a:gd name="T64" fmla="*/ 128 w 208"/>
                <a:gd name="T65" fmla="*/ 316 h 310"/>
                <a:gd name="T66" fmla="*/ 148 w 208"/>
                <a:gd name="T67" fmla="*/ 316 h 310"/>
                <a:gd name="T68" fmla="*/ 168 w 208"/>
                <a:gd name="T69" fmla="*/ 310 h 310"/>
                <a:gd name="T70" fmla="*/ 185 w 208"/>
                <a:gd name="T71" fmla="*/ 302 h 310"/>
                <a:gd name="T72" fmla="*/ 202 w 208"/>
                <a:gd name="T73" fmla="*/ 288 h 310"/>
                <a:gd name="T74" fmla="*/ 214 w 208"/>
                <a:gd name="T75" fmla="*/ 251 h 310"/>
                <a:gd name="T76" fmla="*/ 214 w 208"/>
                <a:gd name="T77" fmla="*/ 251 h 310"/>
                <a:gd name="T78" fmla="*/ 202 w 208"/>
                <a:gd name="T79" fmla="*/ 262 h 310"/>
                <a:gd name="T80" fmla="*/ 188 w 208"/>
                <a:gd name="T81" fmla="*/ 270 h 310"/>
                <a:gd name="T82" fmla="*/ 188 w 208"/>
                <a:gd name="T83" fmla="*/ 27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7" name="Freeform 1741"/>
            <p:cNvSpPr>
              <a:spLocks/>
            </p:cNvSpPr>
            <p:nvPr/>
          </p:nvSpPr>
          <p:spPr bwMode="auto">
            <a:xfrm>
              <a:off x="2383" y="3109"/>
              <a:ext cx="104" cy="311"/>
            </a:xfrm>
            <a:custGeom>
              <a:avLst/>
              <a:gdLst>
                <a:gd name="T0" fmla="*/ 73 w 105"/>
                <a:gd name="T1" fmla="*/ 259 h 310"/>
                <a:gd name="T2" fmla="*/ 7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45 h 310"/>
                <a:gd name="T20" fmla="*/ 25 w 105"/>
                <a:gd name="T21" fmla="*/ 270 h 310"/>
                <a:gd name="T22" fmla="*/ 25 w 105"/>
                <a:gd name="T23" fmla="*/ 270 h 310"/>
                <a:gd name="T24" fmla="*/ 25 w 105"/>
                <a:gd name="T25" fmla="*/ 270 h 310"/>
                <a:gd name="T26" fmla="*/ 25 w 105"/>
                <a:gd name="T27" fmla="*/ 270 h 310"/>
                <a:gd name="T28" fmla="*/ 25 w 105"/>
                <a:gd name="T29" fmla="*/ 288 h 310"/>
                <a:gd name="T30" fmla="*/ 31 w 105"/>
                <a:gd name="T31" fmla="*/ 299 h 310"/>
                <a:gd name="T32" fmla="*/ 31 w 105"/>
                <a:gd name="T33" fmla="*/ 299 h 310"/>
                <a:gd name="T34" fmla="*/ 37 w 105"/>
                <a:gd name="T35" fmla="*/ 307 h 310"/>
                <a:gd name="T36" fmla="*/ 48 w 105"/>
                <a:gd name="T37" fmla="*/ 316 h 310"/>
                <a:gd name="T38" fmla="*/ 99 w 105"/>
                <a:gd name="T39" fmla="*/ 296 h 310"/>
                <a:gd name="T40" fmla="*/ 99 w 105"/>
                <a:gd name="T41" fmla="*/ 296 h 310"/>
                <a:gd name="T42" fmla="*/ 87 w 105"/>
                <a:gd name="T43" fmla="*/ 293 h 310"/>
                <a:gd name="T44" fmla="*/ 79 w 105"/>
                <a:gd name="T45" fmla="*/ 285 h 310"/>
                <a:gd name="T46" fmla="*/ 73 w 105"/>
                <a:gd name="T47" fmla="*/ 273 h 310"/>
                <a:gd name="T48" fmla="*/ 73 w 105"/>
                <a:gd name="T49" fmla="*/ 259 h 310"/>
                <a:gd name="T50" fmla="*/ 73 w 105"/>
                <a:gd name="T51" fmla="*/ 25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8" name="Freeform 1742"/>
            <p:cNvSpPr>
              <a:spLocks/>
            </p:cNvSpPr>
            <p:nvPr/>
          </p:nvSpPr>
          <p:spPr bwMode="auto">
            <a:xfrm>
              <a:off x="3009" y="3109"/>
              <a:ext cx="250" cy="311"/>
            </a:xfrm>
            <a:custGeom>
              <a:avLst/>
              <a:gdLst>
                <a:gd name="T0" fmla="*/ 233 w 250"/>
                <a:gd name="T1" fmla="*/ 285 h 310"/>
                <a:gd name="T2" fmla="*/ 230 w 250"/>
                <a:gd name="T3" fmla="*/ 26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65 h 310"/>
                <a:gd name="T52" fmla="*/ 23 w 250"/>
                <a:gd name="T53" fmla="*/ 180 h 310"/>
                <a:gd name="T54" fmla="*/ 3 w 250"/>
                <a:gd name="T55" fmla="*/ 216 h 310"/>
                <a:gd name="T56" fmla="*/ 0 w 250"/>
                <a:gd name="T57" fmla="*/ 239 h 310"/>
                <a:gd name="T58" fmla="*/ 6 w 250"/>
                <a:gd name="T59" fmla="*/ 265 h 310"/>
                <a:gd name="T60" fmla="*/ 20 w 250"/>
                <a:gd name="T61" fmla="*/ 290 h 310"/>
                <a:gd name="T62" fmla="*/ 32 w 250"/>
                <a:gd name="T63" fmla="*/ 302 h 310"/>
                <a:gd name="T64" fmla="*/ 60 w 250"/>
                <a:gd name="T65" fmla="*/ 316 h 310"/>
                <a:gd name="T66" fmla="*/ 77 w 250"/>
                <a:gd name="T67" fmla="*/ 316 h 310"/>
                <a:gd name="T68" fmla="*/ 120 w 250"/>
                <a:gd name="T69" fmla="*/ 310 h 310"/>
                <a:gd name="T70" fmla="*/ 159 w 250"/>
                <a:gd name="T71" fmla="*/ 285 h 310"/>
                <a:gd name="T72" fmla="*/ 171 w 250"/>
                <a:gd name="T73" fmla="*/ 253 h 310"/>
                <a:gd name="T74" fmla="*/ 139 w 250"/>
                <a:gd name="T75" fmla="*/ 273 h 310"/>
                <a:gd name="T76" fmla="*/ 103 w 250"/>
                <a:gd name="T77" fmla="*/ 279 h 310"/>
                <a:gd name="T78" fmla="*/ 94 w 250"/>
                <a:gd name="T79" fmla="*/ 279 h 310"/>
                <a:gd name="T80" fmla="*/ 74 w 250"/>
                <a:gd name="T81" fmla="*/ 273 h 310"/>
                <a:gd name="T82" fmla="*/ 68 w 250"/>
                <a:gd name="T83" fmla="*/ 265 h 310"/>
                <a:gd name="T84" fmla="*/ 57 w 250"/>
                <a:gd name="T85" fmla="*/ 248 h 310"/>
                <a:gd name="T86" fmla="*/ 54 w 250"/>
                <a:gd name="T87" fmla="*/ 228 h 310"/>
                <a:gd name="T88" fmla="*/ 54 w 250"/>
                <a:gd name="T89" fmla="*/ 216 h 310"/>
                <a:gd name="T90" fmla="*/ 63 w 250"/>
                <a:gd name="T91" fmla="*/ 199 h 310"/>
                <a:gd name="T92" fmla="*/ 68 w 250"/>
                <a:gd name="T93" fmla="*/ 191 h 310"/>
                <a:gd name="T94" fmla="*/ 108 w 250"/>
                <a:gd name="T95" fmla="*/ 168 h 310"/>
                <a:gd name="T96" fmla="*/ 154 w 250"/>
                <a:gd name="T97" fmla="*/ 148 h 310"/>
                <a:gd name="T98" fmla="*/ 176 w 250"/>
                <a:gd name="T99" fmla="*/ 248 h 310"/>
                <a:gd name="T100" fmla="*/ 176 w 250"/>
                <a:gd name="T101" fmla="*/ 268 h 310"/>
                <a:gd name="T102" fmla="*/ 179 w 250"/>
                <a:gd name="T103" fmla="*/ 288 h 310"/>
                <a:gd name="T104" fmla="*/ 182 w 250"/>
                <a:gd name="T105" fmla="*/ 299 h 310"/>
                <a:gd name="T106" fmla="*/ 199 w 250"/>
                <a:gd name="T107" fmla="*/ 316 h 310"/>
                <a:gd name="T108" fmla="*/ 250 w 250"/>
                <a:gd name="T109" fmla="*/ 296 h 310"/>
                <a:gd name="T110" fmla="*/ 233 w 250"/>
                <a:gd name="T111" fmla="*/ 28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19" name="Freeform 1743"/>
            <p:cNvSpPr>
              <a:spLocks/>
            </p:cNvSpPr>
            <p:nvPr/>
          </p:nvSpPr>
          <p:spPr bwMode="auto">
            <a:xfrm>
              <a:off x="2871" y="2867"/>
              <a:ext cx="136" cy="169"/>
            </a:xfrm>
            <a:custGeom>
              <a:avLst/>
              <a:gdLst>
                <a:gd name="T0" fmla="*/ 31 w 136"/>
                <a:gd name="T1" fmla="*/ 11 h 170"/>
                <a:gd name="T2" fmla="*/ 31 w 136"/>
                <a:gd name="T3" fmla="*/ 110 h 170"/>
                <a:gd name="T4" fmla="*/ 31 w 136"/>
                <a:gd name="T5" fmla="*/ 110 h 170"/>
                <a:gd name="T6" fmla="*/ 34 w 136"/>
                <a:gd name="T7" fmla="*/ 125 h 170"/>
                <a:gd name="T8" fmla="*/ 40 w 136"/>
                <a:gd name="T9" fmla="*/ 136 h 170"/>
                <a:gd name="T10" fmla="*/ 46 w 136"/>
                <a:gd name="T11" fmla="*/ 144 h 170"/>
                <a:gd name="T12" fmla="*/ 51 w 136"/>
                <a:gd name="T13" fmla="*/ 147 h 170"/>
                <a:gd name="T14" fmla="*/ 63 w 136"/>
                <a:gd name="T15" fmla="*/ 150 h 170"/>
                <a:gd name="T16" fmla="*/ 74 w 136"/>
                <a:gd name="T17" fmla="*/ 153 h 170"/>
                <a:gd name="T18" fmla="*/ 74 w 136"/>
                <a:gd name="T19" fmla="*/ 153 h 170"/>
                <a:gd name="T20" fmla="*/ 85 w 136"/>
                <a:gd name="T21" fmla="*/ 153 h 170"/>
                <a:gd name="T22" fmla="*/ 94 w 136"/>
                <a:gd name="T23" fmla="*/ 150 h 170"/>
                <a:gd name="T24" fmla="*/ 102 w 136"/>
                <a:gd name="T25" fmla="*/ 144 h 170"/>
                <a:gd name="T26" fmla="*/ 108 w 136"/>
                <a:gd name="T27" fmla="*/ 139 h 170"/>
                <a:gd name="T28" fmla="*/ 111 w 136"/>
                <a:gd name="T29" fmla="*/ 133 h 170"/>
                <a:gd name="T30" fmla="*/ 114 w 136"/>
                <a:gd name="T31" fmla="*/ 125 h 170"/>
                <a:gd name="T32" fmla="*/ 117 w 136"/>
                <a:gd name="T33" fmla="*/ 11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08 h 170"/>
                <a:gd name="T52" fmla="*/ 128 w 136"/>
                <a:gd name="T53" fmla="*/ 108 h 170"/>
                <a:gd name="T54" fmla="*/ 128 w 136"/>
                <a:gd name="T55" fmla="*/ 122 h 170"/>
                <a:gd name="T56" fmla="*/ 125 w 136"/>
                <a:gd name="T57" fmla="*/ 133 h 170"/>
                <a:gd name="T58" fmla="*/ 119 w 136"/>
                <a:gd name="T59" fmla="*/ 144 h 170"/>
                <a:gd name="T60" fmla="*/ 111 w 136"/>
                <a:gd name="T61" fmla="*/ 150 h 170"/>
                <a:gd name="T62" fmla="*/ 102 w 136"/>
                <a:gd name="T63" fmla="*/ 156 h 170"/>
                <a:gd name="T64" fmla="*/ 94 w 136"/>
                <a:gd name="T65" fmla="*/ 161 h 170"/>
                <a:gd name="T66" fmla="*/ 71 w 136"/>
                <a:gd name="T67" fmla="*/ 164 h 170"/>
                <a:gd name="T68" fmla="*/ 71 w 136"/>
                <a:gd name="T69" fmla="*/ 164 h 170"/>
                <a:gd name="T70" fmla="*/ 51 w 136"/>
                <a:gd name="T71" fmla="*/ 161 h 170"/>
                <a:gd name="T72" fmla="*/ 40 w 136"/>
                <a:gd name="T73" fmla="*/ 159 h 170"/>
                <a:gd name="T74" fmla="*/ 31 w 136"/>
                <a:gd name="T75" fmla="*/ 153 h 170"/>
                <a:gd name="T76" fmla="*/ 20 w 136"/>
                <a:gd name="T77" fmla="*/ 144 h 170"/>
                <a:gd name="T78" fmla="*/ 14 w 136"/>
                <a:gd name="T79" fmla="*/ 136 h 170"/>
                <a:gd name="T80" fmla="*/ 9 w 136"/>
                <a:gd name="T81" fmla="*/ 122 h 170"/>
                <a:gd name="T82" fmla="*/ 9 w 136"/>
                <a:gd name="T83" fmla="*/ 10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0" name="Freeform 1744"/>
            <p:cNvSpPr>
              <a:spLocks/>
            </p:cNvSpPr>
            <p:nvPr/>
          </p:nvSpPr>
          <p:spPr bwMode="auto">
            <a:xfrm>
              <a:off x="3022" y="2867"/>
              <a:ext cx="152" cy="172"/>
            </a:xfrm>
            <a:custGeom>
              <a:avLst/>
              <a:gdLst>
                <a:gd name="T0" fmla="*/ 127 w 153"/>
                <a:gd name="T1" fmla="*/ 11 h 173"/>
                <a:gd name="T2" fmla="*/ 127 w 153"/>
                <a:gd name="T3" fmla="*/ 11 h 173"/>
                <a:gd name="T4" fmla="*/ 127 w 153"/>
                <a:gd name="T5" fmla="*/ 3 h 173"/>
                <a:gd name="T6" fmla="*/ 121 w 153"/>
                <a:gd name="T7" fmla="*/ 0 h 173"/>
                <a:gd name="T8" fmla="*/ 147 w 153"/>
                <a:gd name="T9" fmla="*/ 0 h 173"/>
                <a:gd name="T10" fmla="*/ 147 w 153"/>
                <a:gd name="T11" fmla="*/ 0 h 173"/>
                <a:gd name="T12" fmla="*/ 141 w 153"/>
                <a:gd name="T13" fmla="*/ 3 h 173"/>
                <a:gd name="T14" fmla="*/ 141 w 153"/>
                <a:gd name="T15" fmla="*/ 11 h 173"/>
                <a:gd name="T16" fmla="*/ 141 w 153"/>
                <a:gd name="T17" fmla="*/ 167 h 173"/>
                <a:gd name="T18" fmla="*/ 141 w 153"/>
                <a:gd name="T19" fmla="*/ 167 h 173"/>
                <a:gd name="T20" fmla="*/ 82 w 153"/>
                <a:gd name="T21" fmla="*/ 93 h 173"/>
                <a:gd name="T22" fmla="*/ 28 w 153"/>
                <a:gd name="T23" fmla="*/ 25 h 173"/>
                <a:gd name="T24" fmla="*/ 28 w 153"/>
                <a:gd name="T25" fmla="*/ 150 h 173"/>
                <a:gd name="T26" fmla="*/ 28 w 153"/>
                <a:gd name="T27" fmla="*/ 150 h 173"/>
                <a:gd name="T28" fmla="*/ 31 w 153"/>
                <a:gd name="T29" fmla="*/ 159 h 173"/>
                <a:gd name="T30" fmla="*/ 34 w 153"/>
                <a:gd name="T31" fmla="*/ 161 h 173"/>
                <a:gd name="T32" fmla="*/ 8 w 153"/>
                <a:gd name="T33" fmla="*/ 161 h 173"/>
                <a:gd name="T34" fmla="*/ 8 w 153"/>
                <a:gd name="T35" fmla="*/ 161 h 173"/>
                <a:gd name="T36" fmla="*/ 14 w 153"/>
                <a:gd name="T37" fmla="*/ 159 h 173"/>
                <a:gd name="T38" fmla="*/ 14 w 153"/>
                <a:gd name="T39" fmla="*/ 15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27 w 153"/>
                <a:gd name="T57" fmla="*/ 113 h 173"/>
                <a:gd name="T58" fmla="*/ 127 w 153"/>
                <a:gd name="T59" fmla="*/ 11 h 173"/>
                <a:gd name="T60" fmla="*/ 12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1" name="Freeform 1745"/>
            <p:cNvSpPr>
              <a:spLocks/>
            </p:cNvSpPr>
            <p:nvPr/>
          </p:nvSpPr>
          <p:spPr bwMode="auto">
            <a:xfrm>
              <a:off x="3201" y="2867"/>
              <a:ext cx="38" cy="167"/>
            </a:xfrm>
            <a:custGeom>
              <a:avLst/>
              <a:gdLst>
                <a:gd name="T0" fmla="*/ 43 w 37"/>
                <a:gd name="T1" fmla="*/ 0 h 167"/>
                <a:gd name="T2" fmla="*/ 43 w 37"/>
                <a:gd name="T3" fmla="*/ 0 h 167"/>
                <a:gd name="T4" fmla="*/ 37 w 37"/>
                <a:gd name="T5" fmla="*/ 3 h 167"/>
                <a:gd name="T6" fmla="*/ 34 w 37"/>
                <a:gd name="T7" fmla="*/ 11 h 167"/>
                <a:gd name="T8" fmla="*/ 34 w 37"/>
                <a:gd name="T9" fmla="*/ 156 h 167"/>
                <a:gd name="T10" fmla="*/ 34 w 37"/>
                <a:gd name="T11" fmla="*/ 156 h 167"/>
                <a:gd name="T12" fmla="*/ 37 w 37"/>
                <a:gd name="T13" fmla="*/ 165 h 167"/>
                <a:gd name="T14" fmla="*/ 4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2" name="Freeform 1746"/>
            <p:cNvSpPr>
              <a:spLocks/>
            </p:cNvSpPr>
            <p:nvPr/>
          </p:nvSpPr>
          <p:spPr bwMode="auto">
            <a:xfrm>
              <a:off x="3250" y="2867"/>
              <a:ext cx="152" cy="172"/>
            </a:xfrm>
            <a:custGeom>
              <a:avLst/>
              <a:gdLst>
                <a:gd name="T0" fmla="*/ 125 w 153"/>
                <a:gd name="T1" fmla="*/ 11 h 173"/>
                <a:gd name="T2" fmla="*/ 125 w 153"/>
                <a:gd name="T3" fmla="*/ 11 h 173"/>
                <a:gd name="T4" fmla="*/ 125 w 153"/>
                <a:gd name="T5" fmla="*/ 3 h 173"/>
                <a:gd name="T6" fmla="*/ 119 w 153"/>
                <a:gd name="T7" fmla="*/ 0 h 173"/>
                <a:gd name="T8" fmla="*/ 147 w 153"/>
                <a:gd name="T9" fmla="*/ 0 h 173"/>
                <a:gd name="T10" fmla="*/ 147 w 153"/>
                <a:gd name="T11" fmla="*/ 0 h 173"/>
                <a:gd name="T12" fmla="*/ 142 w 153"/>
                <a:gd name="T13" fmla="*/ 6 h 173"/>
                <a:gd name="T14" fmla="*/ 136 w 153"/>
                <a:gd name="T15" fmla="*/ 11 h 173"/>
                <a:gd name="T16" fmla="*/ 136 w 153"/>
                <a:gd name="T17" fmla="*/ 11 h 173"/>
                <a:gd name="T18" fmla="*/ 76 w 153"/>
                <a:gd name="T19" fmla="*/ 167 h 173"/>
                <a:gd name="T20" fmla="*/ 76 w 153"/>
                <a:gd name="T21" fmla="*/ 16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9 w 153"/>
                <a:gd name="T43" fmla="*/ 122 h 173"/>
                <a:gd name="T44" fmla="*/ 79 w 153"/>
                <a:gd name="T45" fmla="*/ 122 h 173"/>
                <a:gd name="T46" fmla="*/ 125 w 153"/>
                <a:gd name="T47" fmla="*/ 11 h 173"/>
                <a:gd name="T48" fmla="*/ 12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3" name="Freeform 1747"/>
            <p:cNvSpPr>
              <a:spLocks/>
            </p:cNvSpPr>
            <p:nvPr/>
          </p:nvSpPr>
          <p:spPr bwMode="auto">
            <a:xfrm>
              <a:off x="3411" y="2867"/>
              <a:ext cx="104" cy="167"/>
            </a:xfrm>
            <a:custGeom>
              <a:avLst/>
              <a:gdLst>
                <a:gd name="T0" fmla="*/ 88 w 105"/>
                <a:gd name="T1" fmla="*/ 23 h 167"/>
                <a:gd name="T2" fmla="*/ 88 w 105"/>
                <a:gd name="T3" fmla="*/ 23 h 167"/>
                <a:gd name="T4" fmla="*/ 79 w 105"/>
                <a:gd name="T5" fmla="*/ 14 h 167"/>
                <a:gd name="T6" fmla="*/ 68 w 105"/>
                <a:gd name="T7" fmla="*/ 11 h 167"/>
                <a:gd name="T8" fmla="*/ 68 w 105"/>
                <a:gd name="T9" fmla="*/ 11 h 167"/>
                <a:gd name="T10" fmla="*/ 31 w 105"/>
                <a:gd name="T11" fmla="*/ 11 h 167"/>
                <a:gd name="T12" fmla="*/ 31 w 105"/>
                <a:gd name="T13" fmla="*/ 68 h 167"/>
                <a:gd name="T14" fmla="*/ 65 w 105"/>
                <a:gd name="T15" fmla="*/ 68 h 167"/>
                <a:gd name="T16" fmla="*/ 65 w 105"/>
                <a:gd name="T17" fmla="*/ 68 h 167"/>
                <a:gd name="T18" fmla="*/ 70 w 105"/>
                <a:gd name="T19" fmla="*/ 65 h 167"/>
                <a:gd name="T20" fmla="*/ 73 w 105"/>
                <a:gd name="T21" fmla="*/ 62 h 167"/>
                <a:gd name="T22" fmla="*/ 73 w 105"/>
                <a:gd name="T23" fmla="*/ 88 h 167"/>
                <a:gd name="T24" fmla="*/ 73 w 105"/>
                <a:gd name="T25" fmla="*/ 88 h 167"/>
                <a:gd name="T26" fmla="*/ 70 w 105"/>
                <a:gd name="T27" fmla="*/ 82 h 167"/>
                <a:gd name="T28" fmla="*/ 65 w 105"/>
                <a:gd name="T29" fmla="*/ 82 h 167"/>
                <a:gd name="T30" fmla="*/ 31 w 105"/>
                <a:gd name="T31" fmla="*/ 82 h 167"/>
                <a:gd name="T32" fmla="*/ 31 w 105"/>
                <a:gd name="T33" fmla="*/ 153 h 167"/>
                <a:gd name="T34" fmla="*/ 31 w 105"/>
                <a:gd name="T35" fmla="*/ 153 h 167"/>
                <a:gd name="T36" fmla="*/ 53 w 105"/>
                <a:gd name="T37" fmla="*/ 156 h 167"/>
                <a:gd name="T38" fmla="*/ 53 w 105"/>
                <a:gd name="T39" fmla="*/ 156 h 167"/>
                <a:gd name="T40" fmla="*/ 70 w 105"/>
                <a:gd name="T41" fmla="*/ 156 h 167"/>
                <a:gd name="T42" fmla="*/ 82 w 105"/>
                <a:gd name="T43" fmla="*/ 153 h 167"/>
                <a:gd name="T44" fmla="*/ 90 w 105"/>
                <a:gd name="T45" fmla="*/ 148 h 167"/>
                <a:gd name="T46" fmla="*/ 99 w 105"/>
                <a:gd name="T47" fmla="*/ 139 h 167"/>
                <a:gd name="T48" fmla="*/ 9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88 w 105"/>
                <a:gd name="T67" fmla="*/ 0 h 167"/>
                <a:gd name="T68" fmla="*/ 88 w 105"/>
                <a:gd name="T69" fmla="*/ 23 h 167"/>
                <a:gd name="T70" fmla="*/ 8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4" name="Freeform 1748"/>
            <p:cNvSpPr>
              <a:spLocks noEditPoints="1"/>
            </p:cNvSpPr>
            <p:nvPr/>
          </p:nvSpPr>
          <p:spPr bwMode="auto">
            <a:xfrm>
              <a:off x="3527" y="2867"/>
              <a:ext cx="146" cy="167"/>
            </a:xfrm>
            <a:custGeom>
              <a:avLst/>
              <a:gdLst>
                <a:gd name="T0" fmla="*/ 68 w 145"/>
                <a:gd name="T1" fmla="*/ 82 h 167"/>
                <a:gd name="T2" fmla="*/ 91 w 145"/>
                <a:gd name="T3" fmla="*/ 91 h 167"/>
                <a:gd name="T4" fmla="*/ 100 w 145"/>
                <a:gd name="T5" fmla="*/ 102 h 167"/>
                <a:gd name="T6" fmla="*/ 126 w 145"/>
                <a:gd name="T7" fmla="*/ 145 h 167"/>
                <a:gd name="T8" fmla="*/ 137 w 145"/>
                <a:gd name="T9" fmla="*/ 159 h 167"/>
                <a:gd name="T10" fmla="*/ 151 w 145"/>
                <a:gd name="T11" fmla="*/ 167 h 167"/>
                <a:gd name="T12" fmla="*/ 126 w 145"/>
                <a:gd name="T13" fmla="*/ 167 h 167"/>
                <a:gd name="T14" fmla="*/ 114 w 145"/>
                <a:gd name="T15" fmla="*/ 165 h 167"/>
                <a:gd name="T16" fmla="*/ 10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94 w 145"/>
                <a:gd name="T41" fmla="*/ 8 h 167"/>
                <a:gd name="T42" fmla="*/ 109 w 145"/>
                <a:gd name="T43" fmla="*/ 20 h 167"/>
                <a:gd name="T44" fmla="*/ 114 w 145"/>
                <a:gd name="T45" fmla="*/ 40 h 167"/>
                <a:gd name="T46" fmla="*/ 114 w 145"/>
                <a:gd name="T47" fmla="*/ 51 h 167"/>
                <a:gd name="T48" fmla="*/ 106 w 145"/>
                <a:gd name="T49" fmla="*/ 65 h 167"/>
                <a:gd name="T50" fmla="*/ 89 w 145"/>
                <a:gd name="T51" fmla="*/ 79 h 167"/>
                <a:gd name="T52" fmla="*/ 68 w 145"/>
                <a:gd name="T53" fmla="*/ 82 h 167"/>
                <a:gd name="T54" fmla="*/ 32 w 145"/>
                <a:gd name="T55" fmla="*/ 77 h 167"/>
                <a:gd name="T56" fmla="*/ 46 w 145"/>
                <a:gd name="T57" fmla="*/ 77 h 167"/>
                <a:gd name="T58" fmla="*/ 60 w 145"/>
                <a:gd name="T59" fmla="*/ 77 h 167"/>
                <a:gd name="T60" fmla="*/ 83 w 145"/>
                <a:gd name="T61" fmla="*/ 65 h 167"/>
                <a:gd name="T62" fmla="*/ 89 w 145"/>
                <a:gd name="T63" fmla="*/ 51 h 167"/>
                <a:gd name="T64" fmla="*/ 89 w 145"/>
                <a:gd name="T65" fmla="*/ 42 h 167"/>
                <a:gd name="T66" fmla="*/ 8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5" name="Freeform 1749"/>
            <p:cNvSpPr>
              <a:spLocks/>
            </p:cNvSpPr>
            <p:nvPr/>
          </p:nvSpPr>
          <p:spPr bwMode="auto">
            <a:xfrm>
              <a:off x="3673" y="2863"/>
              <a:ext cx="100" cy="172"/>
            </a:xfrm>
            <a:custGeom>
              <a:avLst/>
              <a:gdLst>
                <a:gd name="T0" fmla="*/ 90 w 102"/>
                <a:gd name="T1" fmla="*/ 116 h 173"/>
                <a:gd name="T2" fmla="*/ 85 w 102"/>
                <a:gd name="T3" fmla="*/ 136 h 173"/>
                <a:gd name="T4" fmla="*/ 74 w 102"/>
                <a:gd name="T5" fmla="*/ 153 h 173"/>
                <a:gd name="T6" fmla="*/ 62 w 102"/>
                <a:gd name="T7" fmla="*/ 164 h 173"/>
                <a:gd name="T8" fmla="*/ 42 w 102"/>
                <a:gd name="T9" fmla="*/ 167 h 173"/>
                <a:gd name="T10" fmla="*/ 28 w 102"/>
                <a:gd name="T11" fmla="*/ 164 h 173"/>
                <a:gd name="T12" fmla="*/ 3 w 102"/>
                <a:gd name="T13" fmla="*/ 153 h 173"/>
                <a:gd name="T14" fmla="*/ 0 w 102"/>
                <a:gd name="T15" fmla="*/ 116 h 173"/>
                <a:gd name="T16" fmla="*/ 14 w 102"/>
                <a:gd name="T17" fmla="*/ 142 h 173"/>
                <a:gd name="T18" fmla="*/ 31 w 102"/>
                <a:gd name="T19" fmla="*/ 156 h 173"/>
                <a:gd name="T20" fmla="*/ 40 w 102"/>
                <a:gd name="T21" fmla="*/ 156 h 173"/>
                <a:gd name="T22" fmla="*/ 57 w 102"/>
                <a:gd name="T23" fmla="*/ 153 h 173"/>
                <a:gd name="T24" fmla="*/ 68 w 102"/>
                <a:gd name="T25" fmla="*/ 145 h 173"/>
                <a:gd name="T26" fmla="*/ 72 w 102"/>
                <a:gd name="T27" fmla="*/ 125 h 173"/>
                <a:gd name="T28" fmla="*/ 72 w 102"/>
                <a:gd name="T29" fmla="*/ 116 h 173"/>
                <a:gd name="T30" fmla="*/ 62 w 102"/>
                <a:gd name="T31" fmla="*/ 99 h 173"/>
                <a:gd name="T32" fmla="*/ 31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48 w 102"/>
                <a:gd name="T45" fmla="*/ 0 h 173"/>
                <a:gd name="T46" fmla="*/ 65 w 102"/>
                <a:gd name="T47" fmla="*/ 3 h 173"/>
                <a:gd name="T48" fmla="*/ 76 w 102"/>
                <a:gd name="T49" fmla="*/ 9 h 173"/>
                <a:gd name="T50" fmla="*/ 79 w 102"/>
                <a:gd name="T51" fmla="*/ 43 h 173"/>
                <a:gd name="T52" fmla="*/ 70 w 102"/>
                <a:gd name="T53" fmla="*/ 23 h 173"/>
                <a:gd name="T54" fmla="*/ 51 w 102"/>
                <a:gd name="T55" fmla="*/ 11 h 173"/>
                <a:gd name="T56" fmla="*/ 42 w 102"/>
                <a:gd name="T57" fmla="*/ 11 h 173"/>
                <a:gd name="T58" fmla="*/ 25 w 102"/>
                <a:gd name="T59" fmla="*/ 20 h 173"/>
                <a:gd name="T60" fmla="*/ 23 w 102"/>
                <a:gd name="T61" fmla="*/ 37 h 173"/>
                <a:gd name="T62" fmla="*/ 23 w 102"/>
                <a:gd name="T63" fmla="*/ 45 h 173"/>
                <a:gd name="T64" fmla="*/ 34 w 102"/>
                <a:gd name="T65" fmla="*/ 63 h 173"/>
                <a:gd name="T66" fmla="*/ 51 w 102"/>
                <a:gd name="T67" fmla="*/ 68 h 173"/>
                <a:gd name="T68" fmla="*/ 76 w 102"/>
                <a:gd name="T69" fmla="*/ 86 h 173"/>
                <a:gd name="T70" fmla="*/ 88 w 102"/>
                <a:gd name="T71" fmla="*/ 96 h 173"/>
                <a:gd name="T72" fmla="*/ 90 w 102"/>
                <a:gd name="T73" fmla="*/ 11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6" name="Freeform 1750"/>
            <p:cNvSpPr>
              <a:spLocks/>
            </p:cNvSpPr>
            <p:nvPr/>
          </p:nvSpPr>
          <p:spPr bwMode="auto">
            <a:xfrm>
              <a:off x="3790" y="2867"/>
              <a:ext cx="38" cy="167"/>
            </a:xfrm>
            <a:custGeom>
              <a:avLst/>
              <a:gdLst>
                <a:gd name="T0" fmla="*/ 43 w 37"/>
                <a:gd name="T1" fmla="*/ 0 h 167"/>
                <a:gd name="T2" fmla="*/ 43 w 37"/>
                <a:gd name="T3" fmla="*/ 0 h 167"/>
                <a:gd name="T4" fmla="*/ 38 w 37"/>
                <a:gd name="T5" fmla="*/ 3 h 167"/>
                <a:gd name="T6" fmla="*/ 35 w 37"/>
                <a:gd name="T7" fmla="*/ 11 h 167"/>
                <a:gd name="T8" fmla="*/ 35 w 37"/>
                <a:gd name="T9" fmla="*/ 156 h 167"/>
                <a:gd name="T10" fmla="*/ 35 w 37"/>
                <a:gd name="T11" fmla="*/ 156 h 167"/>
                <a:gd name="T12" fmla="*/ 38 w 37"/>
                <a:gd name="T13" fmla="*/ 165 h 167"/>
                <a:gd name="T14" fmla="*/ 4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43 w 37"/>
                <a:gd name="T33" fmla="*/ 0 h 167"/>
                <a:gd name="T34" fmla="*/ 4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7" name="Freeform 1751"/>
            <p:cNvSpPr>
              <a:spLocks/>
            </p:cNvSpPr>
            <p:nvPr/>
          </p:nvSpPr>
          <p:spPr bwMode="auto">
            <a:xfrm>
              <a:off x="3839" y="2867"/>
              <a:ext cx="131" cy="167"/>
            </a:xfrm>
            <a:custGeom>
              <a:avLst/>
              <a:gdLst>
                <a:gd name="T0" fmla="*/ 85 w 130"/>
                <a:gd name="T1" fmla="*/ 11 h 167"/>
                <a:gd name="T2" fmla="*/ 85 w 130"/>
                <a:gd name="T3" fmla="*/ 156 h 167"/>
                <a:gd name="T4" fmla="*/ 85 w 130"/>
                <a:gd name="T5" fmla="*/ 156 h 167"/>
                <a:gd name="T6" fmla="*/ 85 w 130"/>
                <a:gd name="T7" fmla="*/ 165 h 167"/>
                <a:gd name="T8" fmla="*/ 9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6 w 130"/>
                <a:gd name="T35" fmla="*/ 0 h 167"/>
                <a:gd name="T36" fmla="*/ 136 w 130"/>
                <a:gd name="T37" fmla="*/ 23 h 167"/>
                <a:gd name="T38" fmla="*/ 136 w 130"/>
                <a:gd name="T39" fmla="*/ 23 h 167"/>
                <a:gd name="T40" fmla="*/ 134 w 130"/>
                <a:gd name="T41" fmla="*/ 17 h 167"/>
                <a:gd name="T42" fmla="*/ 125 w 130"/>
                <a:gd name="T43" fmla="*/ 14 h 167"/>
                <a:gd name="T44" fmla="*/ 125 w 130"/>
                <a:gd name="T45" fmla="*/ 14 h 167"/>
                <a:gd name="T46" fmla="*/ 85 w 130"/>
                <a:gd name="T47" fmla="*/ 11 h 167"/>
                <a:gd name="T48" fmla="*/ 8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8" name="Freeform 1752"/>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29" name="Freeform 1753"/>
            <p:cNvSpPr>
              <a:spLocks noEditPoints="1"/>
            </p:cNvSpPr>
            <p:nvPr/>
          </p:nvSpPr>
          <p:spPr bwMode="auto">
            <a:xfrm>
              <a:off x="4192" y="2863"/>
              <a:ext cx="155" cy="172"/>
            </a:xfrm>
            <a:custGeom>
              <a:avLst/>
              <a:gdLst>
                <a:gd name="T0" fmla="*/ 77 w 156"/>
                <a:gd name="T1" fmla="*/ 167 h 173"/>
                <a:gd name="T2" fmla="*/ 48 w 156"/>
                <a:gd name="T3" fmla="*/ 159 h 173"/>
                <a:gd name="T4" fmla="*/ 23 w 156"/>
                <a:gd name="T5" fmla="*/ 142 h 173"/>
                <a:gd name="T6" fmla="*/ 6 w 156"/>
                <a:gd name="T7" fmla="*/ 11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102 w 156"/>
                <a:gd name="T21" fmla="*/ 6 h 173"/>
                <a:gd name="T22" fmla="*/ 127 w 156"/>
                <a:gd name="T23" fmla="*/ 23 h 173"/>
                <a:gd name="T24" fmla="*/ 144 w 156"/>
                <a:gd name="T25" fmla="*/ 51 h 173"/>
                <a:gd name="T26" fmla="*/ 150 w 156"/>
                <a:gd name="T27" fmla="*/ 86 h 173"/>
                <a:gd name="T28" fmla="*/ 150 w 156"/>
                <a:gd name="T29" fmla="*/ 102 h 173"/>
                <a:gd name="T30" fmla="*/ 136 w 156"/>
                <a:gd name="T31" fmla="*/ 133 h 173"/>
                <a:gd name="T32" fmla="*/ 113 w 156"/>
                <a:gd name="T33" fmla="*/ 156 h 173"/>
                <a:gd name="T34" fmla="*/ 85 w 156"/>
                <a:gd name="T35" fmla="*/ 167 h 173"/>
                <a:gd name="T36" fmla="*/ 77 w 156"/>
                <a:gd name="T37" fmla="*/ 167 h 173"/>
                <a:gd name="T38" fmla="*/ 25 w 156"/>
                <a:gd name="T39" fmla="*/ 82 h 173"/>
                <a:gd name="T40" fmla="*/ 31 w 156"/>
                <a:gd name="T41" fmla="*/ 113 h 173"/>
                <a:gd name="T42" fmla="*/ 43 w 156"/>
                <a:gd name="T43" fmla="*/ 136 h 173"/>
                <a:gd name="T44" fmla="*/ 60 w 156"/>
                <a:gd name="T45" fmla="*/ 150 h 173"/>
                <a:gd name="T46" fmla="*/ 78 w 156"/>
                <a:gd name="T47" fmla="*/ 156 h 173"/>
                <a:gd name="T48" fmla="*/ 85 w 156"/>
                <a:gd name="T49" fmla="*/ 153 h 173"/>
                <a:gd name="T50" fmla="*/ 105 w 156"/>
                <a:gd name="T51" fmla="*/ 145 h 173"/>
                <a:gd name="T52" fmla="*/ 116 w 156"/>
                <a:gd name="T53" fmla="*/ 125 h 173"/>
                <a:gd name="T54" fmla="*/ 125 w 156"/>
                <a:gd name="T55" fmla="*/ 99 h 173"/>
                <a:gd name="T56" fmla="*/ 125 w 156"/>
                <a:gd name="T57" fmla="*/ 86 h 173"/>
                <a:gd name="T58" fmla="*/ 122 w 156"/>
                <a:gd name="T59" fmla="*/ 57 h 173"/>
                <a:gd name="T60" fmla="*/ 110 w 156"/>
                <a:gd name="T61" fmla="*/ 31 h 173"/>
                <a:gd name="T62" fmla="*/ 9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sp>
          <p:nvSpPr>
            <p:cNvPr id="30" name="Freeform 1754"/>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7CB4"/>
                </a:solidFill>
                <a:latin typeface="Lucida Sans" pitchFamily="34" charset="0"/>
                <a:ea typeface="ＭＳ Ｐゴシック" pitchFamily="34" charset="-128"/>
              </a:endParaRPr>
            </a:p>
          </p:txBody>
        </p:sp>
      </p:grpSp>
      <p:pic>
        <p:nvPicPr>
          <p:cNvPr id="31"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34925" y="6237288"/>
            <a:ext cx="12588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able Placeholder 32"/>
          <p:cNvSpPr>
            <a:spLocks noGrp="1"/>
          </p:cNvSpPr>
          <p:nvPr>
            <p:ph type="tbl" sz="quarter" idx="16"/>
          </p:nvPr>
        </p:nvSpPr>
        <p:spPr>
          <a:xfrm>
            <a:off x="358775" y="1592263"/>
            <a:ext cx="8458200" cy="4357687"/>
          </a:xfrm>
        </p:spPr>
        <p:txBody>
          <a:bodyPr/>
          <a:lstStyle/>
          <a:p>
            <a:pPr lvl="0"/>
            <a:r>
              <a:rPr lang="en-GB" noProof="0" smtClean="0"/>
              <a:t>Click icon to add table</a:t>
            </a:r>
            <a:endParaRPr lang="en-GB" noProof="0"/>
          </a:p>
        </p:txBody>
      </p:sp>
      <p:sp>
        <p:nvSpPr>
          <p:cNvPr id="62" name="Text Placeholder 34"/>
          <p:cNvSpPr>
            <a:spLocks noGrp="1"/>
          </p:cNvSpPr>
          <p:nvPr>
            <p:ph type="body" sz="quarter" idx="13"/>
          </p:nvPr>
        </p:nvSpPr>
        <p:spPr>
          <a:xfrm>
            <a:off x="251520" y="656469"/>
            <a:ext cx="8676964" cy="494162"/>
          </a:xfrm>
        </p:spPr>
        <p:txBody>
          <a:bodyPr/>
          <a:lstStyle>
            <a:lvl1pPr marL="0" indent="0">
              <a:buNone/>
              <a:defRPr>
                <a:solidFill>
                  <a:srgbClr val="005C84"/>
                </a:solidFill>
              </a:defRPr>
            </a:lvl1pPr>
          </a:lstStyle>
          <a:p>
            <a:pPr lvl="0"/>
            <a:r>
              <a:rPr lang="en-GB" smtClean="0"/>
              <a:t>Click to edit Master text styles</a:t>
            </a:r>
          </a:p>
        </p:txBody>
      </p:sp>
      <p:sp>
        <p:nvSpPr>
          <p:cNvPr id="34" name="Rectangle 8"/>
          <p:cNvSpPr>
            <a:spLocks noGrp="1" noChangeArrowheads="1"/>
          </p:cNvSpPr>
          <p:nvPr>
            <p:ph type="sldNum" sz="quarter" idx="17"/>
          </p:nvPr>
        </p:nvSpPr>
        <p:spPr>
          <a:xfrm>
            <a:off x="7019925" y="6451600"/>
            <a:ext cx="1908175" cy="180975"/>
          </a:xfrm>
        </p:spPr>
        <p:txBody>
          <a:bodyPr/>
          <a:lstStyle>
            <a:lvl1pPr>
              <a:defRPr sz="1600" b="1">
                <a:solidFill>
                  <a:srgbClr val="F8F8F8"/>
                </a:solidFill>
              </a:defRPr>
            </a:lvl1pPr>
          </a:lstStyle>
          <a:p>
            <a:fld id="{9C997584-46BE-084C-A4F9-FD2AD25F1077}" type="slidenum">
              <a:rPr lang="en-GB"/>
              <a:pPr/>
              <a:t>‹#›</a:t>
            </a:fld>
            <a:endParaRPr lang="en-GB"/>
          </a:p>
        </p:txBody>
      </p:sp>
    </p:spTree>
    <p:extLst>
      <p:ext uri="{BB962C8B-B14F-4D97-AF65-F5344CB8AC3E}">
        <p14:creationId xmlns:p14="http://schemas.microsoft.com/office/powerpoint/2010/main" val="103212567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GB" smtClean="0"/>
              <a:t>Click to edit Master title style</a:t>
            </a:r>
            <a:endParaRPr lang="en-GB"/>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p:spPr>
        <p:txBody>
          <a:bodyPr vert="horz" wrap="square" lIns="0" tIns="0" rIns="0" bIns="0" numCol="1" anchor="b" anchorCtr="0" compatLnSpc="1">
            <a:prstTxWarp prst="textNoShape">
              <a:avLst/>
            </a:prstTxWarp>
          </a:bodyPr>
          <a:lstStyle>
            <a:lvl1pPr algn="l">
              <a:defRPr sz="1400">
                <a:cs typeface="ＭＳ Ｐゴシック" charset="0"/>
              </a:defRPr>
            </a:lvl1pPr>
          </a:lstStyle>
          <a:p>
            <a:endParaRPr lang="en-US"/>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p:spPr>
        <p:txBody>
          <a:bodyPr vert="horz" wrap="square" lIns="0" tIns="0" rIns="0" bIns="0" numCol="1" anchor="b" anchorCtr="0" compatLnSpc="1">
            <a:prstTxWarp prst="textNoShape">
              <a:avLst/>
            </a:prstTxWarp>
          </a:bodyPr>
          <a:lstStyle>
            <a:lvl1pPr>
              <a:defRPr sz="1400">
                <a:latin typeface="Lucida Sans" pitchFamily="34" charset="0"/>
                <a:ea typeface="ＭＳ Ｐゴシック" pitchFamily="34" charset="-128"/>
                <a:cs typeface="+mn-cs"/>
              </a:defRPr>
            </a:lvl1pPr>
          </a:lstStyle>
          <a:p>
            <a:pPr>
              <a:defRPr/>
            </a:pPr>
            <a:r>
              <a:rPr lang="en-US"/>
              <a:t>CITE</a:t>
            </a:r>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p:spPr>
        <p:txBody>
          <a:bodyPr vert="horz" wrap="square" lIns="0" tIns="0" rIns="0" bIns="0" numCol="1" anchor="b" anchorCtr="0" compatLnSpc="1">
            <a:prstTxWarp prst="textNoShape">
              <a:avLst/>
            </a:prstTxWarp>
          </a:bodyPr>
          <a:lstStyle>
            <a:lvl1pPr algn="r">
              <a:defRPr sz="1400">
                <a:cs typeface="ＭＳ Ｐゴシック" charset="0"/>
              </a:defRPr>
            </a:lvl1pPr>
          </a:lstStyle>
          <a:p>
            <a:fld id="{E0CF9774-E819-DB47-BF85-8F31F85A397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 id="2147484172" r:id="rId21"/>
    <p:sldLayoutId id="2147484173" r:id="rId22"/>
    <p:sldLayoutId id="2147484174" r:id="rId23"/>
    <p:sldLayoutId id="2147484175" r:id="rId24"/>
    <p:sldLayoutId id="2147484176" r:id="rId25"/>
    <p:sldLayoutId id="2147484178" r:id="rId26"/>
    <p:sldLayoutId id="2147484179" r:id="rId27"/>
    <p:sldLayoutId id="2147484180" r:id="rId28"/>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2pPr>
      <a:lvl3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3pPr>
      <a:lvl4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4pPr>
      <a:lvl5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charset="0"/>
        <a:buChar char="§"/>
        <a:defRPr sz="2000">
          <a:solidFill>
            <a:schemeClr val="tx1"/>
          </a:solidFill>
          <a:latin typeface="+mn-lt"/>
          <a:ea typeface="+mn-ea"/>
          <a:cs typeface="ＭＳ Ｐゴシック" charset="0"/>
        </a:defRPr>
      </a:lvl1pPr>
      <a:lvl2pPr marL="809625" indent="-358775"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2pPr>
      <a:lvl3pPr marL="1257300" indent="-268288" algn="l" rtl="0" eaLnBrk="1" fontAlgn="base" hangingPunct="1">
        <a:lnSpc>
          <a:spcPct val="90000"/>
        </a:lnSpc>
        <a:spcBef>
          <a:spcPct val="30000"/>
        </a:spcBef>
        <a:spcAft>
          <a:spcPct val="0"/>
        </a:spcAft>
        <a:buClr>
          <a:schemeClr val="tx2"/>
        </a:buClr>
        <a:buFont typeface="Symbol" charset="0"/>
        <a:buChar char="·"/>
        <a:defRPr sz="2000">
          <a:solidFill>
            <a:schemeClr val="tx1"/>
          </a:solidFill>
          <a:latin typeface="+mn-lt"/>
          <a:ea typeface="+mn-ea"/>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bit.ly/TmH3Sn" TargetMode="External"/><Relationship Id="rId5" Type="http://schemas.openxmlformats.org/officeDocument/2006/relationships/hyperlink" Target="http://edshare.soton.ac.uk/9947" TargetMode="Externa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e.soton.ac.uk/" TargetMode="External"/><Relationship Id="rId4" Type="http://schemas.openxmlformats.org/officeDocument/2006/relationships/hyperlink" Target="https://www.cite.soton.ac.uk/using_technology" TargetMode="External"/><Relationship Id="rId5" Type="http://schemas.openxmlformats.org/officeDocument/2006/relationships/hyperlink" Target="https://www.cite.soton.ac.uk/tel-resources/topics" TargetMode="External"/><Relationship Id="rId6" Type="http://schemas.openxmlformats.org/officeDocument/2006/relationships/hyperlink" Target="http://www.imsglobal.org/" TargetMode="External"/><Relationship Id="rId7" Type="http://schemas.openxmlformats.org/officeDocument/2006/relationships/hyperlink" Target="http://www.vordweb.co.uk/standards/bobby_approved_level_aaa.htm" TargetMode="External"/><Relationship Id="rId8" Type="http://schemas.openxmlformats.org/officeDocument/2006/relationships/hyperlink" Target="http://www.ukcle.ac.uk/directions/previous/issue4/senda.html" TargetMode="External"/><Relationship Id="rId9" Type="http://schemas.openxmlformats.org/officeDocument/2006/relationships/hyperlink" Target="http://www.mardiros.net/univ-accessible.html" TargetMode="External"/><Relationship Id="rId10" Type="http://schemas.openxmlformats.org/officeDocument/2006/relationships/hyperlink" Target="http://fie.engrng.pitt.edu/fie2006/papers/1784.pdf" TargetMode="Externa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58775" y="1592263"/>
            <a:ext cx="8426450" cy="1873250"/>
          </a:xfrm>
        </p:spPr>
        <p:txBody>
          <a:bodyPr/>
          <a:lstStyle/>
          <a:p>
            <a:r>
              <a:rPr lang="en-GB" dirty="0"/>
              <a:t>Technology Enhanced Learning</a:t>
            </a:r>
            <a:br>
              <a:rPr lang="en-GB" dirty="0"/>
            </a:br>
            <a:endParaRPr lang="en-US" dirty="0">
              <a:latin typeface="Lucida Sans" charset="0"/>
              <a:ea typeface="ＭＳ Ｐゴシック" charset="0"/>
            </a:endParaRPr>
          </a:p>
        </p:txBody>
      </p:sp>
      <p:sp>
        <p:nvSpPr>
          <p:cNvPr id="27651" name="Rectangle 3"/>
          <p:cNvSpPr>
            <a:spLocks noGrp="1" noChangeArrowheads="1"/>
          </p:cNvSpPr>
          <p:nvPr>
            <p:ph type="subTitle" idx="1"/>
          </p:nvPr>
        </p:nvSpPr>
        <p:spPr>
          <a:xfrm>
            <a:off x="358775" y="3248980"/>
            <a:ext cx="8426450" cy="1764345"/>
          </a:xfrm>
        </p:spPr>
        <p:txBody>
          <a:bodyPr/>
          <a:lstStyle/>
          <a:p>
            <a:r>
              <a:rPr lang="en-GB" dirty="0"/>
              <a:t>Hugh </a:t>
            </a:r>
            <a:r>
              <a:rPr lang="en-GB" dirty="0" smtClean="0"/>
              <a:t>Davis</a:t>
            </a:r>
          </a:p>
          <a:p>
            <a:r>
              <a:rPr lang="en-GB" dirty="0" smtClean="0"/>
              <a:t>Professor of Learning Technologies</a:t>
            </a:r>
            <a:endParaRPr lang="en-GB" dirty="0"/>
          </a:p>
          <a:p>
            <a:r>
              <a:rPr lang="en-GB" dirty="0" smtClean="0"/>
              <a:t>Director of CITE</a:t>
            </a:r>
          </a:p>
          <a:p>
            <a:endParaRPr lang="en-GB" dirty="0"/>
          </a:p>
        </p:txBody>
      </p:sp>
      <p:sp>
        <p:nvSpPr>
          <p:cNvPr id="27652" name="Text Placeholder 1"/>
          <p:cNvSpPr>
            <a:spLocks noGrp="1"/>
          </p:cNvSpPr>
          <p:nvPr>
            <p:ph type="body" sz="quarter" idx="10"/>
          </p:nvPr>
        </p:nvSpPr>
        <p:spPr>
          <a:xfrm>
            <a:off x="358775" y="5110163"/>
            <a:ext cx="8785225" cy="803275"/>
          </a:xfrm>
        </p:spPr>
        <p:txBody>
          <a:bodyPr/>
          <a:lstStyle/>
          <a:p>
            <a:pPr>
              <a:spcBef>
                <a:spcPct val="0"/>
              </a:spcBef>
            </a:pPr>
            <a:r>
              <a:rPr lang="en-GB" dirty="0" smtClean="0">
                <a:latin typeface="Lucida Sans" charset="0"/>
                <a:ea typeface="ＭＳ Ｐゴシック" charset="0"/>
              </a:rPr>
              <a:t>November 2012</a:t>
            </a:r>
          </a:p>
          <a:p>
            <a:pPr>
              <a:spcBef>
                <a:spcPct val="0"/>
              </a:spcBef>
            </a:pPr>
            <a:r>
              <a:rPr lang="en-GB" dirty="0" smtClean="0">
                <a:latin typeface="Lucida Sans" charset="0"/>
                <a:ea typeface="ＭＳ Ｐゴシック" charset="0"/>
              </a:rPr>
              <a:t>These slides are in </a:t>
            </a:r>
            <a:r>
              <a:rPr lang="en-GB" dirty="0" err="1">
                <a:latin typeface="Lucida Sans" charset="0"/>
                <a:ea typeface="ＭＳ Ｐゴシック" charset="0"/>
              </a:rPr>
              <a:t>D</a:t>
            </a:r>
            <a:r>
              <a:rPr lang="en-GB" dirty="0" err="1" smtClean="0">
                <a:latin typeface="Lucida Sans" charset="0"/>
                <a:ea typeface="ＭＳ Ｐゴシック" charset="0"/>
              </a:rPr>
              <a:t>ropbox</a:t>
            </a:r>
            <a:r>
              <a:rPr lang="en-GB" dirty="0" smtClean="0">
                <a:latin typeface="Lucida Sans" charset="0"/>
                <a:ea typeface="ＭＳ Ｐゴシック" charset="0"/>
              </a:rPr>
              <a:t> </a:t>
            </a:r>
            <a:r>
              <a:rPr lang="en-GB" dirty="0">
                <a:latin typeface="Lucida Sans" charset="0"/>
                <a:ea typeface="ＭＳ Ｐゴシック" charset="0"/>
              </a:rPr>
              <a:t>at </a:t>
            </a:r>
            <a:r>
              <a:rPr lang="en-GB" dirty="0">
                <a:latin typeface="Lucida Sans" charset="0"/>
                <a:ea typeface="ＭＳ Ｐゴシック" charset="0"/>
                <a:hlinkClick r:id="rId4"/>
              </a:rPr>
              <a:t>http://bit.ly/</a:t>
            </a:r>
            <a:r>
              <a:rPr lang="en-GB" dirty="0" smtClean="0">
                <a:latin typeface="Lucida Sans" charset="0"/>
                <a:ea typeface="ＭＳ Ｐゴシック" charset="0"/>
                <a:hlinkClick r:id="rId4"/>
              </a:rPr>
              <a:t>TmH3Sn</a:t>
            </a:r>
            <a:endParaRPr lang="en-GB" dirty="0" smtClean="0">
              <a:latin typeface="Lucida Sans" charset="0"/>
              <a:ea typeface="ＭＳ Ｐゴシック" charset="0"/>
            </a:endParaRPr>
          </a:p>
          <a:p>
            <a:pPr>
              <a:spcBef>
                <a:spcPct val="0"/>
              </a:spcBef>
            </a:pPr>
            <a:r>
              <a:rPr lang="en-GB" dirty="0" smtClean="0">
                <a:latin typeface="Lucida Sans" charset="0"/>
                <a:ea typeface="ＭＳ Ｐゴシック" charset="0"/>
              </a:rPr>
              <a:t>Or in </a:t>
            </a:r>
            <a:r>
              <a:rPr lang="en-GB" dirty="0" err="1" smtClean="0">
                <a:latin typeface="Lucida Sans" charset="0"/>
                <a:ea typeface="ＭＳ Ｐゴシック" charset="0"/>
              </a:rPr>
              <a:t>Edshare</a:t>
            </a:r>
            <a:r>
              <a:rPr lang="en-GB" dirty="0" smtClean="0">
                <a:latin typeface="Lucida Sans" charset="0"/>
                <a:ea typeface="ＭＳ Ｐゴシック" charset="0"/>
              </a:rPr>
              <a:t> at </a:t>
            </a:r>
            <a:r>
              <a:rPr lang="en-GB" dirty="0" smtClean="0">
                <a:latin typeface="Lucida Sans" charset="0"/>
                <a:ea typeface="ＭＳ Ｐゴシック" charset="0"/>
                <a:hlinkClick r:id="rId5"/>
              </a:rPr>
              <a:t>http://edshare.soton.ac.uk</a:t>
            </a:r>
            <a:r>
              <a:rPr lang="en-GB" smtClean="0">
                <a:latin typeface="Lucida Sans" charset="0"/>
                <a:ea typeface="ＭＳ Ｐゴシック" charset="0"/>
                <a:hlinkClick r:id="rId5"/>
              </a:rPr>
              <a:t>/9947</a:t>
            </a:r>
            <a:endParaRPr lang="en-GB" smtClean="0">
              <a:latin typeface="Lucida Sans" charset="0"/>
              <a:ea typeface="ＭＳ Ｐゴシック" charset="0"/>
            </a:endParaRPr>
          </a:p>
          <a:p>
            <a:pPr>
              <a:spcBef>
                <a:spcPct val="0"/>
              </a:spcBef>
            </a:pPr>
            <a:endParaRPr lang="en-GB" dirty="0">
              <a:latin typeface="Lucida Sans" charset="0"/>
              <a:ea typeface="ＭＳ Ｐゴシック"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Callout 14"/>
          <p:cNvSpPr/>
          <p:nvPr/>
        </p:nvSpPr>
        <p:spPr>
          <a:xfrm>
            <a:off x="6096478" y="2895600"/>
            <a:ext cx="2673992" cy="914806"/>
          </a:xfrm>
          <a:prstGeom prst="cloudCallout">
            <a:avLst>
              <a:gd name="adj1" fmla="val 254118"/>
              <a:gd name="adj2" fmla="val -90773"/>
            </a:avLst>
          </a:prstGeom>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 name="Text Placeholder 8"/>
          <p:cNvSpPr>
            <a:spLocks noGrp="1"/>
          </p:cNvSpPr>
          <p:nvPr>
            <p:ph type="body" sz="quarter" idx="14"/>
          </p:nvPr>
        </p:nvSpPr>
        <p:spPr>
          <a:xfrm>
            <a:off x="358775" y="1412776"/>
            <a:ext cx="4225086" cy="4716524"/>
          </a:xfrm>
        </p:spPr>
        <p:txBody>
          <a:bodyPr/>
          <a:lstStyle/>
          <a:p>
            <a:r>
              <a:rPr lang="en-GB" sz="1800" dirty="0" smtClean="0"/>
              <a:t>Recording Lectures (Flipped Classroom) </a:t>
            </a:r>
          </a:p>
          <a:p>
            <a:r>
              <a:rPr lang="en-GB" sz="1800" dirty="0" smtClean="0"/>
              <a:t>Podcasts of FAQs /problem solving</a:t>
            </a:r>
            <a:endParaRPr lang="en-GB" sz="1800" dirty="0"/>
          </a:p>
          <a:p>
            <a:r>
              <a:rPr lang="en-GB" sz="1800" dirty="0"/>
              <a:t>Immediate Feedback from Lectures</a:t>
            </a:r>
          </a:p>
          <a:p>
            <a:r>
              <a:rPr lang="en-GB" sz="1800" dirty="0"/>
              <a:t>Self and Peer Review, </a:t>
            </a:r>
            <a:r>
              <a:rPr lang="en-GB" sz="1800" dirty="0" err="1"/>
              <a:t>ePortfolio</a:t>
            </a:r>
            <a:r>
              <a:rPr lang="en-GB" sz="1800" dirty="0"/>
              <a:t> (Putting the student at the centre of their learning)</a:t>
            </a:r>
          </a:p>
          <a:p>
            <a:r>
              <a:rPr lang="en-GB" sz="1800" dirty="0"/>
              <a:t>Web </a:t>
            </a:r>
            <a:r>
              <a:rPr lang="en-GB" sz="1800" dirty="0" smtClean="0"/>
              <a:t>Quests /enquiry-led learning</a:t>
            </a:r>
            <a:endParaRPr lang="en-GB" sz="1800" dirty="0"/>
          </a:p>
          <a:p>
            <a:r>
              <a:rPr lang="en-GB" sz="1800" dirty="0"/>
              <a:t>On-line activities / virtual </a:t>
            </a:r>
            <a:r>
              <a:rPr lang="en-GB" sz="1800" dirty="0" smtClean="0"/>
              <a:t>labs</a:t>
            </a:r>
          </a:p>
          <a:p>
            <a:r>
              <a:rPr lang="en-GB" sz="1800" dirty="0" smtClean="0"/>
              <a:t>Supported Group/Social learning</a:t>
            </a:r>
          </a:p>
          <a:p>
            <a:r>
              <a:rPr lang="en-GB" sz="1800" dirty="0" smtClean="0"/>
              <a:t>Use of OERs</a:t>
            </a:r>
            <a:endParaRPr lang="en-GB" sz="1800" dirty="0"/>
          </a:p>
          <a:p>
            <a:endParaRPr lang="en-GB" dirty="0"/>
          </a:p>
        </p:txBody>
      </p:sp>
      <p:sp>
        <p:nvSpPr>
          <p:cNvPr id="10" name="Text Placeholder 9"/>
          <p:cNvSpPr>
            <a:spLocks noGrp="1"/>
          </p:cNvSpPr>
          <p:nvPr>
            <p:ph type="body" sz="quarter" idx="13"/>
          </p:nvPr>
        </p:nvSpPr>
        <p:spPr/>
        <p:txBody>
          <a:bodyPr>
            <a:normAutofit/>
          </a:bodyPr>
          <a:lstStyle/>
          <a:p>
            <a:r>
              <a:rPr lang="en-GB" sz="3200" dirty="0" smtClean="0"/>
              <a:t>Some Examples of Blended Learning</a:t>
            </a:r>
            <a:endParaRPr lang="en-GB" sz="3200" dirty="0"/>
          </a:p>
        </p:txBody>
      </p:sp>
      <p:sp>
        <p:nvSpPr>
          <p:cNvPr id="13" name="TextBox 12"/>
          <p:cNvSpPr txBox="1"/>
          <p:nvPr/>
        </p:nvSpPr>
        <p:spPr>
          <a:xfrm>
            <a:off x="6213203" y="3011269"/>
            <a:ext cx="2715281" cy="646331"/>
          </a:xfrm>
          <a:prstGeom prst="rect">
            <a:avLst/>
          </a:prstGeom>
          <a:noFill/>
        </p:spPr>
        <p:txBody>
          <a:bodyPr wrap="square" rtlCol="0">
            <a:spAutoFit/>
          </a:bodyPr>
          <a:lstStyle/>
          <a:p>
            <a:r>
              <a:rPr lang="en-GB" dirty="0" smtClean="0"/>
              <a:t>Get students to do the work, not academics</a:t>
            </a:r>
            <a:endParaRPr lang="en-GB" dirty="0"/>
          </a:p>
        </p:txBody>
      </p:sp>
      <p:sp>
        <p:nvSpPr>
          <p:cNvPr id="14" name="Cloud Callout 13"/>
          <p:cNvSpPr/>
          <p:nvPr/>
        </p:nvSpPr>
        <p:spPr>
          <a:xfrm>
            <a:off x="5342972" y="4055107"/>
            <a:ext cx="3065473" cy="1147482"/>
          </a:xfrm>
          <a:prstGeom prst="cloudCallout">
            <a:avLst/>
          </a:prstGeom>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Cloud Callout 15"/>
          <p:cNvSpPr/>
          <p:nvPr/>
        </p:nvSpPr>
        <p:spPr>
          <a:xfrm>
            <a:off x="4583860" y="1561262"/>
            <a:ext cx="3868545" cy="1046159"/>
          </a:xfrm>
          <a:prstGeom prst="cloudCallout">
            <a:avLst/>
          </a:prstGeom>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TextBox 11"/>
          <p:cNvSpPr txBox="1"/>
          <p:nvPr/>
        </p:nvSpPr>
        <p:spPr>
          <a:xfrm>
            <a:off x="5342972" y="1667508"/>
            <a:ext cx="2905058" cy="923330"/>
          </a:xfrm>
          <a:prstGeom prst="rect">
            <a:avLst/>
          </a:prstGeom>
          <a:noFill/>
        </p:spPr>
        <p:txBody>
          <a:bodyPr wrap="square" rtlCol="0">
            <a:spAutoFit/>
          </a:bodyPr>
          <a:lstStyle/>
          <a:p>
            <a:r>
              <a:rPr lang="en-GB" dirty="0" smtClean="0"/>
              <a:t>Making Students take responsibility for their learning</a:t>
            </a:r>
            <a:endParaRPr lang="en-GB" dirty="0"/>
          </a:p>
        </p:txBody>
      </p:sp>
      <p:sp>
        <p:nvSpPr>
          <p:cNvPr id="11" name="TextBox 10"/>
          <p:cNvSpPr txBox="1"/>
          <p:nvPr/>
        </p:nvSpPr>
        <p:spPr>
          <a:xfrm>
            <a:off x="5448310" y="4275829"/>
            <a:ext cx="2960135" cy="646331"/>
          </a:xfrm>
          <a:prstGeom prst="rect">
            <a:avLst/>
          </a:prstGeom>
          <a:noFill/>
        </p:spPr>
        <p:txBody>
          <a:bodyPr wrap="square" rtlCol="0">
            <a:spAutoFit/>
          </a:bodyPr>
          <a:lstStyle/>
          <a:p>
            <a:r>
              <a:rPr lang="en-GB" dirty="0" smtClean="0"/>
              <a:t>Putting the Student at the centre of their own learning</a:t>
            </a:r>
            <a:endParaRPr lang="en-GB" dirty="0"/>
          </a:p>
        </p:txBody>
      </p:sp>
    </p:spTree>
    <p:extLst>
      <p:ext uri="{BB962C8B-B14F-4D97-AF65-F5344CB8AC3E}">
        <p14:creationId xmlns:p14="http://schemas.microsoft.com/office/powerpoint/2010/main" val="4204540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AF757961-5EF5-6A4C-AEEA-B09FE7EE8B0F}" type="slidenum">
              <a:rPr lang="en-GB"/>
              <a:pPr/>
              <a:t>11</a:t>
            </a:fld>
            <a:endParaRPr lang="en-GB"/>
          </a:p>
        </p:txBody>
      </p:sp>
      <p:sp>
        <p:nvSpPr>
          <p:cNvPr id="343042" name="Rectangle 2"/>
          <p:cNvSpPr>
            <a:spLocks noGrp="1" noChangeArrowheads="1"/>
          </p:cNvSpPr>
          <p:nvPr>
            <p:ph type="title"/>
          </p:nvPr>
        </p:nvSpPr>
        <p:spPr/>
        <p:txBody>
          <a:bodyPr/>
          <a:lstStyle/>
          <a:p>
            <a:r>
              <a:rPr lang="en-GB"/>
              <a:t>What are the barriers to progress?</a:t>
            </a:r>
          </a:p>
        </p:txBody>
      </p:sp>
      <p:sp>
        <p:nvSpPr>
          <p:cNvPr id="343043" name="Rectangle 3"/>
          <p:cNvSpPr>
            <a:spLocks noGrp="1" noChangeArrowheads="1"/>
          </p:cNvSpPr>
          <p:nvPr>
            <p:ph type="body" idx="1"/>
          </p:nvPr>
        </p:nvSpPr>
        <p:spPr/>
        <p:txBody>
          <a:bodyPr/>
          <a:lstStyle/>
          <a:p>
            <a:r>
              <a:rPr lang="en-GB" sz="2400"/>
              <a:t>Does not fit with existing curriculum development models (time/cost)</a:t>
            </a:r>
          </a:p>
          <a:p>
            <a:r>
              <a:rPr lang="en-GB" sz="2400"/>
              <a:t>Lack of *staff* skills</a:t>
            </a:r>
          </a:p>
          <a:p>
            <a:r>
              <a:rPr lang="en-GB" sz="2400"/>
              <a:t>Belief that current teaching methods are better</a:t>
            </a:r>
          </a:p>
          <a:p>
            <a:r>
              <a:rPr lang="en-GB" sz="2400"/>
              <a:t>IPR/Copyright issues</a:t>
            </a:r>
          </a:p>
          <a:p>
            <a:r>
              <a:rPr lang="en-GB" sz="2400"/>
              <a:t>Some students</a:t>
            </a:r>
            <a:r>
              <a:rPr lang="ja-JP" altLang="en-GB" sz="2400">
                <a:latin typeface="Arial"/>
              </a:rPr>
              <a:t>’</a:t>
            </a:r>
            <a:r>
              <a:rPr lang="en-GB" sz="2400"/>
              <a:t> preference for f2f methods in which they do not contribute</a:t>
            </a:r>
          </a:p>
          <a:p>
            <a:pPr>
              <a:buFontTx/>
              <a:buNone/>
            </a:pPr>
            <a:endParaRPr lang="en-GB" sz="2400"/>
          </a:p>
        </p:txBody>
      </p:sp>
    </p:spTree>
    <p:extLst>
      <p:ext uri="{BB962C8B-B14F-4D97-AF65-F5344CB8AC3E}">
        <p14:creationId xmlns:p14="http://schemas.microsoft.com/office/powerpoint/2010/main" val="1911817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dissolve">
                                      <p:cBhvr>
                                        <p:cTn id="7" dur="500"/>
                                        <p:tgtEl>
                                          <p:spTgt spid="3430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43043">
                                            <p:txEl>
                                              <p:pRg st="1" end="1"/>
                                            </p:txEl>
                                          </p:spTgt>
                                        </p:tgtEl>
                                        <p:attrNameLst>
                                          <p:attrName>style.visibility</p:attrName>
                                        </p:attrNameLst>
                                      </p:cBhvr>
                                      <p:to>
                                        <p:strVal val="visible"/>
                                      </p:to>
                                    </p:set>
                                    <p:animEffect transition="in" filter="dissolve">
                                      <p:cBhvr>
                                        <p:cTn id="10" dur="500"/>
                                        <p:tgtEl>
                                          <p:spTgt spid="34304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43043">
                                            <p:txEl>
                                              <p:pRg st="2" end="2"/>
                                            </p:txEl>
                                          </p:spTgt>
                                        </p:tgtEl>
                                        <p:attrNameLst>
                                          <p:attrName>style.visibility</p:attrName>
                                        </p:attrNameLst>
                                      </p:cBhvr>
                                      <p:to>
                                        <p:strVal val="visible"/>
                                      </p:to>
                                    </p:set>
                                    <p:animEffect transition="in" filter="dissolve">
                                      <p:cBhvr>
                                        <p:cTn id="13" dur="500"/>
                                        <p:tgtEl>
                                          <p:spTgt spid="34304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43043">
                                            <p:txEl>
                                              <p:pRg st="3" end="3"/>
                                            </p:txEl>
                                          </p:spTgt>
                                        </p:tgtEl>
                                        <p:attrNameLst>
                                          <p:attrName>style.visibility</p:attrName>
                                        </p:attrNameLst>
                                      </p:cBhvr>
                                      <p:to>
                                        <p:strVal val="visible"/>
                                      </p:to>
                                    </p:set>
                                    <p:animEffect transition="in" filter="dissolve">
                                      <p:cBhvr>
                                        <p:cTn id="16" dur="500"/>
                                        <p:tgtEl>
                                          <p:spTgt spid="34304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43043">
                                            <p:txEl>
                                              <p:pRg st="4" end="4"/>
                                            </p:txEl>
                                          </p:spTgt>
                                        </p:tgtEl>
                                        <p:attrNameLst>
                                          <p:attrName>style.visibility</p:attrName>
                                        </p:attrNameLst>
                                      </p:cBhvr>
                                      <p:to>
                                        <p:strVal val="visible"/>
                                      </p:to>
                                    </p:set>
                                    <p:animEffect transition="in" filter="dissolve">
                                      <p:cBhvr>
                                        <p:cTn id="19" dur="500"/>
                                        <p:tgtEl>
                                          <p:spTgt spid="343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bwMode="auto">
          <a:xfrm rot="18874079">
            <a:off x="1840532" y="3986896"/>
            <a:ext cx="1241835" cy="432378"/>
          </a:xfrm>
          <a:prstGeom prst="rightArrow">
            <a:avLst/>
          </a:prstGeom>
          <a:solidFill>
            <a:schemeClr val="accent4">
              <a:lumMod val="20000"/>
              <a:lumOff val="80000"/>
            </a:schemeClr>
          </a:solidFill>
          <a:ln w="12700" cap="flat" cmpd="sng" algn="ctr">
            <a:solidFill>
              <a:schemeClr val="accent2"/>
            </a:solidFill>
            <a:prstDash val="dash"/>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33" name="Right Arrow 32"/>
          <p:cNvSpPr/>
          <p:nvPr/>
        </p:nvSpPr>
        <p:spPr bwMode="auto">
          <a:xfrm rot="16200000">
            <a:off x="3051148" y="4193768"/>
            <a:ext cx="1241835" cy="432378"/>
          </a:xfrm>
          <a:prstGeom prst="rightArrow">
            <a:avLst/>
          </a:prstGeom>
          <a:solidFill>
            <a:schemeClr val="accent4">
              <a:lumMod val="20000"/>
              <a:lumOff val="80000"/>
            </a:schemeClr>
          </a:solidFill>
          <a:ln w="12700" cap="flat" cmpd="sng" algn="ctr">
            <a:solidFill>
              <a:schemeClr val="accent2"/>
            </a:solidFill>
            <a:prstDash val="dash"/>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34" name="Right Arrow 33"/>
          <p:cNvSpPr/>
          <p:nvPr/>
        </p:nvSpPr>
        <p:spPr bwMode="auto">
          <a:xfrm rot="13082579">
            <a:off x="4393292" y="3873724"/>
            <a:ext cx="1241835" cy="432378"/>
          </a:xfrm>
          <a:prstGeom prst="rightArrow">
            <a:avLst/>
          </a:prstGeom>
          <a:solidFill>
            <a:schemeClr val="accent4">
              <a:lumMod val="20000"/>
              <a:lumOff val="80000"/>
            </a:schemeClr>
          </a:solidFill>
          <a:ln w="12700" cap="flat" cmpd="sng" algn="ctr">
            <a:solidFill>
              <a:schemeClr val="accent2"/>
            </a:solidFill>
            <a:prstDash val="dash"/>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19" name="Right Arrow 18"/>
          <p:cNvSpPr/>
          <p:nvPr/>
        </p:nvSpPr>
        <p:spPr bwMode="auto">
          <a:xfrm rot="18874079">
            <a:off x="3692737" y="2582742"/>
            <a:ext cx="1241835" cy="432378"/>
          </a:xfrm>
          <a:prstGeom prst="rightArrow">
            <a:avLst/>
          </a:prstGeom>
          <a:solidFill>
            <a:schemeClr val="bg2"/>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18" name="Right Arrow 17"/>
          <p:cNvSpPr/>
          <p:nvPr/>
        </p:nvSpPr>
        <p:spPr bwMode="auto">
          <a:xfrm rot="13348875">
            <a:off x="2610178" y="2644320"/>
            <a:ext cx="1331355" cy="358724"/>
          </a:xfrm>
          <a:prstGeom prst="rightArrow">
            <a:avLst/>
          </a:prstGeom>
          <a:solidFill>
            <a:schemeClr val="bg2"/>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 name="Title 1"/>
          <p:cNvSpPr>
            <a:spLocks noGrp="1"/>
          </p:cNvSpPr>
          <p:nvPr>
            <p:ph type="title"/>
          </p:nvPr>
        </p:nvSpPr>
        <p:spPr/>
        <p:txBody>
          <a:bodyPr/>
          <a:lstStyle/>
          <a:p>
            <a:r>
              <a:rPr lang="en-GB" dirty="0" smtClean="0"/>
              <a:t>What Is CITE?</a:t>
            </a:r>
            <a:endParaRPr lang="en-GB" dirty="0"/>
          </a:p>
        </p:txBody>
      </p:sp>
      <p:sp>
        <p:nvSpPr>
          <p:cNvPr id="4" name="Slide Number Placeholder 3"/>
          <p:cNvSpPr>
            <a:spLocks noGrp="1"/>
          </p:cNvSpPr>
          <p:nvPr>
            <p:ph type="sldNum" sz="quarter" idx="10"/>
          </p:nvPr>
        </p:nvSpPr>
        <p:spPr/>
        <p:txBody>
          <a:bodyPr/>
          <a:lstStyle/>
          <a:p>
            <a:fld id="{6EBED88E-1AE0-454C-8838-C53E1511A9ED}" type="slidenum">
              <a:rPr lang="en-GB" smtClean="0"/>
              <a:pPr/>
              <a:t>12</a:t>
            </a:fld>
            <a:endParaRPr lang="en-GB"/>
          </a:p>
        </p:txBody>
      </p:sp>
      <p:sp>
        <p:nvSpPr>
          <p:cNvPr id="8" name="Rounded Rectangle 7"/>
          <p:cNvSpPr/>
          <p:nvPr/>
        </p:nvSpPr>
        <p:spPr bwMode="auto">
          <a:xfrm>
            <a:off x="179512" y="2636912"/>
            <a:ext cx="1728192" cy="66900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Steering Group</a:t>
            </a:r>
            <a:endParaRPr lang="en-GB" sz="2000" b="1" dirty="0">
              <a:solidFill>
                <a:srgbClr val="F8F8F8"/>
              </a:solidFill>
            </a:endParaRPr>
          </a:p>
        </p:txBody>
      </p:sp>
      <p:sp>
        <p:nvSpPr>
          <p:cNvPr id="10" name="Rounded Rectangle 9"/>
          <p:cNvSpPr/>
          <p:nvPr/>
        </p:nvSpPr>
        <p:spPr bwMode="auto">
          <a:xfrm>
            <a:off x="2879812" y="3068960"/>
            <a:ext cx="1728192" cy="66900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CITE</a:t>
            </a:r>
            <a:endParaRPr lang="en-GB" sz="2000" b="1" dirty="0">
              <a:solidFill>
                <a:srgbClr val="F8F8F8"/>
              </a:solidFill>
            </a:endParaRPr>
          </a:p>
        </p:txBody>
      </p:sp>
      <p:sp>
        <p:nvSpPr>
          <p:cNvPr id="11" name="Rounded Rectangle 10"/>
          <p:cNvSpPr/>
          <p:nvPr/>
        </p:nvSpPr>
        <p:spPr bwMode="auto">
          <a:xfrm>
            <a:off x="827584" y="4293096"/>
            <a:ext cx="1872208" cy="1260140"/>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1800" b="1" dirty="0" smtClean="0">
                <a:solidFill>
                  <a:srgbClr val="F8F8F8"/>
                </a:solidFill>
              </a:rPr>
              <a:t>Learning Design/Consultancy Team</a:t>
            </a:r>
            <a:endParaRPr lang="en-GB" sz="1800" b="1" dirty="0">
              <a:solidFill>
                <a:srgbClr val="F8F8F8"/>
              </a:solidFill>
            </a:endParaRPr>
          </a:p>
        </p:txBody>
      </p:sp>
      <p:sp>
        <p:nvSpPr>
          <p:cNvPr id="12" name="Rounded Rectangle 11"/>
          <p:cNvSpPr/>
          <p:nvPr/>
        </p:nvSpPr>
        <p:spPr bwMode="auto">
          <a:xfrm>
            <a:off x="2879812" y="4293096"/>
            <a:ext cx="1800200" cy="1260140"/>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err="1" smtClean="0">
                <a:solidFill>
                  <a:srgbClr val="F8F8F8"/>
                </a:solidFill>
              </a:rPr>
              <a:t>Multimediaand</a:t>
            </a:r>
            <a:r>
              <a:rPr lang="en-GB" sz="2000" b="1" dirty="0" smtClean="0">
                <a:solidFill>
                  <a:srgbClr val="F8F8F8"/>
                </a:solidFill>
              </a:rPr>
              <a:t> Web Design</a:t>
            </a:r>
            <a:endParaRPr lang="en-GB" sz="2000" b="1" dirty="0">
              <a:solidFill>
                <a:srgbClr val="F8F8F8"/>
              </a:solidFill>
            </a:endParaRPr>
          </a:p>
        </p:txBody>
      </p:sp>
      <p:sp>
        <p:nvSpPr>
          <p:cNvPr id="13" name="Rounded Rectangle 12"/>
          <p:cNvSpPr/>
          <p:nvPr/>
        </p:nvSpPr>
        <p:spPr bwMode="auto">
          <a:xfrm>
            <a:off x="4932040" y="4293096"/>
            <a:ext cx="1728192" cy="1260140"/>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Research and Prototype Team</a:t>
            </a:r>
            <a:endParaRPr lang="en-GB" sz="2000" b="1" dirty="0">
              <a:solidFill>
                <a:srgbClr val="F8F8F8"/>
              </a:solidFill>
            </a:endParaRPr>
          </a:p>
        </p:txBody>
      </p:sp>
      <p:sp>
        <p:nvSpPr>
          <p:cNvPr id="14" name="Rounded Rectangle 13"/>
          <p:cNvSpPr/>
          <p:nvPr/>
        </p:nvSpPr>
        <p:spPr bwMode="auto">
          <a:xfrm>
            <a:off x="6840252" y="2708920"/>
            <a:ext cx="2052228" cy="1224136"/>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Professional Educational Development</a:t>
            </a:r>
            <a:endParaRPr lang="en-GB" sz="2000" b="1" dirty="0">
              <a:solidFill>
                <a:srgbClr val="F8F8F8"/>
              </a:solidFill>
            </a:endParaRPr>
          </a:p>
        </p:txBody>
      </p:sp>
      <p:sp>
        <p:nvSpPr>
          <p:cNvPr id="15" name="Rounded Rectangle 14"/>
          <p:cNvSpPr/>
          <p:nvPr/>
        </p:nvSpPr>
        <p:spPr bwMode="auto">
          <a:xfrm>
            <a:off x="4608004" y="1628800"/>
            <a:ext cx="1728192" cy="66900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ESEAG</a:t>
            </a:r>
            <a:endParaRPr lang="en-GB" sz="2000" b="1" dirty="0">
              <a:solidFill>
                <a:srgbClr val="F8F8F8"/>
              </a:solidFill>
            </a:endParaRPr>
          </a:p>
        </p:txBody>
      </p:sp>
      <p:sp>
        <p:nvSpPr>
          <p:cNvPr id="16" name="Rounded Rectangle 15"/>
          <p:cNvSpPr/>
          <p:nvPr/>
        </p:nvSpPr>
        <p:spPr bwMode="auto">
          <a:xfrm>
            <a:off x="1115616" y="1700808"/>
            <a:ext cx="1728192" cy="66900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USB</a:t>
            </a:r>
            <a:endParaRPr lang="en-GB" sz="2000" b="1" dirty="0">
              <a:solidFill>
                <a:srgbClr val="F8F8F8"/>
              </a:solidFill>
            </a:endParaRPr>
          </a:p>
        </p:txBody>
      </p:sp>
      <p:sp>
        <p:nvSpPr>
          <p:cNvPr id="17" name="Rounded Rectangle 16"/>
          <p:cNvSpPr/>
          <p:nvPr/>
        </p:nvSpPr>
        <p:spPr bwMode="auto">
          <a:xfrm>
            <a:off x="179512" y="3501008"/>
            <a:ext cx="1728192" cy="66900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r>
              <a:rPr lang="en-GB" sz="2000" b="1" dirty="0" smtClean="0">
                <a:solidFill>
                  <a:srgbClr val="F8F8F8"/>
                </a:solidFill>
              </a:rPr>
              <a:t>TELL AG</a:t>
            </a:r>
            <a:endParaRPr lang="en-GB" sz="2000" b="1" dirty="0">
              <a:solidFill>
                <a:srgbClr val="F8F8F8"/>
              </a:solidFill>
            </a:endParaRPr>
          </a:p>
        </p:txBody>
      </p:sp>
      <p:sp>
        <p:nvSpPr>
          <p:cNvPr id="25" name="Right Arrow 24"/>
          <p:cNvSpPr/>
          <p:nvPr/>
        </p:nvSpPr>
        <p:spPr bwMode="auto">
          <a:xfrm>
            <a:off x="1943708" y="2960948"/>
            <a:ext cx="1008112" cy="360040"/>
          </a:xfrm>
          <a:prstGeom prst="rightArrow">
            <a:avLst/>
          </a:prstGeom>
          <a:solidFill>
            <a:schemeClr val="bg2"/>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9" name="Left-Right Arrow 28"/>
          <p:cNvSpPr/>
          <p:nvPr/>
        </p:nvSpPr>
        <p:spPr bwMode="auto">
          <a:xfrm>
            <a:off x="1907704" y="3392996"/>
            <a:ext cx="1044116" cy="360040"/>
          </a:xfrm>
          <a:prstGeom prst="leftRightArrow">
            <a:avLst/>
          </a:prstGeom>
          <a:solidFill>
            <a:schemeClr val="bg2"/>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30" name="Left-Right Arrow 29"/>
          <p:cNvSpPr/>
          <p:nvPr/>
        </p:nvSpPr>
        <p:spPr bwMode="auto">
          <a:xfrm>
            <a:off x="4608004" y="3140968"/>
            <a:ext cx="2232248" cy="396044"/>
          </a:xfrm>
          <a:prstGeom prst="leftRightArrow">
            <a:avLst/>
          </a:prstGeom>
          <a:solidFill>
            <a:schemeClr val="bg2"/>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3777869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C</a:t>
            </a:r>
            <a:r>
              <a:rPr lang="en-GB" dirty="0" smtClean="0"/>
              <a:t>onsultancy </a:t>
            </a:r>
            <a:r>
              <a:rPr lang="en-GB" dirty="0"/>
              <a:t>on </a:t>
            </a:r>
            <a:r>
              <a:rPr lang="en-GB" dirty="0" smtClean="0"/>
              <a:t>and support for learning design;</a:t>
            </a:r>
            <a:endParaRPr lang="en-GB" dirty="0"/>
          </a:p>
          <a:p>
            <a:pPr lvl="0"/>
            <a:r>
              <a:rPr lang="en-GB" dirty="0"/>
              <a:t>Assisting teachers in identifying and building </a:t>
            </a:r>
            <a:r>
              <a:rPr lang="en-GB" dirty="0" smtClean="0"/>
              <a:t>appropriate </a:t>
            </a:r>
            <a:r>
              <a:rPr lang="en-GB" dirty="0"/>
              <a:t>innovative </a:t>
            </a:r>
            <a:r>
              <a:rPr lang="en-GB" dirty="0" smtClean="0"/>
              <a:t>activities;</a:t>
            </a:r>
            <a:endParaRPr lang="en-GB" dirty="0"/>
          </a:p>
          <a:p>
            <a:pPr lvl="0"/>
            <a:r>
              <a:rPr lang="en-GB" dirty="0"/>
              <a:t>J</a:t>
            </a:r>
            <a:r>
              <a:rPr lang="en-GB" dirty="0" smtClean="0"/>
              <a:t>ust</a:t>
            </a:r>
            <a:r>
              <a:rPr lang="en-GB" dirty="0"/>
              <a:t>-in-time support for innovative learning technologies;</a:t>
            </a:r>
          </a:p>
          <a:p>
            <a:pPr lvl="0"/>
            <a:r>
              <a:rPr lang="en-GB" dirty="0"/>
              <a:t>Sharing </a:t>
            </a:r>
            <a:r>
              <a:rPr lang="en-GB" dirty="0" smtClean="0"/>
              <a:t>and </a:t>
            </a:r>
            <a:r>
              <a:rPr lang="en-GB" dirty="0"/>
              <a:t>dissemination events;</a:t>
            </a:r>
          </a:p>
          <a:p>
            <a:pPr lvl="0"/>
            <a:r>
              <a:rPr lang="en-GB" dirty="0"/>
              <a:t>I</a:t>
            </a:r>
            <a:r>
              <a:rPr lang="en-GB" dirty="0" smtClean="0"/>
              <a:t>n</a:t>
            </a:r>
            <a:r>
              <a:rPr lang="en-GB" dirty="0"/>
              <a:t>-house events as requested by individual faculties;</a:t>
            </a:r>
          </a:p>
          <a:p>
            <a:pPr lvl="0"/>
            <a:r>
              <a:rPr lang="en-GB" dirty="0" smtClean="0"/>
              <a:t>Special </a:t>
            </a:r>
            <a:r>
              <a:rPr lang="en-GB" dirty="0"/>
              <a:t>interest groups;</a:t>
            </a:r>
          </a:p>
          <a:p>
            <a:pPr lvl="0"/>
            <a:r>
              <a:rPr lang="en-GB" dirty="0"/>
              <a:t>D</a:t>
            </a:r>
            <a:r>
              <a:rPr lang="en-GB" dirty="0" smtClean="0"/>
              <a:t>evelopment </a:t>
            </a:r>
            <a:r>
              <a:rPr lang="en-GB" dirty="0"/>
              <a:t>of digital </a:t>
            </a:r>
            <a:r>
              <a:rPr lang="en-GB" dirty="0" smtClean="0"/>
              <a:t>literacies</a:t>
            </a:r>
            <a:endParaRPr lang="en-GB" dirty="0"/>
          </a:p>
          <a:p>
            <a:pPr lvl="0"/>
            <a:r>
              <a:rPr lang="en-GB" dirty="0" smtClean="0"/>
              <a:t>Identifying OERs</a:t>
            </a:r>
          </a:p>
          <a:p>
            <a:pPr lvl="0"/>
            <a:r>
              <a:rPr lang="en-GB" dirty="0"/>
              <a:t>P</a:t>
            </a:r>
            <a:r>
              <a:rPr lang="en-GB" dirty="0" smtClean="0"/>
              <a:t>roducing </a:t>
            </a:r>
            <a:r>
              <a:rPr lang="en-GB" dirty="0"/>
              <a:t>online activities, videos and animations.</a:t>
            </a:r>
          </a:p>
          <a:p>
            <a:endParaRPr lang="en-GB" dirty="0"/>
          </a:p>
        </p:txBody>
      </p:sp>
      <p:sp>
        <p:nvSpPr>
          <p:cNvPr id="3" name="Text Placeholder 2"/>
          <p:cNvSpPr>
            <a:spLocks noGrp="1"/>
          </p:cNvSpPr>
          <p:nvPr>
            <p:ph type="body" sz="quarter" idx="13"/>
          </p:nvPr>
        </p:nvSpPr>
        <p:spPr/>
        <p:txBody>
          <a:bodyPr>
            <a:normAutofit/>
          </a:bodyPr>
          <a:lstStyle/>
          <a:p>
            <a:r>
              <a:rPr lang="en-GB" sz="2400" dirty="0" smtClean="0"/>
              <a:t>Support for </a:t>
            </a:r>
            <a:r>
              <a:rPr lang="en-GB" sz="2400" dirty="0"/>
              <a:t>Faculties and Professional </a:t>
            </a:r>
            <a:r>
              <a:rPr lang="en-GB" sz="2400" dirty="0" smtClean="0"/>
              <a:t>Services</a:t>
            </a:r>
            <a:r>
              <a:rPr lang="en-GB" dirty="0" smtClean="0"/>
              <a:t>:</a:t>
            </a:r>
            <a:endParaRPr lang="en-GB" dirty="0"/>
          </a:p>
        </p:txBody>
      </p:sp>
      <p:sp>
        <p:nvSpPr>
          <p:cNvPr id="4" name="Slide Number Placeholder 3"/>
          <p:cNvSpPr>
            <a:spLocks noGrp="1"/>
          </p:cNvSpPr>
          <p:nvPr>
            <p:ph type="sldNum" sz="quarter" idx="15"/>
          </p:nvPr>
        </p:nvSpPr>
        <p:spPr/>
        <p:txBody>
          <a:bodyPr/>
          <a:lstStyle/>
          <a:p>
            <a:fld id="{841E4A8B-7CE1-BC4B-9352-78518045172B}" type="slidenum">
              <a:rPr lang="en-GB" smtClean="0"/>
              <a:pPr/>
              <a:t>13</a:t>
            </a:fld>
            <a:endParaRPr lang="en-GB"/>
          </a:p>
        </p:txBody>
      </p:sp>
    </p:spTree>
    <p:extLst>
      <p:ext uri="{BB962C8B-B14F-4D97-AF65-F5344CB8AC3E}">
        <p14:creationId xmlns:p14="http://schemas.microsoft.com/office/powerpoint/2010/main" val="1724464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a:t>Developing and Supporting Community</a:t>
            </a:r>
          </a:p>
        </p:txBody>
      </p:sp>
      <p:sp>
        <p:nvSpPr>
          <p:cNvPr id="6" name="Content Placeholder 5"/>
          <p:cNvSpPr>
            <a:spLocks noGrp="1"/>
          </p:cNvSpPr>
          <p:nvPr>
            <p:ph idx="1"/>
          </p:nvPr>
        </p:nvSpPr>
        <p:spPr>
          <a:xfrm>
            <a:off x="323528" y="2132856"/>
            <a:ext cx="8496300" cy="3538141"/>
          </a:xfrm>
        </p:spPr>
        <p:txBody>
          <a:bodyPr/>
          <a:lstStyle/>
          <a:p>
            <a:pPr lvl="0"/>
            <a:r>
              <a:rPr lang="en-GB" sz="1800" dirty="0" smtClean="0"/>
              <a:t>Fellows and Associates from the faculties and academic services</a:t>
            </a:r>
          </a:p>
          <a:p>
            <a:pPr lvl="0"/>
            <a:r>
              <a:rPr lang="en-GB" sz="1800" dirty="0" smtClean="0"/>
              <a:t>Seminar </a:t>
            </a:r>
            <a:r>
              <a:rPr lang="en-GB" sz="1800" dirty="0"/>
              <a:t>series</a:t>
            </a:r>
          </a:p>
          <a:p>
            <a:pPr lvl="0"/>
            <a:r>
              <a:rPr lang="en-GB" sz="1800" dirty="0" smtClean="0"/>
              <a:t>Away </a:t>
            </a:r>
            <a:r>
              <a:rPr lang="en-GB" sz="1800" dirty="0"/>
              <a:t>Days</a:t>
            </a:r>
          </a:p>
          <a:p>
            <a:pPr lvl="0"/>
            <a:r>
              <a:rPr lang="en-GB" sz="1800" dirty="0" smtClean="0"/>
              <a:t>Events </a:t>
            </a:r>
            <a:r>
              <a:rPr lang="en-GB" sz="1800" dirty="0"/>
              <a:t>to promote dissemination of good practice.</a:t>
            </a:r>
          </a:p>
          <a:p>
            <a:pPr lvl="0"/>
            <a:r>
              <a:rPr lang="en-GB" sz="1800" dirty="0" smtClean="0"/>
              <a:t>“</a:t>
            </a:r>
            <a:r>
              <a:rPr lang="en-GB" sz="1800" dirty="0"/>
              <a:t>B</a:t>
            </a:r>
            <a:r>
              <a:rPr lang="en-GB" sz="1800" dirty="0" smtClean="0"/>
              <a:t>ar </a:t>
            </a:r>
            <a:r>
              <a:rPr lang="en-GB" sz="1800" dirty="0"/>
              <a:t>camps” and “plug fests” and similar events to interact with students </a:t>
            </a:r>
            <a:endParaRPr lang="en-GB" sz="1800" dirty="0" smtClean="0"/>
          </a:p>
          <a:p>
            <a:pPr lvl="0"/>
            <a:r>
              <a:rPr lang="en-GB" sz="1800" dirty="0" smtClean="0"/>
              <a:t>Support </a:t>
            </a:r>
            <a:r>
              <a:rPr lang="en-GB" sz="1800" dirty="0"/>
              <a:t>interns and student projects from the student body to work with the Centre</a:t>
            </a:r>
          </a:p>
          <a:p>
            <a:endParaRPr lang="en-GB" dirty="0"/>
          </a:p>
        </p:txBody>
      </p:sp>
      <p:sp>
        <p:nvSpPr>
          <p:cNvPr id="5" name="Slide Number Placeholder 4"/>
          <p:cNvSpPr>
            <a:spLocks noGrp="1"/>
          </p:cNvSpPr>
          <p:nvPr>
            <p:ph type="sldNum" sz="quarter" idx="4294967295"/>
          </p:nvPr>
        </p:nvSpPr>
        <p:spPr>
          <a:xfrm>
            <a:off x="6877050" y="6308725"/>
            <a:ext cx="1905000" cy="457200"/>
          </a:xfrm>
          <a:prstGeom prst="rect">
            <a:avLst/>
          </a:prstGeom>
        </p:spPr>
        <p:txBody>
          <a:bodyPr/>
          <a:lstStyle/>
          <a:p>
            <a:fld id="{CA450333-D9DE-CC4E-84FF-0605736EA317}" type="slidenum">
              <a:rPr lang="en-GB" smtClean="0"/>
              <a:pPr/>
              <a:t>14</a:t>
            </a:fld>
            <a:endParaRPr lang="en-GB"/>
          </a:p>
        </p:txBody>
      </p:sp>
      <p:pic>
        <p:nvPicPr>
          <p:cNvPr id="7" name="Picture 6"/>
          <p:cNvPicPr>
            <a:picLocks noChangeAspect="1"/>
          </p:cNvPicPr>
          <p:nvPr/>
        </p:nvPicPr>
        <p:blipFill>
          <a:blip r:embed="rId2">
            <a:alphaModFix amt="13000"/>
          </a:blip>
          <a:stretch>
            <a:fillRect/>
          </a:stretch>
        </p:blipFill>
        <p:spPr>
          <a:xfrm>
            <a:off x="2915816" y="2420888"/>
            <a:ext cx="5463706" cy="4040212"/>
          </a:xfrm>
          <a:prstGeom prst="rect">
            <a:avLst/>
          </a:prstGeom>
        </p:spPr>
      </p:pic>
    </p:spTree>
    <p:extLst>
      <p:ext uri="{BB962C8B-B14F-4D97-AF65-F5344CB8AC3E}">
        <p14:creationId xmlns:p14="http://schemas.microsoft.com/office/powerpoint/2010/main" val="978030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970AE528-39EB-C04E-8BED-FD9B4817D795}" type="slidenum">
              <a:rPr lang="en-GB"/>
              <a:pPr/>
              <a:t>15</a:t>
            </a:fld>
            <a:endParaRPr lang="en-GB"/>
          </a:p>
        </p:txBody>
      </p:sp>
      <p:sp>
        <p:nvSpPr>
          <p:cNvPr id="318466" name="Rectangle 2"/>
          <p:cNvSpPr>
            <a:spLocks noGrp="1" noChangeArrowheads="1"/>
          </p:cNvSpPr>
          <p:nvPr>
            <p:ph type="title"/>
          </p:nvPr>
        </p:nvSpPr>
        <p:spPr/>
        <p:txBody>
          <a:bodyPr/>
          <a:lstStyle/>
          <a:p>
            <a:r>
              <a:rPr lang="en-GB"/>
              <a:t>What does it take to set up Technology Enhanced Learning?</a:t>
            </a:r>
          </a:p>
        </p:txBody>
      </p:sp>
      <p:sp>
        <p:nvSpPr>
          <p:cNvPr id="318467" name="Rectangle 3"/>
          <p:cNvSpPr>
            <a:spLocks noGrp="1" noChangeArrowheads="1"/>
          </p:cNvSpPr>
          <p:nvPr>
            <p:ph type="body" idx="1"/>
          </p:nvPr>
        </p:nvSpPr>
        <p:spPr/>
        <p:txBody>
          <a:bodyPr/>
          <a:lstStyle/>
          <a:p>
            <a:r>
              <a:rPr lang="en-GB" sz="2000" dirty="0"/>
              <a:t>Time, Skills, Access to software and hardware, help </a:t>
            </a:r>
          </a:p>
          <a:p>
            <a:r>
              <a:rPr lang="en-GB" sz="2000" dirty="0"/>
              <a:t>Foundation Level – JIT …</a:t>
            </a:r>
          </a:p>
          <a:p>
            <a:r>
              <a:rPr lang="en-GB" sz="2000" dirty="0"/>
              <a:t>Level 2 – really needs a top down curriculum led approach to identifying</a:t>
            </a:r>
          </a:p>
          <a:p>
            <a:pPr lvl="1"/>
            <a:r>
              <a:rPr lang="en-GB" sz="1800" dirty="0"/>
              <a:t>What will benefit from investment</a:t>
            </a:r>
          </a:p>
          <a:p>
            <a:pPr lvl="1"/>
            <a:r>
              <a:rPr lang="en-GB" sz="1800" dirty="0"/>
              <a:t>Where the investment will come from</a:t>
            </a:r>
          </a:p>
          <a:p>
            <a:pPr lvl="1"/>
            <a:r>
              <a:rPr lang="en-GB" sz="1800" dirty="0"/>
              <a:t>The team that will be responsible  </a:t>
            </a:r>
          </a:p>
          <a:p>
            <a:r>
              <a:rPr lang="en-GB" sz="2000" dirty="0"/>
              <a:t>If you have a big project then there are funding bodies that may help:</a:t>
            </a:r>
          </a:p>
          <a:p>
            <a:pPr lvl="1"/>
            <a:r>
              <a:rPr lang="en-GB" sz="1800" dirty="0"/>
              <a:t>JISC, HEA, HEFCE, Your Professional Body, Various charities and foundations</a:t>
            </a:r>
          </a:p>
        </p:txBody>
      </p:sp>
    </p:spTree>
    <p:extLst>
      <p:ext uri="{BB962C8B-B14F-4D97-AF65-F5344CB8AC3E}">
        <p14:creationId xmlns:p14="http://schemas.microsoft.com/office/powerpoint/2010/main" val="277092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Learning</a:t>
            </a:r>
            <a:br>
              <a:rPr lang="en-US" sz="3200" dirty="0" smtClean="0"/>
            </a:br>
            <a:r>
              <a:rPr lang="en-US" sz="3200" dirty="0" smtClean="0"/>
              <a:t>Design</a:t>
            </a:r>
            <a:endParaRPr lang="en-US" sz="3200" dirty="0"/>
          </a:p>
        </p:txBody>
      </p:sp>
      <p:sp>
        <p:nvSpPr>
          <p:cNvPr id="4" name="Slide Number Placeholder 3"/>
          <p:cNvSpPr>
            <a:spLocks noGrp="1"/>
          </p:cNvSpPr>
          <p:nvPr>
            <p:ph type="sldNum" sz="quarter" idx="10"/>
          </p:nvPr>
        </p:nvSpPr>
        <p:spPr/>
        <p:txBody>
          <a:bodyPr/>
          <a:lstStyle/>
          <a:p>
            <a:fld id="{6EBED88E-1AE0-454C-8838-C53E1511A9ED}" type="slidenum">
              <a:rPr lang="en-GB" smtClean="0"/>
              <a:pPr/>
              <a:t>16</a:t>
            </a:fld>
            <a:endParaRPr lang="en-GB"/>
          </a:p>
        </p:txBody>
      </p:sp>
      <p:pic>
        <p:nvPicPr>
          <p:cNvPr id="6" name="Picture 5"/>
          <p:cNvPicPr>
            <a:picLocks noChangeAspect="1"/>
          </p:cNvPicPr>
          <p:nvPr/>
        </p:nvPicPr>
        <p:blipFill>
          <a:blip r:embed="rId2"/>
          <a:stretch>
            <a:fillRect/>
          </a:stretch>
        </p:blipFill>
        <p:spPr>
          <a:xfrm>
            <a:off x="3852104" y="80628"/>
            <a:ext cx="5227999" cy="6777372"/>
          </a:xfrm>
          <a:prstGeom prst="rect">
            <a:avLst/>
          </a:prstGeom>
        </p:spPr>
      </p:pic>
      <p:sp>
        <p:nvSpPr>
          <p:cNvPr id="7" name="Content Placeholder 6"/>
          <p:cNvSpPr>
            <a:spLocks noGrp="1"/>
          </p:cNvSpPr>
          <p:nvPr>
            <p:ph idx="1"/>
          </p:nvPr>
        </p:nvSpPr>
        <p:spPr>
          <a:xfrm>
            <a:off x="358775" y="1700213"/>
            <a:ext cx="3673165" cy="4357079"/>
          </a:xfrm>
        </p:spPr>
        <p:txBody>
          <a:bodyPr/>
          <a:lstStyle/>
          <a:p>
            <a:r>
              <a:rPr lang="en-US" sz="2000" dirty="0" smtClean="0"/>
              <a:t>The workflow through the learning activities which embody your particular pedagogical approach </a:t>
            </a:r>
          </a:p>
          <a:p>
            <a:r>
              <a:rPr lang="en-US" sz="2000" dirty="0" smtClean="0"/>
              <a:t>And the selection and design of appropriate activities</a:t>
            </a:r>
            <a:endParaRPr lang="en-US" sz="2000" dirty="0"/>
          </a:p>
          <a:p>
            <a:r>
              <a:rPr lang="en-US" sz="2000" dirty="0" smtClean="0"/>
              <a:t>This example </a:t>
            </a:r>
            <a:r>
              <a:rPr lang="en-US" sz="2000" dirty="0"/>
              <a:t>i</a:t>
            </a:r>
            <a:r>
              <a:rPr lang="en-US" sz="2000" dirty="0" smtClean="0"/>
              <a:t>s concerned with students learning to evaluate technical reports, then evaluate their own report and two others. </a:t>
            </a:r>
            <a:endParaRPr lang="en-US" sz="2000" dirty="0"/>
          </a:p>
        </p:txBody>
      </p:sp>
    </p:spTree>
    <p:extLst>
      <p:ext uri="{BB962C8B-B14F-4D97-AF65-F5344CB8AC3E}">
        <p14:creationId xmlns:p14="http://schemas.microsoft.com/office/powerpoint/2010/main" val="310267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bwMode="auto">
          <a:xfrm>
            <a:off x="2915816" y="2276649"/>
            <a:ext cx="2016224" cy="2592288"/>
          </a:xfrm>
          <a:prstGeom prst="cloud">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3" name="Slide Number Placeholder 2"/>
          <p:cNvSpPr>
            <a:spLocks noGrp="1"/>
          </p:cNvSpPr>
          <p:nvPr>
            <p:ph type="sldNum" sz="quarter" idx="4294967295"/>
          </p:nvPr>
        </p:nvSpPr>
        <p:spPr>
          <a:xfrm>
            <a:off x="6695765" y="6667401"/>
            <a:ext cx="1908175" cy="180975"/>
          </a:xfrm>
        </p:spPr>
        <p:txBody>
          <a:bodyPr/>
          <a:lstStyle/>
          <a:p>
            <a:fld id="{3EB683AB-0D5D-B341-8548-21E70DCAF649}" type="slidenum">
              <a:rPr lang="en-GB" smtClean="0"/>
              <a:pPr/>
              <a:t>17</a:t>
            </a:fld>
            <a:endParaRPr lang="en-GB"/>
          </a:p>
        </p:txBody>
      </p:sp>
      <p:sp>
        <p:nvSpPr>
          <p:cNvPr id="6" name="Rounded Rectangle 5"/>
          <p:cNvSpPr/>
          <p:nvPr/>
        </p:nvSpPr>
        <p:spPr bwMode="auto">
          <a:xfrm>
            <a:off x="3059832" y="292472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8" name="Rounded Rectangle 7"/>
          <p:cNvSpPr/>
          <p:nvPr/>
        </p:nvSpPr>
        <p:spPr bwMode="auto">
          <a:xfrm>
            <a:off x="6624228" y="5336989"/>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Networks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(of</a:t>
            </a:r>
            <a:r>
              <a:rPr kumimoji="0" lang="en-US" sz="1400" b="0" i="0" u="none" strike="noStrike" cap="none" normalizeH="0" dirty="0" smtClean="0">
                <a:ln>
                  <a:noFill/>
                </a:ln>
                <a:solidFill>
                  <a:srgbClr val="F8F8F8"/>
                </a:solidFill>
                <a:effectLst/>
                <a:latin typeface="Lucida Sans" pitchFamily="34" charset="0"/>
                <a:ea typeface="ＭＳ Ｐゴシック" pitchFamily="16" charset="-128"/>
                <a:cs typeface="Arial" charset="0"/>
              </a:rPr>
              <a:t> People)</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9" name="Rounded Rectangle 8"/>
          <p:cNvSpPr/>
          <p:nvPr/>
        </p:nvSpPr>
        <p:spPr bwMode="auto">
          <a:xfrm>
            <a:off x="6624228" y="4580905"/>
            <a:ext cx="1584176"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Collaboration</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0" name="Rounded Rectangle 9"/>
          <p:cNvSpPr/>
          <p:nvPr/>
        </p:nvSpPr>
        <p:spPr bwMode="auto">
          <a:xfrm>
            <a:off x="4680012"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Social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Networking</a:t>
            </a:r>
          </a:p>
        </p:txBody>
      </p:sp>
      <p:sp>
        <p:nvSpPr>
          <p:cNvPr id="11" name="Rounded Rectangle 10"/>
          <p:cNvSpPr/>
          <p:nvPr/>
        </p:nvSpPr>
        <p:spPr bwMode="auto">
          <a:xfrm>
            <a:off x="4752020" y="4580905"/>
            <a:ext cx="1656184"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Communication</a:t>
            </a:r>
          </a:p>
        </p:txBody>
      </p:sp>
      <p:sp>
        <p:nvSpPr>
          <p:cNvPr id="12" name="Rounded Rectangle 11"/>
          <p:cNvSpPr/>
          <p:nvPr/>
        </p:nvSpPr>
        <p:spPr bwMode="auto">
          <a:xfrm>
            <a:off x="5940152" y="3248757"/>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 Academic Practices</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3" name="Rounded Rectangle 12"/>
          <p:cNvSpPr/>
          <p:nvPr/>
        </p:nvSpPr>
        <p:spPr bwMode="auto">
          <a:xfrm>
            <a:off x="5940152" y="25286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smtClean="0">
                <a:solidFill>
                  <a:srgbClr val="F8F8F8"/>
                </a:solidFill>
                <a:latin typeface="Lucida Sans" pitchFamily="34" charset="0"/>
                <a:ea typeface="ＭＳ Ｐゴシック" pitchFamily="16" charset="-128"/>
                <a:cs typeface="Arial" charset="0"/>
              </a:rPr>
              <a:t>Workpractices</a:t>
            </a:r>
            <a:endParaRPr lang="en-US" sz="1400" dirty="0">
              <a:solidFill>
                <a:srgbClr val="F8F8F8"/>
              </a:solidFill>
              <a:latin typeface="Lucida Sans" pitchFamily="34" charset="0"/>
              <a:ea typeface="ＭＳ Ｐゴシック" pitchFamily="16" charset="-128"/>
              <a:cs typeface="Arial" charset="0"/>
            </a:endParaRPr>
          </a:p>
        </p:txBody>
      </p:sp>
      <p:sp>
        <p:nvSpPr>
          <p:cNvPr id="14" name="Rounded Rectangle 13"/>
          <p:cNvSpPr/>
          <p:nvPr/>
        </p:nvSpPr>
        <p:spPr bwMode="auto">
          <a:xfrm>
            <a:off x="827584"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Beliefs and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Practices</a:t>
            </a:r>
          </a:p>
        </p:txBody>
      </p:sp>
      <p:sp>
        <p:nvSpPr>
          <p:cNvPr id="15" name="Rounded Rectangle 14"/>
          <p:cNvSpPr/>
          <p:nvPr/>
        </p:nvSpPr>
        <p:spPr bwMode="auto">
          <a:xfrm>
            <a:off x="2987824" y="1412553"/>
            <a:ext cx="1476164"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Business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Models</a:t>
            </a:r>
          </a:p>
        </p:txBody>
      </p:sp>
      <p:sp>
        <p:nvSpPr>
          <p:cNvPr id="16" name="Rounded Rectangle 15"/>
          <p:cNvSpPr/>
          <p:nvPr/>
        </p:nvSpPr>
        <p:spPr bwMode="auto">
          <a:xfrm>
            <a:off x="5040052"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Citizenship</a:t>
            </a:r>
          </a:p>
        </p:txBody>
      </p:sp>
      <p:sp>
        <p:nvSpPr>
          <p:cNvPr id="17" name="Rounded Rectangle 16"/>
          <p:cNvSpPr/>
          <p:nvPr/>
        </p:nvSpPr>
        <p:spPr bwMode="auto">
          <a:xfrm>
            <a:off x="3095836" y="378881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ICT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Skills</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8" name="Rounded Rectangle 17"/>
          <p:cNvSpPr/>
          <p:nvPr/>
        </p:nvSpPr>
        <p:spPr bwMode="auto">
          <a:xfrm>
            <a:off x="1115616"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Media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9" name="Rounded Rectangle 18"/>
          <p:cNvSpPr/>
          <p:nvPr/>
        </p:nvSpPr>
        <p:spPr bwMode="auto">
          <a:xfrm>
            <a:off x="539552" y="418486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Identity and Reputation</a:t>
            </a:r>
          </a:p>
        </p:txBody>
      </p:sp>
      <p:sp>
        <p:nvSpPr>
          <p:cNvPr id="20" name="Rounded Rectangle 19"/>
          <p:cNvSpPr/>
          <p:nvPr/>
        </p:nvSpPr>
        <p:spPr bwMode="auto">
          <a:xfrm>
            <a:off x="395536" y="274470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Street Wisdom on the 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Highway</a:t>
            </a:r>
          </a:p>
        </p:txBody>
      </p:sp>
      <p:sp>
        <p:nvSpPr>
          <p:cNvPr id="21" name="Rounded Rectangle 20"/>
          <p:cNvSpPr/>
          <p:nvPr/>
        </p:nvSpPr>
        <p:spPr bwMode="auto">
          <a:xfrm>
            <a:off x="3095836" y="61290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Evaluating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Affordances</a:t>
            </a:r>
          </a:p>
        </p:txBody>
      </p:sp>
      <p:sp>
        <p:nvSpPr>
          <p:cNvPr id="22" name="Curved Down Arrow 21"/>
          <p:cNvSpPr/>
          <p:nvPr/>
        </p:nvSpPr>
        <p:spPr bwMode="auto">
          <a:xfrm>
            <a:off x="5904148" y="4148857"/>
            <a:ext cx="1260140" cy="407484"/>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3" name="Curved Down Arrow 22"/>
          <p:cNvSpPr/>
          <p:nvPr/>
        </p:nvSpPr>
        <p:spPr bwMode="auto">
          <a:xfrm flipH="1" flipV="1">
            <a:off x="5832140" y="5877049"/>
            <a:ext cx="1224136" cy="360040"/>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4" name="Up Arrow 23"/>
          <p:cNvSpPr/>
          <p:nvPr/>
        </p:nvSpPr>
        <p:spPr bwMode="auto">
          <a:xfrm>
            <a:off x="5796136" y="4868937"/>
            <a:ext cx="144016" cy="438348"/>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6" name="Up Arrow 25"/>
          <p:cNvSpPr/>
          <p:nvPr/>
        </p:nvSpPr>
        <p:spPr bwMode="auto">
          <a:xfrm flipV="1">
            <a:off x="6984268" y="4868937"/>
            <a:ext cx="180020" cy="504056"/>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5" name="TextBox 24"/>
          <p:cNvSpPr txBox="1"/>
          <p:nvPr/>
        </p:nvSpPr>
        <p:spPr>
          <a:xfrm>
            <a:off x="7164288" y="17169"/>
            <a:ext cx="1979712" cy="2800766"/>
          </a:xfrm>
          <a:prstGeom prst="rect">
            <a:avLst/>
          </a:prstGeom>
          <a:solidFill>
            <a:schemeClr val="bg1"/>
          </a:solidFill>
          <a:ln>
            <a:solidFill>
              <a:schemeClr val="tx1"/>
            </a:solidFill>
          </a:ln>
        </p:spPr>
        <p:txBody>
          <a:bodyPr wrap="square" rtlCol="0">
            <a:spAutoFit/>
          </a:bodyPr>
          <a:lstStyle/>
          <a:p>
            <a:r>
              <a:rPr lang="en-GB" sz="1600" dirty="0" smtClean="0"/>
              <a:t>Finding,</a:t>
            </a:r>
          </a:p>
          <a:p>
            <a:r>
              <a:rPr lang="en-GB" sz="1600" dirty="0" smtClean="0"/>
              <a:t>evaluating,</a:t>
            </a:r>
          </a:p>
          <a:p>
            <a:r>
              <a:rPr lang="en-GB" sz="1600" dirty="0" smtClean="0"/>
              <a:t>processing,</a:t>
            </a:r>
          </a:p>
          <a:p>
            <a:r>
              <a:rPr lang="en-GB" sz="1600" dirty="0" smtClean="0"/>
              <a:t>organising,</a:t>
            </a:r>
          </a:p>
          <a:p>
            <a:r>
              <a:rPr lang="en-GB" sz="1600" dirty="0" smtClean="0"/>
              <a:t>analysing,</a:t>
            </a:r>
          </a:p>
          <a:p>
            <a:r>
              <a:rPr lang="en-GB" sz="1600" dirty="0"/>
              <a:t>p</a:t>
            </a:r>
            <a:r>
              <a:rPr lang="en-GB" sz="1600" dirty="0" smtClean="0"/>
              <a:t>resenting</a:t>
            </a:r>
          </a:p>
          <a:p>
            <a:endParaRPr lang="en-GB" sz="1600" dirty="0"/>
          </a:p>
          <a:p>
            <a:r>
              <a:rPr lang="en-GB" sz="1600" dirty="0" smtClean="0"/>
              <a:t>Using applications and services</a:t>
            </a:r>
          </a:p>
          <a:p>
            <a:r>
              <a:rPr lang="en-GB" sz="1600" dirty="0" smtClean="0"/>
              <a:t> </a:t>
            </a:r>
            <a:endParaRPr lang="en-US" sz="1600" dirty="0"/>
          </a:p>
        </p:txBody>
      </p:sp>
      <p:sp>
        <p:nvSpPr>
          <p:cNvPr id="2" name="TextBox 1"/>
          <p:cNvSpPr txBox="1"/>
          <p:nvPr/>
        </p:nvSpPr>
        <p:spPr>
          <a:xfrm>
            <a:off x="4826000" y="4402667"/>
            <a:ext cx="184666"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7780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bwMode="auto">
          <a:xfrm>
            <a:off x="2915816" y="2276649"/>
            <a:ext cx="2016224" cy="2592288"/>
          </a:xfrm>
          <a:prstGeom prst="cloud">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3" name="Slide Number Placeholder 2"/>
          <p:cNvSpPr>
            <a:spLocks noGrp="1"/>
          </p:cNvSpPr>
          <p:nvPr>
            <p:ph type="sldNum" sz="quarter" idx="4294967295"/>
          </p:nvPr>
        </p:nvSpPr>
        <p:spPr>
          <a:xfrm>
            <a:off x="6695765" y="6667401"/>
            <a:ext cx="1908175" cy="180975"/>
          </a:xfrm>
        </p:spPr>
        <p:txBody>
          <a:bodyPr/>
          <a:lstStyle/>
          <a:p>
            <a:fld id="{3EB683AB-0D5D-B341-8548-21E70DCAF649}" type="slidenum">
              <a:rPr lang="en-GB" smtClean="0"/>
              <a:pPr/>
              <a:t>18</a:t>
            </a:fld>
            <a:endParaRPr lang="en-GB"/>
          </a:p>
        </p:txBody>
      </p:sp>
      <p:sp>
        <p:nvSpPr>
          <p:cNvPr id="6" name="Rounded Rectangle 5"/>
          <p:cNvSpPr/>
          <p:nvPr/>
        </p:nvSpPr>
        <p:spPr bwMode="auto">
          <a:xfrm>
            <a:off x="3059832" y="292472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8" name="Rounded Rectangle 7"/>
          <p:cNvSpPr/>
          <p:nvPr/>
        </p:nvSpPr>
        <p:spPr bwMode="auto">
          <a:xfrm>
            <a:off x="6624228" y="5336989"/>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Networks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(of</a:t>
            </a:r>
            <a:r>
              <a:rPr kumimoji="0" lang="en-US" sz="1400" b="0" i="0" u="none" strike="noStrike" cap="none" normalizeH="0" dirty="0" smtClean="0">
                <a:ln>
                  <a:noFill/>
                </a:ln>
                <a:solidFill>
                  <a:srgbClr val="F8F8F8"/>
                </a:solidFill>
                <a:effectLst/>
                <a:latin typeface="Lucida Sans" pitchFamily="34" charset="0"/>
                <a:ea typeface="ＭＳ Ｐゴシック" pitchFamily="16" charset="-128"/>
                <a:cs typeface="Arial" charset="0"/>
              </a:rPr>
              <a:t> People)</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9" name="Rounded Rectangle 8"/>
          <p:cNvSpPr/>
          <p:nvPr/>
        </p:nvSpPr>
        <p:spPr bwMode="auto">
          <a:xfrm>
            <a:off x="6624228" y="4580905"/>
            <a:ext cx="1584176"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Collaboration</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0" name="Rounded Rectangle 9"/>
          <p:cNvSpPr/>
          <p:nvPr/>
        </p:nvSpPr>
        <p:spPr bwMode="auto">
          <a:xfrm>
            <a:off x="4680012"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Social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Networking</a:t>
            </a:r>
          </a:p>
        </p:txBody>
      </p:sp>
      <p:sp>
        <p:nvSpPr>
          <p:cNvPr id="11" name="Rounded Rectangle 10"/>
          <p:cNvSpPr/>
          <p:nvPr/>
        </p:nvSpPr>
        <p:spPr bwMode="auto">
          <a:xfrm>
            <a:off x="4752020" y="4580905"/>
            <a:ext cx="1656184"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Communication</a:t>
            </a:r>
          </a:p>
        </p:txBody>
      </p:sp>
      <p:sp>
        <p:nvSpPr>
          <p:cNvPr id="12" name="Rounded Rectangle 11"/>
          <p:cNvSpPr/>
          <p:nvPr/>
        </p:nvSpPr>
        <p:spPr bwMode="auto">
          <a:xfrm>
            <a:off x="5940152" y="3248757"/>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 Academic Practices</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3" name="Rounded Rectangle 12"/>
          <p:cNvSpPr/>
          <p:nvPr/>
        </p:nvSpPr>
        <p:spPr bwMode="auto">
          <a:xfrm>
            <a:off x="5940152" y="25286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smtClean="0">
                <a:solidFill>
                  <a:srgbClr val="F8F8F8"/>
                </a:solidFill>
                <a:latin typeface="Lucida Sans" pitchFamily="34" charset="0"/>
                <a:ea typeface="ＭＳ Ｐゴシック" pitchFamily="16" charset="-128"/>
                <a:cs typeface="Arial" charset="0"/>
              </a:rPr>
              <a:t>Workpractices</a:t>
            </a:r>
            <a:endParaRPr lang="en-US" sz="1400" dirty="0">
              <a:solidFill>
                <a:srgbClr val="F8F8F8"/>
              </a:solidFill>
              <a:latin typeface="Lucida Sans" pitchFamily="34" charset="0"/>
              <a:ea typeface="ＭＳ Ｐゴシック" pitchFamily="16" charset="-128"/>
              <a:cs typeface="Arial" charset="0"/>
            </a:endParaRPr>
          </a:p>
        </p:txBody>
      </p:sp>
      <p:sp>
        <p:nvSpPr>
          <p:cNvPr id="14" name="Rounded Rectangle 13"/>
          <p:cNvSpPr/>
          <p:nvPr/>
        </p:nvSpPr>
        <p:spPr bwMode="auto">
          <a:xfrm>
            <a:off x="827584"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Beliefs and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Practices</a:t>
            </a:r>
          </a:p>
        </p:txBody>
      </p:sp>
      <p:sp>
        <p:nvSpPr>
          <p:cNvPr id="15" name="Rounded Rectangle 14"/>
          <p:cNvSpPr/>
          <p:nvPr/>
        </p:nvSpPr>
        <p:spPr bwMode="auto">
          <a:xfrm>
            <a:off x="2987824" y="1412553"/>
            <a:ext cx="1476164"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Business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Models</a:t>
            </a:r>
          </a:p>
        </p:txBody>
      </p:sp>
      <p:sp>
        <p:nvSpPr>
          <p:cNvPr id="16" name="Rounded Rectangle 15"/>
          <p:cNvSpPr/>
          <p:nvPr/>
        </p:nvSpPr>
        <p:spPr bwMode="auto">
          <a:xfrm>
            <a:off x="5040052"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Citizenship</a:t>
            </a:r>
          </a:p>
        </p:txBody>
      </p:sp>
      <p:sp>
        <p:nvSpPr>
          <p:cNvPr id="17" name="Rounded Rectangle 16"/>
          <p:cNvSpPr/>
          <p:nvPr/>
        </p:nvSpPr>
        <p:spPr bwMode="auto">
          <a:xfrm>
            <a:off x="3095836" y="378881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ICT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Skills</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8" name="Rounded Rectangle 17"/>
          <p:cNvSpPr/>
          <p:nvPr/>
        </p:nvSpPr>
        <p:spPr bwMode="auto">
          <a:xfrm>
            <a:off x="1115616"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Media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endParaRPr>
          </a:p>
        </p:txBody>
      </p:sp>
      <p:sp>
        <p:nvSpPr>
          <p:cNvPr id="19" name="Rounded Rectangle 18"/>
          <p:cNvSpPr/>
          <p:nvPr/>
        </p:nvSpPr>
        <p:spPr bwMode="auto">
          <a:xfrm>
            <a:off x="539552" y="418486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Identity and Reputation</a:t>
            </a:r>
          </a:p>
        </p:txBody>
      </p:sp>
      <p:sp>
        <p:nvSpPr>
          <p:cNvPr id="20" name="Rounded Rectangle 19"/>
          <p:cNvSpPr/>
          <p:nvPr/>
        </p:nvSpPr>
        <p:spPr bwMode="auto">
          <a:xfrm>
            <a:off x="395536" y="274470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Street Wisdom on the 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Highway</a:t>
            </a:r>
          </a:p>
        </p:txBody>
      </p:sp>
      <p:sp>
        <p:nvSpPr>
          <p:cNvPr id="21" name="Rounded Rectangle 20"/>
          <p:cNvSpPr/>
          <p:nvPr/>
        </p:nvSpPr>
        <p:spPr bwMode="auto">
          <a:xfrm>
            <a:off x="3095836" y="61290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8F8F8"/>
                </a:solidFill>
                <a:latin typeface="Lucida Sans" pitchFamily="34" charset="0"/>
                <a:ea typeface="ＭＳ Ｐゴシック" pitchFamily="16" charset="-128"/>
                <a:cs typeface="Arial" charset="0"/>
              </a:rPr>
              <a:t>Evaluating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8F8F8"/>
                </a:solidFill>
                <a:effectLst/>
                <a:latin typeface="Lucida Sans" pitchFamily="34" charset="0"/>
                <a:ea typeface="ＭＳ Ｐゴシック" pitchFamily="16" charset="-128"/>
                <a:cs typeface="Arial" charset="0"/>
              </a:rPr>
              <a:t>Affordances</a:t>
            </a:r>
          </a:p>
        </p:txBody>
      </p:sp>
      <p:sp>
        <p:nvSpPr>
          <p:cNvPr id="22" name="Curved Down Arrow 21"/>
          <p:cNvSpPr/>
          <p:nvPr/>
        </p:nvSpPr>
        <p:spPr bwMode="auto">
          <a:xfrm>
            <a:off x="5904148" y="4148857"/>
            <a:ext cx="1260140" cy="407484"/>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3" name="Curved Down Arrow 22"/>
          <p:cNvSpPr/>
          <p:nvPr/>
        </p:nvSpPr>
        <p:spPr bwMode="auto">
          <a:xfrm flipH="1" flipV="1">
            <a:off x="5832140" y="5877049"/>
            <a:ext cx="1224136" cy="360040"/>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4" name="Up Arrow 23"/>
          <p:cNvSpPr/>
          <p:nvPr/>
        </p:nvSpPr>
        <p:spPr bwMode="auto">
          <a:xfrm>
            <a:off x="5796136" y="4868937"/>
            <a:ext cx="144016" cy="438348"/>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6" name="Up Arrow 25"/>
          <p:cNvSpPr/>
          <p:nvPr/>
        </p:nvSpPr>
        <p:spPr bwMode="auto">
          <a:xfrm flipV="1">
            <a:off x="6984268" y="4868937"/>
            <a:ext cx="180020" cy="504056"/>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2" name="TextBox 1"/>
          <p:cNvSpPr txBox="1"/>
          <p:nvPr/>
        </p:nvSpPr>
        <p:spPr>
          <a:xfrm>
            <a:off x="791580" y="512676"/>
            <a:ext cx="7344816" cy="646331"/>
          </a:xfrm>
          <a:prstGeom prst="rect">
            <a:avLst/>
          </a:prstGeom>
          <a:noFill/>
        </p:spPr>
        <p:txBody>
          <a:bodyPr wrap="square" rtlCol="0">
            <a:spAutoFit/>
          </a:bodyPr>
          <a:lstStyle/>
          <a:p>
            <a:r>
              <a:rPr lang="en-US" sz="1800" dirty="0" smtClean="0"/>
              <a:t>Digital Literacies are the skills needed to live, learn, work, collaborate, influence and lead in the virtual and digital world</a:t>
            </a:r>
            <a:endParaRPr lang="en-US" sz="1800" dirty="0"/>
          </a:p>
        </p:txBody>
      </p:sp>
      <p:sp>
        <p:nvSpPr>
          <p:cNvPr id="4" name="TextBox 3"/>
          <p:cNvSpPr txBox="1"/>
          <p:nvPr/>
        </p:nvSpPr>
        <p:spPr>
          <a:xfrm>
            <a:off x="287524" y="5985284"/>
            <a:ext cx="8244916" cy="646331"/>
          </a:xfrm>
          <a:prstGeom prst="rect">
            <a:avLst/>
          </a:prstGeom>
          <a:noFill/>
        </p:spPr>
        <p:txBody>
          <a:bodyPr wrap="square" rtlCol="0">
            <a:spAutoFit/>
          </a:bodyPr>
          <a:lstStyle/>
          <a:p>
            <a:r>
              <a:rPr lang="en-US" sz="1800" dirty="0" smtClean="0"/>
              <a:t>We are preparing students for jobs that don’t yet exist, using work-practices we don’t yet know supported by tools not yet invented.</a:t>
            </a:r>
            <a:endParaRPr lang="en-US" sz="1800" dirty="0"/>
          </a:p>
        </p:txBody>
      </p:sp>
    </p:spTree>
    <p:extLst>
      <p:ext uri="{BB962C8B-B14F-4D97-AF65-F5344CB8AC3E}">
        <p14:creationId xmlns:p14="http://schemas.microsoft.com/office/powerpoint/2010/main" val="18518159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7"/>
                                        </p:tgtEl>
                                        <p:attrNameLst>
                                          <p:attrName>style.opacity</p:attrName>
                                        </p:attrNameLst>
                                      </p:cBhvr>
                                      <p:to>
                                        <p:strVal val="0.25"/>
                                      </p:to>
                                    </p:set>
                                    <p:animEffect filter="image" prLst="opacity: 0.2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par>
                                <p:cTn id="11" presetID="9" presetClass="emph" presetSubtype="0" grpId="0" nodeType="with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25"/>
                                      </p:to>
                                    </p:set>
                                    <p:animEffect filter="image" prLst="opacity: 0.25">
                                      <p:cBhvr rctx="IE">
                                        <p:cTn id="16" dur="indefinite"/>
                                        <p:tgtEl>
                                          <p:spTgt spid="8"/>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25"/>
                                      </p:to>
                                    </p:set>
                                    <p:animEffect filter="image" prLst="opacity: 0.2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0"/>
                                        </p:tgtEl>
                                        <p:attrNameLst>
                                          <p:attrName>style.opacity</p:attrName>
                                        </p:attrNameLst>
                                      </p:cBhvr>
                                      <p:to>
                                        <p:strVal val="0.25"/>
                                      </p:to>
                                    </p:set>
                                    <p:animEffect filter="image" prLst="opacity: 0.25">
                                      <p:cBhvr rctx="IE">
                                        <p:cTn id="22" dur="indefinite"/>
                                        <p:tgtEl>
                                          <p:spTgt spid="10"/>
                                        </p:tgtEl>
                                      </p:cBhvr>
                                    </p:animEffect>
                                  </p:childTnLst>
                                </p:cTn>
                              </p:par>
                              <p:par>
                                <p:cTn id="23" presetID="9" presetClass="emph" presetSubtype="0" grpId="0" nodeType="withEffect">
                                  <p:stCondLst>
                                    <p:cond delay="0"/>
                                  </p:stCondLst>
                                  <p:childTnLst>
                                    <p:set>
                                      <p:cBhvr rctx="PPT">
                                        <p:cTn id="24" dur="indefinite"/>
                                        <p:tgtEl>
                                          <p:spTgt spid="11"/>
                                        </p:tgtEl>
                                        <p:attrNameLst>
                                          <p:attrName>style.opacity</p:attrName>
                                        </p:attrNameLst>
                                      </p:cBhvr>
                                      <p:to>
                                        <p:strVal val="0.25"/>
                                      </p:to>
                                    </p:set>
                                    <p:animEffect filter="image" prLst="opacity: 0.25">
                                      <p:cBhvr rctx="IE">
                                        <p:cTn id="25" dur="indefinite"/>
                                        <p:tgtEl>
                                          <p:spTgt spid="11"/>
                                        </p:tgtEl>
                                      </p:cBhvr>
                                    </p:animEffect>
                                  </p:childTnLst>
                                </p:cTn>
                              </p:par>
                              <p:par>
                                <p:cTn id="26" presetID="9" presetClass="emph" presetSubtype="0" grpId="0" nodeType="withEffect">
                                  <p:stCondLst>
                                    <p:cond delay="0"/>
                                  </p:stCondLst>
                                  <p:childTnLst>
                                    <p:set>
                                      <p:cBhvr rctx="PPT">
                                        <p:cTn id="27" dur="indefinite"/>
                                        <p:tgtEl>
                                          <p:spTgt spid="12"/>
                                        </p:tgtEl>
                                        <p:attrNameLst>
                                          <p:attrName>style.opacity</p:attrName>
                                        </p:attrNameLst>
                                      </p:cBhvr>
                                      <p:to>
                                        <p:strVal val="0.25"/>
                                      </p:to>
                                    </p:set>
                                    <p:animEffect filter="image" prLst="opacity: 0.25">
                                      <p:cBhvr rctx="IE">
                                        <p:cTn id="28" dur="indefinite"/>
                                        <p:tgtEl>
                                          <p:spTgt spid="12"/>
                                        </p:tgtEl>
                                      </p:cBhvr>
                                    </p:animEffect>
                                  </p:childTnLst>
                                </p:cTn>
                              </p:par>
                              <p:par>
                                <p:cTn id="29" presetID="9" presetClass="emph" presetSubtype="0" grpId="0" nodeType="withEffect">
                                  <p:stCondLst>
                                    <p:cond delay="0"/>
                                  </p:stCondLst>
                                  <p:childTnLst>
                                    <p:set>
                                      <p:cBhvr rctx="PPT">
                                        <p:cTn id="30" dur="indefinite"/>
                                        <p:tgtEl>
                                          <p:spTgt spid="13"/>
                                        </p:tgtEl>
                                        <p:attrNameLst>
                                          <p:attrName>style.opacity</p:attrName>
                                        </p:attrNameLst>
                                      </p:cBhvr>
                                      <p:to>
                                        <p:strVal val="0.25"/>
                                      </p:to>
                                    </p:set>
                                    <p:animEffect filter="image" prLst="opacity: 0.25">
                                      <p:cBhvr rctx="IE">
                                        <p:cTn id="31" dur="indefinite"/>
                                        <p:tgtEl>
                                          <p:spTgt spid="13"/>
                                        </p:tgtEl>
                                      </p:cBhvr>
                                    </p:animEffect>
                                  </p:childTnLst>
                                </p:cTn>
                              </p:par>
                              <p:par>
                                <p:cTn id="32" presetID="9" presetClass="emph" presetSubtype="0" grpId="0" nodeType="withEffect">
                                  <p:stCondLst>
                                    <p:cond delay="0"/>
                                  </p:stCondLst>
                                  <p:childTnLst>
                                    <p:set>
                                      <p:cBhvr rctx="PPT">
                                        <p:cTn id="33" dur="indefinite"/>
                                        <p:tgtEl>
                                          <p:spTgt spid="14"/>
                                        </p:tgtEl>
                                        <p:attrNameLst>
                                          <p:attrName>style.opacity</p:attrName>
                                        </p:attrNameLst>
                                      </p:cBhvr>
                                      <p:to>
                                        <p:strVal val="0.25"/>
                                      </p:to>
                                    </p:set>
                                    <p:animEffect filter="image" prLst="opacity: 0.25">
                                      <p:cBhvr rctx="IE">
                                        <p:cTn id="34" dur="indefinite"/>
                                        <p:tgtEl>
                                          <p:spTgt spid="14"/>
                                        </p:tgtEl>
                                      </p:cBhvr>
                                    </p:animEffect>
                                  </p:childTnLst>
                                </p:cTn>
                              </p:par>
                              <p:par>
                                <p:cTn id="35" presetID="9" presetClass="emph" presetSubtype="0" grpId="0" nodeType="withEffect">
                                  <p:stCondLst>
                                    <p:cond delay="0"/>
                                  </p:stCondLst>
                                  <p:childTnLst>
                                    <p:set>
                                      <p:cBhvr rctx="PPT">
                                        <p:cTn id="36" dur="indefinite"/>
                                        <p:tgtEl>
                                          <p:spTgt spid="15"/>
                                        </p:tgtEl>
                                        <p:attrNameLst>
                                          <p:attrName>style.opacity</p:attrName>
                                        </p:attrNameLst>
                                      </p:cBhvr>
                                      <p:to>
                                        <p:strVal val="0.25"/>
                                      </p:to>
                                    </p:set>
                                    <p:animEffect filter="image" prLst="opacity: 0.25">
                                      <p:cBhvr rctx="IE">
                                        <p:cTn id="37" dur="indefinite"/>
                                        <p:tgtEl>
                                          <p:spTgt spid="15"/>
                                        </p:tgtEl>
                                      </p:cBhvr>
                                    </p:animEffect>
                                  </p:childTnLst>
                                </p:cTn>
                              </p:par>
                              <p:par>
                                <p:cTn id="38" presetID="9" presetClass="emph" presetSubtype="0" grpId="0" nodeType="withEffect">
                                  <p:stCondLst>
                                    <p:cond delay="0"/>
                                  </p:stCondLst>
                                  <p:childTnLst>
                                    <p:set>
                                      <p:cBhvr rctx="PPT">
                                        <p:cTn id="39" dur="indefinite"/>
                                        <p:tgtEl>
                                          <p:spTgt spid="16"/>
                                        </p:tgtEl>
                                        <p:attrNameLst>
                                          <p:attrName>style.opacity</p:attrName>
                                        </p:attrNameLst>
                                      </p:cBhvr>
                                      <p:to>
                                        <p:strVal val="0.25"/>
                                      </p:to>
                                    </p:set>
                                    <p:animEffect filter="image" prLst="opacity: 0.25">
                                      <p:cBhvr rctx="IE">
                                        <p:cTn id="40" dur="indefinite"/>
                                        <p:tgtEl>
                                          <p:spTgt spid="16"/>
                                        </p:tgtEl>
                                      </p:cBhvr>
                                    </p:animEffect>
                                  </p:childTnLst>
                                </p:cTn>
                              </p:par>
                              <p:par>
                                <p:cTn id="41" presetID="9" presetClass="emph" presetSubtype="0" grpId="0" nodeType="withEffect">
                                  <p:stCondLst>
                                    <p:cond delay="0"/>
                                  </p:stCondLst>
                                  <p:childTnLst>
                                    <p:set>
                                      <p:cBhvr rctx="PPT">
                                        <p:cTn id="42" dur="indefinite"/>
                                        <p:tgtEl>
                                          <p:spTgt spid="17"/>
                                        </p:tgtEl>
                                        <p:attrNameLst>
                                          <p:attrName>style.opacity</p:attrName>
                                        </p:attrNameLst>
                                      </p:cBhvr>
                                      <p:to>
                                        <p:strVal val="0.25"/>
                                      </p:to>
                                    </p:set>
                                    <p:animEffect filter="image" prLst="opacity: 0.25">
                                      <p:cBhvr rctx="IE">
                                        <p:cTn id="43" dur="indefinite"/>
                                        <p:tgtEl>
                                          <p:spTgt spid="17"/>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25"/>
                                      </p:to>
                                    </p:set>
                                    <p:animEffect filter="image" prLst="opacity: 0.25">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19"/>
                                        </p:tgtEl>
                                        <p:attrNameLst>
                                          <p:attrName>style.opacity</p:attrName>
                                        </p:attrNameLst>
                                      </p:cBhvr>
                                      <p:to>
                                        <p:strVal val="0.25"/>
                                      </p:to>
                                    </p:set>
                                    <p:animEffect filter="image" prLst="opacity: 0.25">
                                      <p:cBhvr rctx="IE">
                                        <p:cTn id="49" dur="indefinite"/>
                                        <p:tgtEl>
                                          <p:spTgt spid="19"/>
                                        </p:tgtEl>
                                      </p:cBhvr>
                                    </p:animEffect>
                                  </p:childTnLst>
                                </p:cTn>
                              </p:par>
                              <p:par>
                                <p:cTn id="50" presetID="9" presetClass="emph" presetSubtype="0" grpId="0" nodeType="withEffect">
                                  <p:stCondLst>
                                    <p:cond delay="0"/>
                                  </p:stCondLst>
                                  <p:childTnLst>
                                    <p:set>
                                      <p:cBhvr rctx="PPT">
                                        <p:cTn id="51" dur="indefinite"/>
                                        <p:tgtEl>
                                          <p:spTgt spid="20"/>
                                        </p:tgtEl>
                                        <p:attrNameLst>
                                          <p:attrName>style.opacity</p:attrName>
                                        </p:attrNameLst>
                                      </p:cBhvr>
                                      <p:to>
                                        <p:strVal val="0.25"/>
                                      </p:to>
                                    </p:set>
                                    <p:animEffect filter="image" prLst="opacity: 0.25">
                                      <p:cBhvr rctx="IE">
                                        <p:cTn id="52" dur="indefinite"/>
                                        <p:tgtEl>
                                          <p:spTgt spid="20"/>
                                        </p:tgtEl>
                                      </p:cBhvr>
                                    </p:animEffect>
                                  </p:childTnLst>
                                </p:cTn>
                              </p:par>
                              <p:par>
                                <p:cTn id="53" presetID="9" presetClass="emph" presetSubtype="0" grpId="0" nodeType="withEffect">
                                  <p:stCondLst>
                                    <p:cond delay="0"/>
                                  </p:stCondLst>
                                  <p:childTnLst>
                                    <p:set>
                                      <p:cBhvr rctx="PPT">
                                        <p:cTn id="54" dur="indefinite"/>
                                        <p:tgtEl>
                                          <p:spTgt spid="21"/>
                                        </p:tgtEl>
                                        <p:attrNameLst>
                                          <p:attrName>style.opacity</p:attrName>
                                        </p:attrNameLst>
                                      </p:cBhvr>
                                      <p:to>
                                        <p:strVal val="0.25"/>
                                      </p:to>
                                    </p:set>
                                    <p:animEffect filter="image" prLst="opacity: 0.25">
                                      <p:cBhvr rctx="IE">
                                        <p:cTn id="55" dur="indefinite"/>
                                        <p:tgtEl>
                                          <p:spTgt spid="21"/>
                                        </p:tgtEl>
                                      </p:cBhvr>
                                    </p:animEffect>
                                  </p:childTnLst>
                                </p:cTn>
                              </p:par>
                              <p:par>
                                <p:cTn id="56" presetID="9" presetClass="emph" presetSubtype="0" grpId="0" nodeType="withEffect">
                                  <p:stCondLst>
                                    <p:cond delay="0"/>
                                  </p:stCondLst>
                                  <p:childTnLst>
                                    <p:set>
                                      <p:cBhvr rctx="PPT">
                                        <p:cTn id="57" dur="indefinite"/>
                                        <p:tgtEl>
                                          <p:spTgt spid="22"/>
                                        </p:tgtEl>
                                        <p:attrNameLst>
                                          <p:attrName>style.opacity</p:attrName>
                                        </p:attrNameLst>
                                      </p:cBhvr>
                                      <p:to>
                                        <p:strVal val="0.25"/>
                                      </p:to>
                                    </p:set>
                                    <p:animEffect filter="image" prLst="opacity: 0.25">
                                      <p:cBhvr rctx="IE">
                                        <p:cTn id="58" dur="indefinite"/>
                                        <p:tgtEl>
                                          <p:spTgt spid="22"/>
                                        </p:tgtEl>
                                      </p:cBhvr>
                                    </p:animEffect>
                                  </p:childTnLst>
                                </p:cTn>
                              </p:par>
                              <p:par>
                                <p:cTn id="59" presetID="9" presetClass="emph" presetSubtype="0" grpId="0" nodeType="withEffect">
                                  <p:stCondLst>
                                    <p:cond delay="0"/>
                                  </p:stCondLst>
                                  <p:childTnLst>
                                    <p:set>
                                      <p:cBhvr rctx="PPT">
                                        <p:cTn id="60" dur="indefinite"/>
                                        <p:tgtEl>
                                          <p:spTgt spid="23"/>
                                        </p:tgtEl>
                                        <p:attrNameLst>
                                          <p:attrName>style.opacity</p:attrName>
                                        </p:attrNameLst>
                                      </p:cBhvr>
                                      <p:to>
                                        <p:strVal val="0.25"/>
                                      </p:to>
                                    </p:set>
                                    <p:animEffect filter="image" prLst="opacity: 0.25">
                                      <p:cBhvr rctx="IE">
                                        <p:cTn id="61" dur="indefinite"/>
                                        <p:tgtEl>
                                          <p:spTgt spid="23"/>
                                        </p:tgtEl>
                                      </p:cBhvr>
                                    </p:animEffect>
                                  </p:childTnLst>
                                </p:cTn>
                              </p:par>
                              <p:par>
                                <p:cTn id="62" presetID="9" presetClass="emph" presetSubtype="0" grpId="0" nodeType="withEffect">
                                  <p:stCondLst>
                                    <p:cond delay="0"/>
                                  </p:stCondLst>
                                  <p:childTnLst>
                                    <p:set>
                                      <p:cBhvr rctx="PPT">
                                        <p:cTn id="63" dur="indefinite"/>
                                        <p:tgtEl>
                                          <p:spTgt spid="24"/>
                                        </p:tgtEl>
                                        <p:attrNameLst>
                                          <p:attrName>style.opacity</p:attrName>
                                        </p:attrNameLst>
                                      </p:cBhvr>
                                      <p:to>
                                        <p:strVal val="0.25"/>
                                      </p:to>
                                    </p:set>
                                    <p:animEffect filter="image" prLst="opacity: 0.25">
                                      <p:cBhvr rctx="IE">
                                        <p:cTn id="64" dur="indefinite"/>
                                        <p:tgtEl>
                                          <p:spTgt spid="24"/>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25"/>
                                      </p:to>
                                    </p:set>
                                    <p:animEffect filter="image" prLst="opacity: 0.25">
                                      <p:cBhvr rctx="IE">
                                        <p:cTn id="67" dur="indefinite"/>
                                        <p:tgtEl>
                                          <p:spTgt spid="26"/>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p:txBody>
          <a:bodyPr/>
          <a:lstStyle/>
          <a:p>
            <a:fld id="{02C5ECD1-F968-F54A-9D84-79178790DAFF}" type="slidenum">
              <a:rPr lang="en-GB"/>
              <a:pPr/>
              <a:t>19</a:t>
            </a:fld>
            <a:endParaRPr lang="en-GB"/>
          </a:p>
        </p:txBody>
      </p:sp>
      <p:sp>
        <p:nvSpPr>
          <p:cNvPr id="326658" name="Rectangle 2"/>
          <p:cNvSpPr>
            <a:spLocks noGrp="1" noChangeArrowheads="1"/>
          </p:cNvSpPr>
          <p:nvPr>
            <p:ph type="title"/>
          </p:nvPr>
        </p:nvSpPr>
        <p:spPr/>
        <p:txBody>
          <a:bodyPr/>
          <a:lstStyle/>
          <a:p>
            <a:r>
              <a:rPr lang="en-GB">
                <a:solidFill>
                  <a:schemeClr val="tx1"/>
                </a:solidFill>
              </a:rPr>
              <a:t>Disciplinary Differences</a:t>
            </a:r>
          </a:p>
        </p:txBody>
      </p:sp>
      <p:sp>
        <p:nvSpPr>
          <p:cNvPr id="326659" name="Line 3"/>
          <p:cNvSpPr>
            <a:spLocks noChangeShapeType="1"/>
          </p:cNvSpPr>
          <p:nvPr/>
        </p:nvSpPr>
        <p:spPr bwMode="auto">
          <a:xfrm>
            <a:off x="900113" y="3860800"/>
            <a:ext cx="7343775" cy="0"/>
          </a:xfrm>
          <a:prstGeom prst="line">
            <a:avLst/>
          </a:prstGeom>
          <a:noFill/>
          <a:ln w="508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26660" name="Line 4"/>
          <p:cNvSpPr>
            <a:spLocks noChangeShapeType="1"/>
          </p:cNvSpPr>
          <p:nvPr/>
        </p:nvSpPr>
        <p:spPr bwMode="auto">
          <a:xfrm flipH="1" flipV="1">
            <a:off x="4427538" y="1989138"/>
            <a:ext cx="0" cy="3816350"/>
          </a:xfrm>
          <a:prstGeom prst="line">
            <a:avLst/>
          </a:prstGeom>
          <a:noFill/>
          <a:ln w="508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26661" name="Text Box 5"/>
          <p:cNvSpPr txBox="1">
            <a:spLocks noChangeArrowheads="1"/>
          </p:cNvSpPr>
          <p:nvPr/>
        </p:nvSpPr>
        <p:spPr bwMode="auto">
          <a:xfrm>
            <a:off x="0" y="3644900"/>
            <a:ext cx="9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GB" sz="2400" b="1" dirty="0"/>
              <a:t>Hard</a:t>
            </a:r>
          </a:p>
        </p:txBody>
      </p:sp>
      <p:sp>
        <p:nvSpPr>
          <p:cNvPr id="326662" name="Text Box 6"/>
          <p:cNvSpPr txBox="1">
            <a:spLocks noChangeArrowheads="1"/>
          </p:cNvSpPr>
          <p:nvPr/>
        </p:nvSpPr>
        <p:spPr bwMode="auto">
          <a:xfrm>
            <a:off x="8172450" y="3644900"/>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400" b="1"/>
              <a:t>Soft</a:t>
            </a:r>
          </a:p>
        </p:txBody>
      </p:sp>
      <p:sp>
        <p:nvSpPr>
          <p:cNvPr id="326663" name="Text Box 7"/>
          <p:cNvSpPr txBox="1">
            <a:spLocks noChangeArrowheads="1"/>
          </p:cNvSpPr>
          <p:nvPr/>
        </p:nvSpPr>
        <p:spPr bwMode="auto">
          <a:xfrm>
            <a:off x="3708400" y="1557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400" b="1"/>
              <a:t>Applied</a:t>
            </a:r>
          </a:p>
        </p:txBody>
      </p:sp>
      <p:sp>
        <p:nvSpPr>
          <p:cNvPr id="326664" name="Text Box 8"/>
          <p:cNvSpPr txBox="1">
            <a:spLocks noChangeArrowheads="1"/>
          </p:cNvSpPr>
          <p:nvPr/>
        </p:nvSpPr>
        <p:spPr bwMode="auto">
          <a:xfrm>
            <a:off x="3851275" y="5876925"/>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400" b="1"/>
              <a:t>Pure</a:t>
            </a:r>
          </a:p>
        </p:txBody>
      </p:sp>
      <p:sp>
        <p:nvSpPr>
          <p:cNvPr id="326665" name="Rectangle 9"/>
          <p:cNvSpPr>
            <a:spLocks noChangeArrowheads="1"/>
          </p:cNvSpPr>
          <p:nvPr/>
        </p:nvSpPr>
        <p:spPr bwMode="auto">
          <a:xfrm>
            <a:off x="1835150" y="2479675"/>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Engineering</a:t>
            </a:r>
          </a:p>
        </p:txBody>
      </p:sp>
      <p:sp>
        <p:nvSpPr>
          <p:cNvPr id="326666" name="Rectangle 10"/>
          <p:cNvSpPr>
            <a:spLocks noChangeArrowheads="1"/>
          </p:cNvSpPr>
          <p:nvPr/>
        </p:nvSpPr>
        <p:spPr bwMode="auto">
          <a:xfrm>
            <a:off x="5435600" y="2205038"/>
            <a:ext cx="1797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Social Sciences</a:t>
            </a:r>
            <a:br>
              <a:rPr lang="en-GB"/>
            </a:br>
            <a:r>
              <a:rPr lang="en-GB"/>
              <a:t>and</a:t>
            </a:r>
            <a:br>
              <a:rPr lang="en-GB"/>
            </a:br>
            <a:r>
              <a:rPr lang="en-GB"/>
              <a:t>Humanities</a:t>
            </a:r>
          </a:p>
        </p:txBody>
      </p:sp>
      <p:sp>
        <p:nvSpPr>
          <p:cNvPr id="326667" name="Rectangle 11"/>
          <p:cNvSpPr>
            <a:spLocks noChangeArrowheads="1"/>
          </p:cNvSpPr>
          <p:nvPr/>
        </p:nvSpPr>
        <p:spPr bwMode="auto">
          <a:xfrm>
            <a:off x="5588000" y="4545013"/>
            <a:ext cx="1493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a:t>Nursing</a:t>
            </a:r>
            <a:br>
              <a:rPr lang="en-GB"/>
            </a:br>
            <a:r>
              <a:rPr lang="en-GB"/>
              <a:t>or</a:t>
            </a:r>
          </a:p>
          <a:p>
            <a:pPr algn="ctr"/>
            <a:r>
              <a:rPr lang="en-GB"/>
              <a:t>Education</a:t>
            </a:r>
          </a:p>
        </p:txBody>
      </p:sp>
      <p:sp>
        <p:nvSpPr>
          <p:cNvPr id="326668" name="Rectangle 12"/>
          <p:cNvSpPr>
            <a:spLocks noChangeArrowheads="1"/>
          </p:cNvSpPr>
          <p:nvPr/>
        </p:nvSpPr>
        <p:spPr bwMode="auto">
          <a:xfrm>
            <a:off x="1981200" y="4545013"/>
            <a:ext cx="1111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
            </a:r>
            <a:br>
              <a:rPr lang="en-GB"/>
            </a:br>
            <a:r>
              <a:rPr lang="en-GB"/>
              <a:t>Natural</a:t>
            </a:r>
            <a:br>
              <a:rPr lang="en-GB"/>
            </a:br>
            <a:r>
              <a:rPr lang="en-GB"/>
              <a:t>Sciences</a:t>
            </a:r>
          </a:p>
        </p:txBody>
      </p:sp>
      <p:sp>
        <p:nvSpPr>
          <p:cNvPr id="326669" name="Text Box 13"/>
          <p:cNvSpPr txBox="1">
            <a:spLocks noChangeArrowheads="1"/>
          </p:cNvSpPr>
          <p:nvPr/>
        </p:nvSpPr>
        <p:spPr bwMode="auto">
          <a:xfrm>
            <a:off x="6516688" y="5876925"/>
            <a:ext cx="215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Biglan, 1973</a:t>
            </a:r>
          </a:p>
        </p:txBody>
      </p:sp>
    </p:spTree>
    <p:extLst>
      <p:ext uri="{BB962C8B-B14F-4D97-AF65-F5344CB8AC3E}">
        <p14:creationId xmlns:p14="http://schemas.microsoft.com/office/powerpoint/2010/main" val="356279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4330635E-921B-E742-8083-12219C2D814A}" type="slidenum">
              <a:rPr lang="en-GB"/>
              <a:pPr/>
              <a:t>2</a:t>
            </a:fld>
            <a:endParaRPr lang="en-GB"/>
          </a:p>
        </p:txBody>
      </p:sp>
      <p:sp>
        <p:nvSpPr>
          <p:cNvPr id="315394" name="Rectangle 2"/>
          <p:cNvSpPr>
            <a:spLocks noGrp="1" noChangeArrowheads="1"/>
          </p:cNvSpPr>
          <p:nvPr>
            <p:ph type="title"/>
          </p:nvPr>
        </p:nvSpPr>
        <p:spPr/>
        <p:txBody>
          <a:bodyPr/>
          <a:lstStyle/>
          <a:p>
            <a:r>
              <a:rPr lang="en-GB" dirty="0"/>
              <a:t>The purpose of this </a:t>
            </a:r>
            <a:r>
              <a:rPr lang="en-GB" dirty="0" smtClean="0"/>
              <a:t>session</a:t>
            </a:r>
            <a:endParaRPr lang="en-GB" dirty="0"/>
          </a:p>
        </p:txBody>
      </p:sp>
      <p:sp>
        <p:nvSpPr>
          <p:cNvPr id="315395" name="Rectangle 3"/>
          <p:cNvSpPr>
            <a:spLocks noGrp="1" noChangeArrowheads="1"/>
          </p:cNvSpPr>
          <p:nvPr>
            <p:ph type="body" idx="1"/>
          </p:nvPr>
        </p:nvSpPr>
        <p:spPr/>
        <p:txBody>
          <a:bodyPr/>
          <a:lstStyle/>
          <a:p>
            <a:r>
              <a:rPr lang="en-GB" dirty="0"/>
              <a:t>You will  understand the Southampton perspective on </a:t>
            </a:r>
            <a:r>
              <a:rPr lang="en-GB" dirty="0" smtClean="0"/>
              <a:t>Technology Enhanced Learning (TEL)</a:t>
            </a:r>
            <a:endParaRPr lang="en-GB" dirty="0"/>
          </a:p>
          <a:p>
            <a:r>
              <a:rPr lang="en-GB" dirty="0"/>
              <a:t>You should know what systems and help are available at </a:t>
            </a:r>
            <a:r>
              <a:rPr lang="en-GB" dirty="0" smtClean="0"/>
              <a:t>Southampton via CITE</a:t>
            </a:r>
            <a:endParaRPr lang="en-GB" dirty="0"/>
          </a:p>
          <a:p>
            <a:r>
              <a:rPr lang="en-GB" dirty="0"/>
              <a:t>We will consider what one has to do introduce some e-learning </a:t>
            </a:r>
          </a:p>
          <a:p>
            <a:r>
              <a:rPr lang="en-GB" dirty="0"/>
              <a:t>We will consider the pros and cons of some applications of e-learning</a:t>
            </a:r>
          </a:p>
        </p:txBody>
      </p:sp>
    </p:spTree>
    <p:extLst>
      <p:ext uri="{BB962C8B-B14F-4D97-AF65-F5344CB8AC3E}">
        <p14:creationId xmlns:p14="http://schemas.microsoft.com/office/powerpoint/2010/main" val="155378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8F566CA6-B9F9-A845-B46B-DD8FF507A033}" type="slidenum">
              <a:rPr lang="en-GB"/>
              <a:pPr/>
              <a:t>20</a:t>
            </a:fld>
            <a:endParaRPr lang="en-GB"/>
          </a:p>
        </p:txBody>
      </p:sp>
      <p:sp>
        <p:nvSpPr>
          <p:cNvPr id="319490" name="Rectangle 2"/>
          <p:cNvSpPr>
            <a:spLocks noGrp="1" noChangeArrowheads="1"/>
          </p:cNvSpPr>
          <p:nvPr>
            <p:ph type="title"/>
          </p:nvPr>
        </p:nvSpPr>
        <p:spPr/>
        <p:txBody>
          <a:bodyPr/>
          <a:lstStyle/>
          <a:p>
            <a:r>
              <a:rPr lang="en-GB"/>
              <a:t>What works in your discipline?</a:t>
            </a:r>
          </a:p>
        </p:txBody>
      </p:sp>
      <p:sp>
        <p:nvSpPr>
          <p:cNvPr id="319491" name="Rectangle 3"/>
          <p:cNvSpPr>
            <a:spLocks noGrp="1" noChangeArrowheads="1"/>
          </p:cNvSpPr>
          <p:nvPr>
            <p:ph type="body" idx="1"/>
          </p:nvPr>
        </p:nvSpPr>
        <p:spPr/>
        <p:txBody>
          <a:bodyPr/>
          <a:lstStyle/>
          <a:p>
            <a:pPr>
              <a:buFontTx/>
              <a:buNone/>
            </a:pPr>
            <a:endParaRPr lang="en-GB"/>
          </a:p>
          <a:p>
            <a:pPr>
              <a:buFontTx/>
              <a:buNone/>
            </a:pPr>
            <a:r>
              <a:rPr lang="en-GB"/>
              <a:t>In groups of 3 from different disciplines: </a:t>
            </a:r>
          </a:p>
          <a:p>
            <a:pPr lvl="1"/>
            <a:r>
              <a:rPr lang="en-GB"/>
              <a:t>Discuss applicability of Foundation Level in your subject</a:t>
            </a:r>
          </a:p>
          <a:p>
            <a:pPr lvl="1"/>
            <a:r>
              <a:rPr lang="en-GB"/>
              <a:t>List a few other higher level applications within your domain</a:t>
            </a:r>
          </a:p>
          <a:p>
            <a:pPr lvl="2"/>
            <a:r>
              <a:rPr lang="en-GB"/>
              <a:t>How does the technology enhance the learning?</a:t>
            </a:r>
          </a:p>
          <a:p>
            <a:pPr lvl="2"/>
            <a:r>
              <a:rPr lang="en-GB"/>
              <a:t>What are the sort of learning outcomes they are trying to get (e.g. using Blooms taxonomy?) </a:t>
            </a:r>
          </a:p>
        </p:txBody>
      </p:sp>
    </p:spTree>
    <p:extLst>
      <p:ext uri="{BB962C8B-B14F-4D97-AF65-F5344CB8AC3E}">
        <p14:creationId xmlns:p14="http://schemas.microsoft.com/office/powerpoint/2010/main" val="4234662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24481A94-EC64-F841-9CEC-9AE847DB5DCD}" type="slidenum">
              <a:rPr lang="en-GB"/>
              <a:pPr/>
              <a:t>21</a:t>
            </a:fld>
            <a:endParaRPr lang="en-GB"/>
          </a:p>
        </p:txBody>
      </p:sp>
      <p:sp>
        <p:nvSpPr>
          <p:cNvPr id="335874" name="Rectangle 2"/>
          <p:cNvSpPr>
            <a:spLocks noGrp="1" noChangeArrowheads="1"/>
          </p:cNvSpPr>
          <p:nvPr>
            <p:ph type="title"/>
          </p:nvPr>
        </p:nvSpPr>
        <p:spPr/>
        <p:txBody>
          <a:bodyPr/>
          <a:lstStyle/>
          <a:p>
            <a:r>
              <a:rPr lang="en-GB"/>
              <a:t>Student Survey - Major Findings</a:t>
            </a:r>
          </a:p>
        </p:txBody>
      </p:sp>
      <p:sp>
        <p:nvSpPr>
          <p:cNvPr id="335875" name="Rectangle 3"/>
          <p:cNvSpPr>
            <a:spLocks noGrp="1" noChangeArrowheads="1"/>
          </p:cNvSpPr>
          <p:nvPr>
            <p:ph type="body" sz="half" idx="1"/>
          </p:nvPr>
        </p:nvSpPr>
        <p:spPr>
          <a:xfrm>
            <a:off x="457200" y="2535238"/>
            <a:ext cx="4033838" cy="3590925"/>
          </a:xfrm>
        </p:spPr>
        <p:txBody>
          <a:bodyPr/>
          <a:lstStyle/>
          <a:p>
            <a:pPr>
              <a:lnSpc>
                <a:spcPct val="90000"/>
              </a:lnSpc>
              <a:buFontTx/>
              <a:buNone/>
            </a:pPr>
            <a:r>
              <a:rPr lang="en-GB" sz="1800"/>
              <a:t>Students in Hard areas valued</a:t>
            </a:r>
          </a:p>
          <a:p>
            <a:pPr>
              <a:lnSpc>
                <a:spcPct val="90000"/>
              </a:lnSpc>
            </a:pPr>
            <a:r>
              <a:rPr lang="en-GB" sz="1800"/>
              <a:t>online tutorials</a:t>
            </a:r>
          </a:p>
          <a:p>
            <a:pPr>
              <a:lnSpc>
                <a:spcPct val="90000"/>
              </a:lnSpc>
            </a:pPr>
            <a:r>
              <a:rPr lang="en-GB" sz="1800"/>
              <a:t>reference materials</a:t>
            </a:r>
          </a:p>
          <a:p>
            <a:pPr>
              <a:lnSpc>
                <a:spcPct val="90000"/>
              </a:lnSpc>
            </a:pPr>
            <a:r>
              <a:rPr lang="en-GB" sz="1800"/>
              <a:t>objective tests (also VLEs)</a:t>
            </a:r>
          </a:p>
          <a:p>
            <a:pPr>
              <a:lnSpc>
                <a:spcPct val="90000"/>
              </a:lnSpc>
              <a:buFontTx/>
              <a:buNone/>
            </a:pPr>
            <a:endParaRPr lang="en-GB" sz="1800"/>
          </a:p>
          <a:p>
            <a:pPr>
              <a:lnSpc>
                <a:spcPct val="90000"/>
              </a:lnSpc>
              <a:buFontTx/>
              <a:buNone/>
            </a:pPr>
            <a:endParaRPr lang="en-GB" sz="1800"/>
          </a:p>
          <a:p>
            <a:pPr>
              <a:lnSpc>
                <a:spcPct val="90000"/>
              </a:lnSpc>
              <a:buFontTx/>
              <a:buNone/>
            </a:pPr>
            <a:endParaRPr lang="en-GB" sz="1800"/>
          </a:p>
          <a:p>
            <a:pPr>
              <a:lnSpc>
                <a:spcPct val="90000"/>
              </a:lnSpc>
            </a:pPr>
            <a:r>
              <a:rPr lang="en-GB" sz="1800"/>
              <a:t>Support the mastery of  facts, principles and concepts. </a:t>
            </a:r>
          </a:p>
          <a:p>
            <a:pPr>
              <a:lnSpc>
                <a:spcPct val="90000"/>
              </a:lnSpc>
            </a:pPr>
            <a:r>
              <a:rPr lang="en-GB" sz="1800"/>
              <a:t>Quantitative, Closed</a:t>
            </a:r>
          </a:p>
        </p:txBody>
      </p:sp>
      <p:sp>
        <p:nvSpPr>
          <p:cNvPr id="335876" name="Rectangle 4"/>
          <p:cNvSpPr>
            <a:spLocks noGrp="1" noChangeArrowheads="1"/>
          </p:cNvSpPr>
          <p:nvPr>
            <p:ph type="body" sz="half" idx="2"/>
          </p:nvPr>
        </p:nvSpPr>
        <p:spPr>
          <a:xfrm>
            <a:off x="4652963" y="2535238"/>
            <a:ext cx="4033837" cy="3590925"/>
          </a:xfrm>
        </p:spPr>
        <p:txBody>
          <a:bodyPr/>
          <a:lstStyle/>
          <a:p>
            <a:pPr>
              <a:lnSpc>
                <a:spcPct val="90000"/>
              </a:lnSpc>
              <a:buFontTx/>
              <a:buNone/>
            </a:pPr>
            <a:r>
              <a:rPr lang="en-GB" sz="1800"/>
              <a:t>Students in Soft areas valued</a:t>
            </a:r>
          </a:p>
          <a:p>
            <a:pPr>
              <a:lnSpc>
                <a:spcPct val="90000"/>
              </a:lnSpc>
            </a:pPr>
            <a:r>
              <a:rPr lang="en-GB" sz="1800"/>
              <a:t>synchronous discussions</a:t>
            </a:r>
          </a:p>
          <a:p>
            <a:pPr>
              <a:lnSpc>
                <a:spcPct val="90000"/>
              </a:lnSpc>
            </a:pPr>
            <a:r>
              <a:rPr lang="en-GB" sz="1800"/>
              <a:t>role play and games</a:t>
            </a:r>
          </a:p>
          <a:p>
            <a:pPr>
              <a:lnSpc>
                <a:spcPct val="90000"/>
              </a:lnSpc>
            </a:pPr>
            <a:r>
              <a:rPr lang="en-GB" sz="1800"/>
              <a:t>access to open web</a:t>
            </a:r>
          </a:p>
          <a:p>
            <a:pPr>
              <a:lnSpc>
                <a:spcPct val="90000"/>
              </a:lnSpc>
            </a:pPr>
            <a:r>
              <a:rPr lang="en-GB" sz="1800"/>
              <a:t>Access to online journals </a:t>
            </a:r>
          </a:p>
          <a:p>
            <a:pPr>
              <a:lnSpc>
                <a:spcPct val="90000"/>
              </a:lnSpc>
              <a:buFontTx/>
              <a:buNone/>
            </a:pPr>
            <a:endParaRPr lang="en-GB" sz="1800"/>
          </a:p>
          <a:p>
            <a:pPr>
              <a:lnSpc>
                <a:spcPct val="90000"/>
              </a:lnSpc>
              <a:buFontTx/>
              <a:buNone/>
            </a:pPr>
            <a:endParaRPr lang="en-GB" sz="1800"/>
          </a:p>
          <a:p>
            <a:pPr>
              <a:lnSpc>
                <a:spcPct val="90000"/>
              </a:lnSpc>
            </a:pPr>
            <a:r>
              <a:rPr lang="en-GB" sz="1800"/>
              <a:t>Support the development of  argumentation skills and critical thinking</a:t>
            </a:r>
          </a:p>
          <a:p>
            <a:pPr>
              <a:lnSpc>
                <a:spcPct val="90000"/>
              </a:lnSpc>
            </a:pPr>
            <a:r>
              <a:rPr lang="en-GB" sz="1800"/>
              <a:t>Qualitative Open </a:t>
            </a:r>
          </a:p>
        </p:txBody>
      </p:sp>
      <p:sp>
        <p:nvSpPr>
          <p:cNvPr id="335877" name="Rectangle 5"/>
          <p:cNvSpPr>
            <a:spLocks noChangeArrowheads="1"/>
          </p:cNvSpPr>
          <p:nvPr/>
        </p:nvSpPr>
        <p:spPr bwMode="auto">
          <a:xfrm>
            <a:off x="250825" y="1773238"/>
            <a:ext cx="85201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000">
                <a:solidFill>
                  <a:schemeClr val="bg2"/>
                </a:solidFill>
                <a:latin typeface="Arial Rounded MT Bold" charset="0"/>
              </a:rPr>
              <a:t>The responses were broadly consistent with knowledge framework.</a:t>
            </a:r>
          </a:p>
        </p:txBody>
      </p:sp>
    </p:spTree>
    <p:extLst>
      <p:ext uri="{BB962C8B-B14F-4D97-AF65-F5344CB8AC3E}">
        <p14:creationId xmlns:p14="http://schemas.microsoft.com/office/powerpoint/2010/main" val="3488478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Toolset </a:t>
            </a:r>
            <a:endParaRPr lang="en-US" dirty="0"/>
          </a:p>
        </p:txBody>
      </p:sp>
      <p:sp>
        <p:nvSpPr>
          <p:cNvPr id="3" name="Content Placeholder 2"/>
          <p:cNvSpPr>
            <a:spLocks noGrp="1"/>
          </p:cNvSpPr>
          <p:nvPr>
            <p:ph sz="half" idx="1"/>
          </p:nvPr>
        </p:nvSpPr>
        <p:spPr/>
        <p:txBody>
          <a:bodyPr/>
          <a:lstStyle/>
          <a:p>
            <a:pPr marL="0" indent="0">
              <a:buNone/>
            </a:pPr>
            <a:r>
              <a:rPr lang="en-US" sz="2000" b="1" dirty="0" smtClean="0"/>
              <a:t>Blackboard</a:t>
            </a:r>
          </a:p>
          <a:p>
            <a:pPr>
              <a:spcBef>
                <a:spcPts val="500"/>
              </a:spcBef>
            </a:pPr>
            <a:r>
              <a:rPr lang="en-US" sz="1600" dirty="0"/>
              <a:t>D</a:t>
            </a:r>
            <a:r>
              <a:rPr lang="en-US" sz="1600" dirty="0" smtClean="0"/>
              <a:t>escribe your course</a:t>
            </a:r>
          </a:p>
          <a:p>
            <a:pPr>
              <a:spcBef>
                <a:spcPts val="500"/>
              </a:spcBef>
            </a:pPr>
            <a:r>
              <a:rPr lang="en-US" sz="1600" dirty="0"/>
              <a:t>G</a:t>
            </a:r>
            <a:r>
              <a:rPr lang="en-US" sz="1600" dirty="0" smtClean="0"/>
              <a:t>uide the students through what they need to do to successfully complete  your course</a:t>
            </a:r>
          </a:p>
          <a:p>
            <a:pPr>
              <a:spcBef>
                <a:spcPts val="500"/>
              </a:spcBef>
            </a:pPr>
            <a:r>
              <a:rPr lang="en-US" sz="1600" dirty="0" smtClean="0"/>
              <a:t>What are the things they need to do (week-by week?), </a:t>
            </a:r>
          </a:p>
          <a:p>
            <a:pPr>
              <a:spcBef>
                <a:spcPts val="500"/>
              </a:spcBef>
            </a:pPr>
            <a:r>
              <a:rPr lang="en-US" sz="1600" dirty="0"/>
              <a:t>H</a:t>
            </a:r>
            <a:r>
              <a:rPr lang="en-US" sz="1600" dirty="0" smtClean="0"/>
              <a:t>ow do they check they are succeeding? (formative assessment – and how to ask questions) </a:t>
            </a:r>
          </a:p>
          <a:p>
            <a:pPr>
              <a:spcBef>
                <a:spcPts val="500"/>
              </a:spcBef>
            </a:pPr>
            <a:r>
              <a:rPr lang="en-US" sz="1600" dirty="0" smtClean="0"/>
              <a:t>What summative assessments they must complete</a:t>
            </a:r>
          </a:p>
          <a:p>
            <a:pPr marL="0" indent="0">
              <a:spcBef>
                <a:spcPts val="500"/>
              </a:spcBef>
              <a:buNone/>
            </a:pPr>
            <a:r>
              <a:rPr lang="en-US" sz="1600" dirty="0" smtClean="0"/>
              <a:t>Blackboard is not the best place to actually keep your resources</a:t>
            </a:r>
          </a:p>
        </p:txBody>
      </p:sp>
      <p:sp>
        <p:nvSpPr>
          <p:cNvPr id="4" name="Content Placeholder 3"/>
          <p:cNvSpPr>
            <a:spLocks noGrp="1"/>
          </p:cNvSpPr>
          <p:nvPr>
            <p:ph sz="half" idx="2"/>
          </p:nvPr>
        </p:nvSpPr>
        <p:spPr/>
        <p:txBody>
          <a:bodyPr/>
          <a:lstStyle/>
          <a:p>
            <a:pPr marL="0" indent="0">
              <a:spcBef>
                <a:spcPts val="500"/>
              </a:spcBef>
              <a:buNone/>
            </a:pPr>
            <a:r>
              <a:rPr lang="en-US" sz="2000" b="1" dirty="0" err="1"/>
              <a:t>EdShare</a:t>
            </a:r>
            <a:r>
              <a:rPr lang="en-US" sz="2000" b="1" dirty="0"/>
              <a:t> </a:t>
            </a:r>
          </a:p>
          <a:p>
            <a:pPr marL="0" indent="0">
              <a:spcBef>
                <a:spcPts val="500"/>
              </a:spcBef>
              <a:buNone/>
            </a:pPr>
            <a:r>
              <a:rPr lang="en-US" sz="1600" dirty="0"/>
              <a:t>The best place to keep resources. Link to them as appropriate form Blackboard</a:t>
            </a:r>
          </a:p>
          <a:p>
            <a:pPr marL="0" indent="0">
              <a:spcBef>
                <a:spcPts val="500"/>
              </a:spcBef>
              <a:buNone/>
            </a:pPr>
            <a:r>
              <a:rPr lang="en-US" sz="2000" b="1" dirty="0" smtClean="0"/>
              <a:t>Perception</a:t>
            </a:r>
          </a:p>
          <a:p>
            <a:pPr marL="0" indent="0">
              <a:spcBef>
                <a:spcPts val="500"/>
              </a:spcBef>
              <a:buNone/>
            </a:pPr>
            <a:r>
              <a:rPr lang="en-US" sz="1600" dirty="0" smtClean="0"/>
              <a:t>Objective Testing  for Summative assessment</a:t>
            </a:r>
          </a:p>
          <a:p>
            <a:pPr marL="0" indent="0">
              <a:spcBef>
                <a:spcPts val="500"/>
              </a:spcBef>
              <a:buNone/>
            </a:pPr>
            <a:r>
              <a:rPr lang="en-US" sz="1600" b="1" dirty="0" smtClean="0"/>
              <a:t>Group </a:t>
            </a:r>
            <a:r>
              <a:rPr lang="en-US" sz="1600" b="1" dirty="0" err="1" smtClean="0"/>
              <a:t>Workin</a:t>
            </a:r>
            <a:endParaRPr lang="en-US" sz="1600" b="1" dirty="0" smtClean="0"/>
          </a:p>
          <a:p>
            <a:pPr marL="0" indent="0">
              <a:spcBef>
                <a:spcPts val="500"/>
              </a:spcBef>
              <a:buNone/>
            </a:pPr>
            <a:r>
              <a:rPr lang="en-US" sz="1600" dirty="0" smtClean="0"/>
              <a:t>Wikis and Forums available in Bb, but cloud tools often better. Google Docs allows group editing. We have </a:t>
            </a:r>
            <a:r>
              <a:rPr lang="en-US" sz="1600" dirty="0" err="1" smtClean="0"/>
              <a:t>WebPA</a:t>
            </a:r>
            <a:endParaRPr lang="en-US" sz="1600" dirty="0" smtClean="0"/>
          </a:p>
          <a:p>
            <a:pPr marL="0" indent="0">
              <a:spcBef>
                <a:spcPts val="500"/>
              </a:spcBef>
              <a:buNone/>
            </a:pPr>
            <a:r>
              <a:rPr lang="en-US" sz="1600" b="1" dirty="0" err="1" smtClean="0"/>
              <a:t>eFolio</a:t>
            </a:r>
            <a:endParaRPr lang="en-US" sz="1600" b="1" dirty="0" smtClean="0"/>
          </a:p>
          <a:p>
            <a:pPr marL="0" indent="0">
              <a:spcBef>
                <a:spcPts val="500"/>
              </a:spcBef>
              <a:buNone/>
            </a:pPr>
            <a:r>
              <a:rPr lang="en-US" sz="1600" dirty="0" smtClean="0"/>
              <a:t>For keeping a portfolio which can be exported</a:t>
            </a:r>
            <a:endParaRPr lang="en-US" sz="1600" dirty="0"/>
          </a:p>
          <a:p>
            <a:pPr marL="0" indent="0">
              <a:spcBef>
                <a:spcPts val="500"/>
              </a:spcBef>
              <a:buNone/>
            </a:pPr>
            <a:r>
              <a:rPr lang="en-US" sz="1600" b="1" dirty="0" err="1" smtClean="0"/>
              <a:t>iSurvey</a:t>
            </a:r>
            <a:r>
              <a:rPr lang="en-US" sz="1600" b="1" dirty="0" smtClean="0"/>
              <a:t> – </a:t>
            </a:r>
            <a:r>
              <a:rPr lang="en-US" sz="1600" dirty="0" smtClean="0"/>
              <a:t>for you or students</a:t>
            </a:r>
          </a:p>
          <a:p>
            <a:pPr marL="0" indent="0">
              <a:spcBef>
                <a:spcPts val="500"/>
              </a:spcBef>
              <a:buNone/>
            </a:pPr>
            <a:r>
              <a:rPr lang="en-US" sz="1600" b="1" dirty="0" err="1" smtClean="0"/>
              <a:t>WordPress</a:t>
            </a:r>
            <a:r>
              <a:rPr lang="en-US" sz="1600" dirty="0" smtClean="0"/>
              <a:t> – for </a:t>
            </a:r>
            <a:r>
              <a:rPr lang="en-US" sz="1600" dirty="0" err="1" smtClean="0"/>
              <a:t>bloggs</a:t>
            </a:r>
            <a:r>
              <a:rPr lang="en-US" sz="1600" dirty="0" smtClean="0"/>
              <a:t> and Web Sites</a:t>
            </a:r>
          </a:p>
        </p:txBody>
      </p:sp>
      <p:sp>
        <p:nvSpPr>
          <p:cNvPr id="5" name="Slide Number Placeholder 4"/>
          <p:cNvSpPr>
            <a:spLocks noGrp="1"/>
          </p:cNvSpPr>
          <p:nvPr>
            <p:ph type="sldNum" sz="quarter" idx="11"/>
          </p:nvPr>
        </p:nvSpPr>
        <p:spPr/>
        <p:txBody>
          <a:bodyPr/>
          <a:lstStyle/>
          <a:p>
            <a:fld id="{3EC7BB8A-4505-4640-A409-A6E4732CDD90}" type="slidenum">
              <a:rPr lang="en-GB" smtClean="0"/>
              <a:pPr/>
              <a:t>22</a:t>
            </a:fld>
            <a:endParaRPr lang="en-GB"/>
          </a:p>
        </p:txBody>
      </p:sp>
    </p:spTree>
    <p:extLst>
      <p:ext uri="{BB962C8B-B14F-4D97-AF65-F5344CB8AC3E}">
        <p14:creationId xmlns:p14="http://schemas.microsoft.com/office/powerpoint/2010/main" val="8932770"/>
      </p:ext>
    </p:extLst>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8B077A66-ACF5-3348-805A-FD9CE3385D06}" type="slidenum">
              <a:rPr lang="en-GB"/>
              <a:pPr/>
              <a:t>23</a:t>
            </a:fld>
            <a:endParaRPr lang="en-GB"/>
          </a:p>
        </p:txBody>
      </p:sp>
      <p:sp>
        <p:nvSpPr>
          <p:cNvPr id="332802" name="Rectangle 2"/>
          <p:cNvSpPr>
            <a:spLocks noGrp="1" noChangeArrowheads="1"/>
          </p:cNvSpPr>
          <p:nvPr>
            <p:ph type="title"/>
          </p:nvPr>
        </p:nvSpPr>
        <p:spPr/>
        <p:txBody>
          <a:bodyPr/>
          <a:lstStyle/>
          <a:p>
            <a:r>
              <a:rPr lang="en-GB"/>
              <a:t>References</a:t>
            </a:r>
          </a:p>
        </p:txBody>
      </p:sp>
      <p:sp>
        <p:nvSpPr>
          <p:cNvPr id="332803" name="Rectangle 3"/>
          <p:cNvSpPr>
            <a:spLocks noGrp="1" noChangeArrowheads="1"/>
          </p:cNvSpPr>
          <p:nvPr>
            <p:ph type="body" idx="1"/>
          </p:nvPr>
        </p:nvSpPr>
        <p:spPr/>
        <p:txBody>
          <a:bodyPr/>
          <a:lstStyle/>
          <a:p>
            <a:pPr>
              <a:buFontTx/>
              <a:buNone/>
            </a:pPr>
            <a:endParaRPr lang="en-GB" sz="1200" dirty="0"/>
          </a:p>
          <a:p>
            <a:pPr>
              <a:spcBef>
                <a:spcPct val="40000"/>
              </a:spcBef>
            </a:pPr>
            <a:r>
              <a:rPr lang="en-GB" sz="1200" dirty="0" smtClean="0"/>
              <a:t>CITE Website. </a:t>
            </a:r>
            <a:r>
              <a:rPr lang="en-GB" sz="1200" dirty="0">
                <a:hlinkClick r:id="rId3"/>
              </a:rPr>
              <a:t>https://www.cite.soton.ac.uk</a:t>
            </a:r>
            <a:r>
              <a:rPr lang="en-GB" sz="1200" dirty="0" smtClean="0">
                <a:hlinkClick r:id="rId3"/>
              </a:rPr>
              <a:t>/</a:t>
            </a:r>
            <a:r>
              <a:rPr lang="en-GB" sz="1200" dirty="0"/>
              <a:t> </a:t>
            </a:r>
            <a:r>
              <a:rPr lang="en-GB" sz="1200" dirty="0" smtClean="0"/>
              <a:t>(</a:t>
            </a:r>
          </a:p>
          <a:p>
            <a:pPr marL="538162" lvl="1" indent="0">
              <a:spcBef>
                <a:spcPct val="40000"/>
              </a:spcBef>
              <a:buNone/>
            </a:pPr>
            <a:r>
              <a:rPr lang="en-GB" sz="1100" dirty="0" err="1" smtClean="0"/>
              <a:t>sEpecially</a:t>
            </a:r>
            <a:r>
              <a:rPr lang="en-GB" sz="1100" dirty="0" smtClean="0"/>
              <a:t> </a:t>
            </a:r>
            <a:r>
              <a:rPr lang="en-GB" sz="1100" dirty="0" smtClean="0">
                <a:hlinkClick r:id="rId4"/>
              </a:rPr>
              <a:t>https</a:t>
            </a:r>
            <a:r>
              <a:rPr lang="en-GB" sz="1100" dirty="0">
                <a:hlinkClick r:id="rId4"/>
              </a:rPr>
              <a:t>://www.cite.soton.ac.uk/</a:t>
            </a:r>
            <a:r>
              <a:rPr lang="en-GB" sz="1100" dirty="0" smtClean="0">
                <a:hlinkClick r:id="rId4"/>
              </a:rPr>
              <a:t>using_technology</a:t>
            </a:r>
            <a:r>
              <a:rPr lang="en-GB" sz="1100" dirty="0" smtClean="0"/>
              <a:t>) (information on using some technologies to support learning)</a:t>
            </a:r>
          </a:p>
          <a:p>
            <a:pPr marL="538162" lvl="1" indent="0">
              <a:spcBef>
                <a:spcPct val="40000"/>
              </a:spcBef>
              <a:buNone/>
            </a:pPr>
            <a:r>
              <a:rPr lang="en-GB" sz="1100" dirty="0" smtClean="0"/>
              <a:t>And </a:t>
            </a:r>
            <a:r>
              <a:rPr lang="en-GB" sz="1100" dirty="0">
                <a:hlinkClick r:id="rId5"/>
              </a:rPr>
              <a:t>https://www.cite.soton.ac.uk/tel-resources/</a:t>
            </a:r>
            <a:r>
              <a:rPr lang="en-GB" sz="1100" dirty="0" smtClean="0">
                <a:hlinkClick r:id="rId5"/>
              </a:rPr>
              <a:t>topics</a:t>
            </a:r>
            <a:r>
              <a:rPr lang="en-GB" sz="1100" dirty="0" smtClean="0"/>
              <a:t> (information on technologies available at Southampton)</a:t>
            </a:r>
          </a:p>
          <a:p>
            <a:pPr>
              <a:spcBef>
                <a:spcPct val="40000"/>
              </a:spcBef>
            </a:pPr>
            <a:r>
              <a:rPr lang="en-GB" sz="1200" dirty="0" smtClean="0"/>
              <a:t>V</a:t>
            </a:r>
            <a:r>
              <a:rPr lang="en-GB" sz="1200" dirty="0"/>
              <a:t>. Wright and S. White, "Technology and Language Learning," in </a:t>
            </a:r>
            <a:r>
              <a:rPr lang="en-GB" sz="1200" i="1" dirty="0"/>
              <a:t>Supporting Lifelong Language Learning. Theoretical and Practical Approaches</a:t>
            </a:r>
            <a:r>
              <a:rPr lang="en-GB" sz="1200" dirty="0"/>
              <a:t>, L. Arthur and S. </a:t>
            </a:r>
            <a:r>
              <a:rPr lang="en-GB" sz="1200" dirty="0" err="1"/>
              <a:t>Hurd</a:t>
            </a:r>
            <a:r>
              <a:rPr lang="en-GB" sz="1200" dirty="0"/>
              <a:t>, Eds.: Open University &amp; CILT, 2001.</a:t>
            </a:r>
          </a:p>
          <a:p>
            <a:pPr>
              <a:spcBef>
                <a:spcPct val="40000"/>
              </a:spcBef>
            </a:pPr>
            <a:r>
              <a:rPr lang="en-GB" sz="1200" dirty="0" smtClean="0"/>
              <a:t>The </a:t>
            </a:r>
            <a:r>
              <a:rPr lang="en-GB" sz="1200" dirty="0"/>
              <a:t>IMS Global Learning Consortium (e-learning specifications and standards) </a:t>
            </a:r>
            <a:r>
              <a:rPr lang="en-GB" sz="1200" dirty="0">
                <a:hlinkClick r:id="rId6"/>
              </a:rPr>
              <a:t>http://www.imsglobal.org/</a:t>
            </a:r>
            <a:endParaRPr lang="en-GB" sz="1200" dirty="0"/>
          </a:p>
          <a:p>
            <a:pPr>
              <a:spcBef>
                <a:spcPct val="40000"/>
              </a:spcBef>
            </a:pPr>
            <a:r>
              <a:rPr lang="en-GB" sz="1200" dirty="0"/>
              <a:t>Accessibility – Checkpoints and Bobby Tool. </a:t>
            </a:r>
            <a:r>
              <a:rPr lang="en-GB" sz="1200" dirty="0">
                <a:hlinkClick r:id="rId7"/>
              </a:rPr>
              <a:t>http://www.vordweb.co.uk/standards/bobby_approved_level_aaa.htm</a:t>
            </a:r>
            <a:endParaRPr lang="en-GB" sz="1200" dirty="0"/>
          </a:p>
          <a:p>
            <a:pPr>
              <a:spcBef>
                <a:spcPct val="40000"/>
              </a:spcBef>
            </a:pPr>
            <a:r>
              <a:rPr lang="en-GB" sz="1200" dirty="0"/>
              <a:t>HEA Page on the SENDA Act </a:t>
            </a:r>
            <a:r>
              <a:rPr lang="en-GB" sz="1200" dirty="0">
                <a:hlinkClick r:id="rId8"/>
              </a:rPr>
              <a:t>http://www.ukcle.ac.uk/directions/previous/issue4/senda.html</a:t>
            </a:r>
            <a:endParaRPr lang="en-GB" sz="1200" dirty="0"/>
          </a:p>
          <a:p>
            <a:pPr>
              <a:spcBef>
                <a:spcPct val="40000"/>
              </a:spcBef>
            </a:pPr>
            <a:r>
              <a:rPr lang="en-GB" sz="1200" dirty="0"/>
              <a:t>Why Make Web Sites Universally Accessible? </a:t>
            </a:r>
            <a:r>
              <a:rPr lang="en-GB" sz="1200" dirty="0">
                <a:hlinkClick r:id="rId9"/>
              </a:rPr>
              <a:t>http://www.mardiros.net/univ-accessible.html</a:t>
            </a:r>
            <a:endParaRPr lang="en-GB" sz="1200" dirty="0"/>
          </a:p>
          <a:p>
            <a:pPr>
              <a:spcBef>
                <a:spcPct val="40000"/>
              </a:spcBef>
            </a:pPr>
            <a:r>
              <a:rPr lang="en-GB" sz="1200" dirty="0" smtClean="0"/>
              <a:t>The Professional Development Unit http</a:t>
            </a:r>
            <a:r>
              <a:rPr lang="en-GB" sz="1200" dirty="0"/>
              <a:t>://</a:t>
            </a:r>
            <a:r>
              <a:rPr lang="en-GB" sz="1200" dirty="0" err="1"/>
              <a:t>www.southampton.ac.uk</a:t>
            </a:r>
            <a:r>
              <a:rPr lang="en-GB" sz="1200" dirty="0"/>
              <a:t>/</a:t>
            </a:r>
            <a:r>
              <a:rPr lang="en-GB" sz="1200" dirty="0" err="1"/>
              <a:t>pdu</a:t>
            </a:r>
            <a:r>
              <a:rPr lang="en-GB" sz="1200" dirty="0"/>
              <a:t>/</a:t>
            </a:r>
          </a:p>
          <a:p>
            <a:pPr>
              <a:spcBef>
                <a:spcPct val="40000"/>
              </a:spcBef>
            </a:pPr>
            <a:r>
              <a:rPr lang="en-GB" sz="1200" dirty="0"/>
              <a:t>Su White &amp; </a:t>
            </a:r>
            <a:r>
              <a:rPr lang="en-GB" sz="1200" dirty="0" err="1"/>
              <a:t>Ilaria</a:t>
            </a:r>
            <a:r>
              <a:rPr lang="en-GB" sz="1200" dirty="0"/>
              <a:t> </a:t>
            </a:r>
            <a:r>
              <a:rPr lang="en-GB" sz="1200" dirty="0" err="1"/>
              <a:t>Liccardi</a:t>
            </a:r>
            <a:r>
              <a:rPr lang="en-GB" sz="1200" dirty="0"/>
              <a:t>. Harnessing Insight into Disciplinary Differences to Refine e-learning Design. In Proceedings of  FIE 2006. San Diego, October 2006. </a:t>
            </a:r>
            <a:r>
              <a:rPr lang="en-GB" sz="1200" dirty="0">
                <a:hlinkClick r:id="rId10"/>
              </a:rPr>
              <a:t>http://fie.engrng.pitt.edu/fie2006/papers/1784.pdf</a:t>
            </a:r>
            <a:endParaRPr lang="en-GB" sz="1200" dirty="0"/>
          </a:p>
          <a:p>
            <a:pPr>
              <a:spcBef>
                <a:spcPct val="40000"/>
              </a:spcBef>
            </a:pPr>
            <a:r>
              <a:rPr lang="en-GB" sz="1200" dirty="0"/>
              <a:t>A. </a:t>
            </a:r>
            <a:r>
              <a:rPr lang="en-GB" sz="1200" dirty="0" err="1"/>
              <a:t>Biglan</a:t>
            </a:r>
            <a:r>
              <a:rPr lang="en-GB" sz="1200" dirty="0"/>
              <a:t>, "The Characteristics of Subject Matter in Different Academic Areas," </a:t>
            </a:r>
            <a:r>
              <a:rPr lang="en-GB" sz="1200" i="1" dirty="0"/>
              <a:t>Journal of Applied Psychology</a:t>
            </a:r>
            <a:r>
              <a:rPr lang="en-GB" sz="1200" dirty="0"/>
              <a:t>, vol. 57, pp. 195–203, 1973.</a:t>
            </a:r>
          </a:p>
          <a:p>
            <a:endParaRPr lang="en-GB" sz="1200" dirty="0">
              <a:solidFill>
                <a:schemeClr val="tx1"/>
              </a:solidFill>
            </a:endParaRPr>
          </a:p>
          <a:p>
            <a:endParaRPr lang="en-GB" sz="1200" dirty="0">
              <a:solidFill>
                <a:schemeClr val="tx1"/>
              </a:solidFill>
            </a:endParaRPr>
          </a:p>
        </p:txBody>
      </p:sp>
    </p:spTree>
    <p:extLst>
      <p:ext uri="{BB962C8B-B14F-4D97-AF65-F5344CB8AC3E}">
        <p14:creationId xmlns:p14="http://schemas.microsoft.com/office/powerpoint/2010/main" val="1951943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88125" y="6381750"/>
            <a:ext cx="2133600" cy="476250"/>
          </a:xfrm>
          <a:prstGeom prst="rect">
            <a:avLst/>
          </a:prstGeom>
        </p:spPr>
        <p:txBody>
          <a:bodyPr/>
          <a:lstStyle/>
          <a:p>
            <a:fld id="{D3F21E32-87EC-C940-A57F-F4CF0E00EDA6}" type="slidenum">
              <a:rPr lang="en-GB"/>
              <a:pPr/>
              <a:t>3</a:t>
            </a:fld>
            <a:endParaRPr lang="en-GB"/>
          </a:p>
        </p:txBody>
      </p:sp>
      <p:sp>
        <p:nvSpPr>
          <p:cNvPr id="316418" name="Rectangle 2"/>
          <p:cNvSpPr>
            <a:spLocks noGrp="1" noChangeArrowheads="1"/>
          </p:cNvSpPr>
          <p:nvPr>
            <p:ph type="title"/>
          </p:nvPr>
        </p:nvSpPr>
        <p:spPr/>
        <p:txBody>
          <a:bodyPr/>
          <a:lstStyle/>
          <a:p>
            <a:r>
              <a:rPr lang="en-GB" dirty="0"/>
              <a:t>What is </a:t>
            </a:r>
            <a:r>
              <a:rPr lang="en-GB" dirty="0" smtClean="0"/>
              <a:t>TEL?</a:t>
            </a:r>
            <a:endParaRPr lang="en-GB" dirty="0"/>
          </a:p>
        </p:txBody>
      </p:sp>
      <p:sp>
        <p:nvSpPr>
          <p:cNvPr id="316419" name="Rectangle 3"/>
          <p:cNvSpPr>
            <a:spLocks noGrp="1" noChangeArrowheads="1"/>
          </p:cNvSpPr>
          <p:nvPr>
            <p:ph type="body" idx="1"/>
          </p:nvPr>
        </p:nvSpPr>
        <p:spPr/>
        <p:txBody>
          <a:bodyPr/>
          <a:lstStyle/>
          <a:p>
            <a:pPr>
              <a:buFontTx/>
              <a:buNone/>
            </a:pPr>
            <a:endParaRPr lang="en-GB" dirty="0"/>
          </a:p>
          <a:p>
            <a:endParaRPr lang="en-GB" dirty="0"/>
          </a:p>
          <a:p>
            <a:endParaRPr lang="en-GB" dirty="0"/>
          </a:p>
          <a:p>
            <a:endParaRPr lang="en-GB" dirty="0"/>
          </a:p>
          <a:p>
            <a:endParaRPr lang="en-GB" dirty="0"/>
          </a:p>
        </p:txBody>
      </p:sp>
      <p:pic>
        <p:nvPicPr>
          <p:cNvPr id="316420" name="Picture 4" descr="Prof_u_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88913"/>
            <a:ext cx="3852862" cy="62372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5556" y="2024844"/>
            <a:ext cx="4572000" cy="1323439"/>
          </a:xfrm>
          <a:prstGeom prst="rect">
            <a:avLst/>
          </a:prstGeom>
        </p:spPr>
        <p:txBody>
          <a:bodyPr>
            <a:spAutoFit/>
          </a:bodyPr>
          <a:lstStyle/>
          <a:p>
            <a:pPr>
              <a:buFontTx/>
              <a:buNone/>
            </a:pPr>
            <a:r>
              <a:rPr lang="en-GB" sz="2000" dirty="0">
                <a:solidFill>
                  <a:srgbClr val="FF0000"/>
                </a:solidFill>
              </a:rPr>
              <a:t>Any learning which is enabled by the use of digital hardware, on-line resources or communication technologies</a:t>
            </a:r>
            <a:r>
              <a:rPr lang="en-GB" sz="2000" dirty="0"/>
              <a:t> </a:t>
            </a:r>
          </a:p>
        </p:txBody>
      </p:sp>
    </p:spTree>
    <p:extLst>
      <p:ext uri="{BB962C8B-B14F-4D97-AF65-F5344CB8AC3E}">
        <p14:creationId xmlns:p14="http://schemas.microsoft.com/office/powerpoint/2010/main" val="3095305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3A19ECAF-3ECE-B04C-93E8-62672C83BB11}" type="slidenum">
              <a:rPr lang="en-GB"/>
              <a:pPr/>
              <a:t>4</a:t>
            </a:fld>
            <a:endParaRPr lang="en-GB"/>
          </a:p>
        </p:txBody>
      </p:sp>
      <p:sp>
        <p:nvSpPr>
          <p:cNvPr id="339970" name="Rectangle 2"/>
          <p:cNvSpPr>
            <a:spLocks noGrp="1" noChangeArrowheads="1"/>
          </p:cNvSpPr>
          <p:nvPr>
            <p:ph type="title"/>
          </p:nvPr>
        </p:nvSpPr>
        <p:spPr/>
        <p:txBody>
          <a:bodyPr/>
          <a:lstStyle/>
          <a:p>
            <a:r>
              <a:rPr lang="en-GB"/>
              <a:t>Some Technologies</a:t>
            </a:r>
          </a:p>
        </p:txBody>
      </p:sp>
      <p:sp>
        <p:nvSpPr>
          <p:cNvPr id="339972" name="Rectangle 4"/>
          <p:cNvSpPr>
            <a:spLocks noGrp="1" noChangeArrowheads="1"/>
          </p:cNvSpPr>
          <p:nvPr>
            <p:ph type="body" sz="half" idx="1"/>
          </p:nvPr>
        </p:nvSpPr>
        <p:spPr/>
        <p:txBody>
          <a:bodyPr/>
          <a:lstStyle/>
          <a:p>
            <a:pPr>
              <a:lnSpc>
                <a:spcPct val="90000"/>
              </a:lnSpc>
              <a:spcBef>
                <a:spcPts val="800"/>
              </a:spcBef>
            </a:pPr>
            <a:r>
              <a:rPr lang="en-GB" sz="2000" dirty="0"/>
              <a:t>VLEs/MLEs    </a:t>
            </a:r>
          </a:p>
          <a:p>
            <a:pPr>
              <a:lnSpc>
                <a:spcPct val="90000"/>
              </a:lnSpc>
              <a:spcBef>
                <a:spcPts val="800"/>
              </a:spcBef>
            </a:pPr>
            <a:r>
              <a:rPr lang="en-GB" sz="2000" dirty="0"/>
              <a:t>web-based teaching materials</a:t>
            </a:r>
          </a:p>
          <a:p>
            <a:pPr>
              <a:lnSpc>
                <a:spcPct val="90000"/>
              </a:lnSpc>
              <a:spcBef>
                <a:spcPts val="800"/>
              </a:spcBef>
            </a:pPr>
            <a:r>
              <a:rPr lang="en-GB" sz="2000" dirty="0"/>
              <a:t>hypertext/hypermedia</a:t>
            </a:r>
          </a:p>
          <a:p>
            <a:pPr>
              <a:lnSpc>
                <a:spcPct val="90000"/>
              </a:lnSpc>
              <a:spcBef>
                <a:spcPts val="800"/>
              </a:spcBef>
            </a:pPr>
            <a:r>
              <a:rPr lang="en-GB" sz="2000" dirty="0"/>
              <a:t>multimedia CD-ROMs</a:t>
            </a:r>
          </a:p>
          <a:p>
            <a:pPr>
              <a:lnSpc>
                <a:spcPct val="90000"/>
              </a:lnSpc>
              <a:spcBef>
                <a:spcPts val="800"/>
              </a:spcBef>
            </a:pPr>
            <a:r>
              <a:rPr lang="en-GB" sz="2000" dirty="0"/>
              <a:t>web sites</a:t>
            </a:r>
          </a:p>
          <a:p>
            <a:pPr>
              <a:lnSpc>
                <a:spcPct val="90000"/>
              </a:lnSpc>
              <a:spcBef>
                <a:spcPts val="800"/>
              </a:spcBef>
            </a:pPr>
            <a:r>
              <a:rPr lang="en-GB" sz="2000" dirty="0" smtClean="0"/>
              <a:t>on </a:t>
            </a:r>
            <a:r>
              <a:rPr lang="en-GB" sz="2000" dirty="0"/>
              <a:t>line </a:t>
            </a:r>
            <a:r>
              <a:rPr lang="en-GB" sz="2000" dirty="0" smtClean="0"/>
              <a:t>journals</a:t>
            </a:r>
          </a:p>
          <a:p>
            <a:pPr>
              <a:lnSpc>
                <a:spcPct val="90000"/>
              </a:lnSpc>
              <a:spcBef>
                <a:spcPts val="800"/>
              </a:spcBef>
            </a:pPr>
            <a:r>
              <a:rPr lang="en-GB" sz="2000" dirty="0" smtClean="0"/>
              <a:t>eBooks</a:t>
            </a:r>
            <a:endParaRPr lang="en-GB" sz="2000" dirty="0"/>
          </a:p>
          <a:p>
            <a:pPr>
              <a:lnSpc>
                <a:spcPct val="90000"/>
              </a:lnSpc>
              <a:spcBef>
                <a:spcPts val="800"/>
              </a:spcBef>
            </a:pPr>
            <a:r>
              <a:rPr lang="en-GB" sz="2000" dirty="0" smtClean="0"/>
              <a:t>OER Repositories</a:t>
            </a:r>
            <a:endParaRPr lang="en-GB" sz="2000" dirty="0"/>
          </a:p>
          <a:p>
            <a:pPr>
              <a:lnSpc>
                <a:spcPct val="90000"/>
              </a:lnSpc>
              <a:spcBef>
                <a:spcPts val="800"/>
              </a:spcBef>
            </a:pPr>
            <a:r>
              <a:rPr lang="en-GB" sz="2000" dirty="0" err="1"/>
              <a:t>wikipedia</a:t>
            </a:r>
            <a:endParaRPr lang="en-GB" sz="2000" dirty="0"/>
          </a:p>
          <a:p>
            <a:pPr>
              <a:lnSpc>
                <a:spcPct val="90000"/>
              </a:lnSpc>
              <a:spcBef>
                <a:spcPts val="800"/>
              </a:spcBef>
            </a:pPr>
            <a:r>
              <a:rPr lang="en-GB" sz="2000" dirty="0" err="1"/>
              <a:t>google</a:t>
            </a:r>
            <a:endParaRPr lang="en-GB" sz="2000" dirty="0"/>
          </a:p>
          <a:p>
            <a:pPr>
              <a:lnSpc>
                <a:spcPct val="90000"/>
              </a:lnSpc>
              <a:spcBef>
                <a:spcPts val="800"/>
              </a:spcBef>
            </a:pPr>
            <a:r>
              <a:rPr lang="en-GB" sz="2000" dirty="0"/>
              <a:t>2nd Life</a:t>
            </a:r>
          </a:p>
          <a:p>
            <a:pPr>
              <a:lnSpc>
                <a:spcPct val="90000"/>
              </a:lnSpc>
              <a:spcBef>
                <a:spcPts val="800"/>
              </a:spcBef>
            </a:pPr>
            <a:r>
              <a:rPr lang="en-GB" sz="2000" dirty="0"/>
              <a:t>discussion boards /forums</a:t>
            </a:r>
          </a:p>
          <a:p>
            <a:pPr>
              <a:lnSpc>
                <a:spcPct val="90000"/>
              </a:lnSpc>
              <a:spcBef>
                <a:spcPts val="800"/>
              </a:spcBef>
            </a:pPr>
            <a:r>
              <a:rPr lang="en-GB" sz="2000" dirty="0"/>
              <a:t>collaborative software</a:t>
            </a:r>
          </a:p>
          <a:p>
            <a:pPr>
              <a:lnSpc>
                <a:spcPct val="90000"/>
              </a:lnSpc>
              <a:spcBef>
                <a:spcPts val="800"/>
              </a:spcBef>
            </a:pPr>
            <a:r>
              <a:rPr lang="en-GB" sz="2000" dirty="0"/>
              <a:t>Video conferencing</a:t>
            </a:r>
          </a:p>
        </p:txBody>
      </p:sp>
      <p:sp>
        <p:nvSpPr>
          <p:cNvPr id="339973" name="Rectangle 5"/>
          <p:cNvSpPr>
            <a:spLocks noGrp="1" noChangeArrowheads="1"/>
          </p:cNvSpPr>
          <p:nvPr>
            <p:ph type="body" sz="half" idx="2"/>
          </p:nvPr>
        </p:nvSpPr>
        <p:spPr/>
        <p:txBody>
          <a:bodyPr/>
          <a:lstStyle/>
          <a:p>
            <a:pPr>
              <a:spcBef>
                <a:spcPts val="800"/>
              </a:spcBef>
            </a:pPr>
            <a:r>
              <a:rPr lang="en-GB" sz="2000" dirty="0"/>
              <a:t>computer aided assessment</a:t>
            </a:r>
          </a:p>
          <a:p>
            <a:pPr>
              <a:spcBef>
                <a:spcPts val="800"/>
              </a:spcBef>
            </a:pPr>
            <a:r>
              <a:rPr lang="en-GB" sz="2000" dirty="0" err="1"/>
              <a:t>ePortfolios</a:t>
            </a:r>
            <a:endParaRPr lang="en-GB" sz="2000" dirty="0"/>
          </a:p>
          <a:p>
            <a:pPr>
              <a:spcBef>
                <a:spcPts val="800"/>
              </a:spcBef>
            </a:pPr>
            <a:r>
              <a:rPr lang="en-GB" sz="2000" dirty="0"/>
              <a:t>e-mail</a:t>
            </a:r>
          </a:p>
          <a:p>
            <a:pPr>
              <a:spcBef>
                <a:spcPts val="800"/>
              </a:spcBef>
            </a:pPr>
            <a:r>
              <a:rPr lang="en-GB" sz="2000" dirty="0"/>
              <a:t>blogs</a:t>
            </a:r>
          </a:p>
          <a:p>
            <a:pPr>
              <a:spcBef>
                <a:spcPts val="800"/>
              </a:spcBef>
            </a:pPr>
            <a:r>
              <a:rPr lang="en-GB" sz="2000" dirty="0"/>
              <a:t>wikis</a:t>
            </a:r>
          </a:p>
          <a:p>
            <a:pPr>
              <a:spcBef>
                <a:spcPts val="800"/>
              </a:spcBef>
            </a:pPr>
            <a:r>
              <a:rPr lang="en-GB" sz="2000" dirty="0"/>
              <a:t>text chat</a:t>
            </a:r>
          </a:p>
          <a:p>
            <a:pPr>
              <a:spcBef>
                <a:spcPts val="800"/>
              </a:spcBef>
            </a:pPr>
            <a:r>
              <a:rPr lang="en-GB" sz="2000" dirty="0"/>
              <a:t>animations</a:t>
            </a:r>
          </a:p>
          <a:p>
            <a:pPr>
              <a:spcBef>
                <a:spcPts val="800"/>
              </a:spcBef>
            </a:pPr>
            <a:r>
              <a:rPr lang="en-GB" sz="2000" dirty="0"/>
              <a:t>simulations</a:t>
            </a:r>
          </a:p>
          <a:p>
            <a:pPr>
              <a:spcBef>
                <a:spcPts val="800"/>
              </a:spcBef>
            </a:pPr>
            <a:r>
              <a:rPr lang="en-GB" sz="2000" dirty="0"/>
              <a:t>games</a:t>
            </a:r>
          </a:p>
          <a:p>
            <a:pPr>
              <a:spcBef>
                <a:spcPts val="800"/>
              </a:spcBef>
            </a:pPr>
            <a:r>
              <a:rPr lang="en-GB" sz="2000" dirty="0"/>
              <a:t>mobile </a:t>
            </a:r>
            <a:r>
              <a:rPr lang="en-GB" sz="2000" dirty="0" smtClean="0"/>
              <a:t>Learning</a:t>
            </a:r>
            <a:endParaRPr lang="en-GB" sz="2000" dirty="0"/>
          </a:p>
          <a:p>
            <a:pPr>
              <a:spcBef>
                <a:spcPts val="800"/>
              </a:spcBef>
            </a:pPr>
            <a:r>
              <a:rPr lang="en-GB" sz="2000" dirty="0" smtClean="0"/>
              <a:t>Podcasts</a:t>
            </a:r>
            <a:endParaRPr lang="en-GB" sz="2000" dirty="0"/>
          </a:p>
          <a:p>
            <a:pPr>
              <a:spcBef>
                <a:spcPts val="800"/>
              </a:spcBef>
            </a:pPr>
            <a:r>
              <a:rPr lang="en-GB" sz="2000" dirty="0"/>
              <a:t>electronic voting system (Zappers)</a:t>
            </a:r>
          </a:p>
        </p:txBody>
      </p:sp>
    </p:spTree>
    <p:extLst>
      <p:ext uri="{BB962C8B-B14F-4D97-AF65-F5344CB8AC3E}">
        <p14:creationId xmlns:p14="http://schemas.microsoft.com/office/powerpoint/2010/main" val="4279979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63F1CE2C-B6AB-0F4E-A432-68F7B758DCAE}" type="slidenum">
              <a:rPr lang="en-GB"/>
              <a:pPr/>
              <a:t>5</a:t>
            </a:fld>
            <a:endParaRPr lang="en-GB"/>
          </a:p>
        </p:txBody>
      </p:sp>
      <p:sp>
        <p:nvSpPr>
          <p:cNvPr id="338946" name="Rectangle 2"/>
          <p:cNvSpPr>
            <a:spLocks noGrp="1" noChangeArrowheads="1"/>
          </p:cNvSpPr>
          <p:nvPr>
            <p:ph type="title"/>
          </p:nvPr>
        </p:nvSpPr>
        <p:spPr/>
        <p:txBody>
          <a:bodyPr/>
          <a:lstStyle/>
          <a:p>
            <a:r>
              <a:rPr lang="en-GB"/>
              <a:t>Distance vs Blended</a:t>
            </a:r>
          </a:p>
        </p:txBody>
      </p:sp>
      <p:sp>
        <p:nvSpPr>
          <p:cNvPr id="338947" name="Rectangle 3"/>
          <p:cNvSpPr>
            <a:spLocks noGrp="1" noChangeArrowheads="1"/>
          </p:cNvSpPr>
          <p:nvPr>
            <p:ph type="body" idx="1"/>
          </p:nvPr>
        </p:nvSpPr>
        <p:spPr/>
        <p:txBody>
          <a:bodyPr/>
          <a:lstStyle/>
          <a:p>
            <a:r>
              <a:rPr lang="en-GB" sz="2400" dirty="0"/>
              <a:t>E-learning is clearly useful for distance learning but…..</a:t>
            </a:r>
          </a:p>
          <a:p>
            <a:r>
              <a:rPr lang="en-GB" sz="2400" dirty="0"/>
              <a:t>Blended Learning is about using </a:t>
            </a:r>
            <a:r>
              <a:rPr lang="en-GB" sz="2400" dirty="0" smtClean="0"/>
              <a:t>on-line activities </a:t>
            </a:r>
            <a:r>
              <a:rPr lang="en-GB" sz="2400" dirty="0"/>
              <a:t>blended with conventional f2f learning to:</a:t>
            </a:r>
          </a:p>
          <a:p>
            <a:pPr lvl="1"/>
            <a:r>
              <a:rPr lang="en-GB" sz="2000" dirty="0"/>
              <a:t>Allow students to solve authentic problems with authentic tools </a:t>
            </a:r>
          </a:p>
          <a:p>
            <a:pPr lvl="1"/>
            <a:r>
              <a:rPr lang="en-GB" sz="2000" dirty="0"/>
              <a:t>To improve student engagement – active learning</a:t>
            </a:r>
          </a:p>
          <a:p>
            <a:pPr lvl="1"/>
            <a:r>
              <a:rPr lang="en-GB" sz="2000" dirty="0"/>
              <a:t>Provide any time/any place learning</a:t>
            </a:r>
          </a:p>
          <a:p>
            <a:pPr lvl="1"/>
            <a:r>
              <a:rPr lang="en-GB" sz="2000" dirty="0"/>
              <a:t>Benefit learners with different learning </a:t>
            </a:r>
            <a:r>
              <a:rPr lang="en-GB" sz="2000" dirty="0" smtClean="0"/>
              <a:t>styles</a:t>
            </a:r>
            <a:endParaRPr lang="en-GB" sz="2000" dirty="0"/>
          </a:p>
          <a:p>
            <a:pPr>
              <a:buFontTx/>
              <a:buNone/>
            </a:pPr>
            <a:r>
              <a:rPr lang="en-GB" sz="2400" dirty="0"/>
              <a:t>	</a:t>
            </a:r>
            <a:r>
              <a:rPr lang="en-GB" sz="2400" dirty="0">
                <a:solidFill>
                  <a:srgbClr val="FF0000"/>
                </a:solidFill>
              </a:rPr>
              <a:t>The Question is how much of the learning should be at computers?</a:t>
            </a:r>
          </a:p>
          <a:p>
            <a:pPr lvl="1"/>
            <a:endParaRPr lang="en-GB" sz="2000" dirty="0">
              <a:solidFill>
                <a:srgbClr val="FF0000"/>
              </a:solidFill>
            </a:endParaRPr>
          </a:p>
        </p:txBody>
      </p:sp>
    </p:spTree>
    <p:extLst>
      <p:ext uri="{BB962C8B-B14F-4D97-AF65-F5344CB8AC3E}">
        <p14:creationId xmlns:p14="http://schemas.microsoft.com/office/powerpoint/2010/main" val="1448323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88125" y="6381750"/>
            <a:ext cx="2133600" cy="476250"/>
          </a:xfrm>
          <a:prstGeom prst="rect">
            <a:avLst/>
          </a:prstGeom>
        </p:spPr>
        <p:txBody>
          <a:bodyPr/>
          <a:lstStyle/>
          <a:p>
            <a:fld id="{FAC5700B-6C5C-8C4C-9FA5-6894E7DBA530}" type="slidenum">
              <a:rPr lang="en-GB"/>
              <a:pPr/>
              <a:t>6</a:t>
            </a:fld>
            <a:endParaRPr lang="en-GB"/>
          </a:p>
        </p:txBody>
      </p:sp>
      <p:sp>
        <p:nvSpPr>
          <p:cNvPr id="328706" name="Rectangle 2"/>
          <p:cNvSpPr>
            <a:spLocks noGrp="1" noChangeArrowheads="1"/>
          </p:cNvSpPr>
          <p:nvPr>
            <p:ph type="title"/>
          </p:nvPr>
        </p:nvSpPr>
        <p:spPr/>
        <p:txBody>
          <a:bodyPr/>
          <a:lstStyle/>
          <a:p>
            <a:r>
              <a:rPr lang="en-GB"/>
              <a:t>Teaching approaches</a:t>
            </a:r>
          </a:p>
        </p:txBody>
      </p:sp>
      <p:grpSp>
        <p:nvGrpSpPr>
          <p:cNvPr id="328707" name="Group 3"/>
          <p:cNvGrpSpPr>
            <a:grpSpLocks/>
          </p:cNvGrpSpPr>
          <p:nvPr/>
        </p:nvGrpSpPr>
        <p:grpSpPr bwMode="auto">
          <a:xfrm>
            <a:off x="468313" y="1844675"/>
            <a:ext cx="7942262" cy="3832225"/>
            <a:chOff x="295" y="1162"/>
            <a:chExt cx="5184" cy="2596"/>
          </a:xfrm>
        </p:grpSpPr>
        <p:pic>
          <p:nvPicPr>
            <p:cNvPr id="328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162"/>
              <a:ext cx="5184" cy="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8709" name="Line 5"/>
            <p:cNvSpPr>
              <a:spLocks noChangeShapeType="1"/>
            </p:cNvSpPr>
            <p:nvPr/>
          </p:nvSpPr>
          <p:spPr bwMode="auto">
            <a:xfrm>
              <a:off x="5465" y="1162"/>
              <a:ext cx="0" cy="25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sp>
        <p:nvSpPr>
          <p:cNvPr id="328710" name="Text Box 6"/>
          <p:cNvSpPr txBox="1">
            <a:spLocks noChangeArrowheads="1"/>
          </p:cNvSpPr>
          <p:nvPr/>
        </p:nvSpPr>
        <p:spPr bwMode="auto">
          <a:xfrm>
            <a:off x="5148263" y="5949950"/>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Wright and White, 2001</a:t>
            </a:r>
          </a:p>
        </p:txBody>
      </p:sp>
    </p:spTree>
    <p:extLst>
      <p:ext uri="{BB962C8B-B14F-4D97-AF65-F5344CB8AC3E}">
        <p14:creationId xmlns:p14="http://schemas.microsoft.com/office/powerpoint/2010/main" val="4175942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294967295"/>
          </p:nvPr>
        </p:nvSpPr>
        <p:spPr>
          <a:xfrm>
            <a:off x="6588125" y="6381750"/>
            <a:ext cx="2133600" cy="476250"/>
          </a:xfrm>
          <a:prstGeom prst="rect">
            <a:avLst/>
          </a:prstGeom>
        </p:spPr>
        <p:txBody>
          <a:bodyPr/>
          <a:lstStyle/>
          <a:p>
            <a:fld id="{6ACAFA3C-11CC-0B46-8ADA-FB194483D86D}" type="slidenum">
              <a:rPr lang="en-GB"/>
              <a:pPr/>
              <a:t>7</a:t>
            </a:fld>
            <a:endParaRPr lang="en-GB"/>
          </a:p>
        </p:txBody>
      </p:sp>
      <p:sp>
        <p:nvSpPr>
          <p:cNvPr id="330754" name="Rectangle 2"/>
          <p:cNvSpPr>
            <a:spLocks noGrp="1" noChangeArrowheads="1"/>
          </p:cNvSpPr>
          <p:nvPr>
            <p:ph type="title"/>
          </p:nvPr>
        </p:nvSpPr>
        <p:spPr/>
        <p:txBody>
          <a:bodyPr/>
          <a:lstStyle/>
          <a:p>
            <a:r>
              <a:rPr lang="en-GB"/>
              <a:t>Learning activities</a:t>
            </a:r>
          </a:p>
        </p:txBody>
      </p:sp>
      <p:grpSp>
        <p:nvGrpSpPr>
          <p:cNvPr id="330755" name="Group 3"/>
          <p:cNvGrpSpPr>
            <a:grpSpLocks/>
          </p:cNvGrpSpPr>
          <p:nvPr/>
        </p:nvGrpSpPr>
        <p:grpSpPr bwMode="auto">
          <a:xfrm>
            <a:off x="611188" y="1739900"/>
            <a:ext cx="7891462" cy="4210050"/>
            <a:chOff x="385" y="1008"/>
            <a:chExt cx="4971" cy="2851"/>
          </a:xfrm>
        </p:grpSpPr>
        <p:grpSp>
          <p:nvGrpSpPr>
            <p:cNvPr id="330756" name="Group 4"/>
            <p:cNvGrpSpPr>
              <a:grpSpLocks/>
            </p:cNvGrpSpPr>
            <p:nvPr/>
          </p:nvGrpSpPr>
          <p:grpSpPr bwMode="auto">
            <a:xfrm>
              <a:off x="385" y="1008"/>
              <a:ext cx="4971" cy="2851"/>
              <a:chOff x="385" y="1008"/>
              <a:chExt cx="4971" cy="2851"/>
            </a:xfrm>
          </p:grpSpPr>
          <p:pic>
            <p:nvPicPr>
              <p:cNvPr id="330757" name="Picture 5"/>
              <p:cNvPicPr>
                <a:picLocks noChangeAspect="1" noChangeArrowheads="1"/>
              </p:cNvPicPr>
              <p:nvPr/>
            </p:nvPicPr>
            <p:blipFill>
              <a:blip r:embed="rId3">
                <a:alphaModFix amt="29000"/>
                <a:extLst>
                  <a:ext uri="{28A0092B-C50C-407E-A947-70E740481C1C}">
                    <a14:useLocalDpi xmlns:a14="http://schemas.microsoft.com/office/drawing/2010/main" val="0"/>
                  </a:ext>
                </a:extLst>
              </a:blip>
              <a:srcRect/>
              <a:stretch>
                <a:fillRect/>
              </a:stretch>
            </p:blipFill>
            <p:spPr bwMode="auto">
              <a:xfrm>
                <a:off x="404" y="1008"/>
                <a:ext cx="4952" cy="2851"/>
              </a:xfrm>
              <a:prstGeom prst="rect">
                <a:avLst/>
              </a:prstGeom>
              <a:noFill/>
              <a:ln>
                <a:noFill/>
              </a:ln>
              <a:effectLst/>
              <a:extLst>
                <a:ext uri="{909E8E84-426E-40dd-AFC4-6F175D3DCCD1}">
                  <a14:hiddenFill xmlns:a14="http://schemas.microsoft.com/office/drawing/2010/main">
                    <a:solidFill>
                      <a:schemeClr val="accent1">
                        <a:alpha val="28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0758" name="Line 6"/>
              <p:cNvSpPr>
                <a:spLocks noChangeShapeType="1"/>
              </p:cNvSpPr>
              <p:nvPr/>
            </p:nvSpPr>
            <p:spPr bwMode="auto">
              <a:xfrm>
                <a:off x="385" y="1026"/>
                <a:ext cx="49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sp>
          <p:nvSpPr>
            <p:cNvPr id="330759" name="Line 7"/>
            <p:cNvSpPr>
              <a:spLocks noChangeShapeType="1"/>
            </p:cNvSpPr>
            <p:nvPr/>
          </p:nvSpPr>
          <p:spPr bwMode="auto">
            <a:xfrm>
              <a:off x="385" y="3838"/>
              <a:ext cx="49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spTree>
    <p:extLst>
      <p:ext uri="{BB962C8B-B14F-4D97-AF65-F5344CB8AC3E}">
        <p14:creationId xmlns:p14="http://schemas.microsoft.com/office/powerpoint/2010/main" val="1949297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88125" y="6381750"/>
            <a:ext cx="2133600" cy="476250"/>
          </a:xfrm>
          <a:prstGeom prst="rect">
            <a:avLst/>
          </a:prstGeom>
        </p:spPr>
        <p:txBody>
          <a:bodyPr/>
          <a:lstStyle/>
          <a:p>
            <a:fld id="{3922A3C7-4A98-B447-8D54-0892885F9F82}" type="slidenum">
              <a:rPr lang="en-GB"/>
              <a:pPr/>
              <a:t>8</a:t>
            </a:fld>
            <a:endParaRPr lang="en-GB"/>
          </a:p>
        </p:txBody>
      </p:sp>
      <p:sp>
        <p:nvSpPr>
          <p:cNvPr id="340994" name="Rectangle 2"/>
          <p:cNvSpPr>
            <a:spLocks noGrp="1" noChangeArrowheads="1"/>
          </p:cNvSpPr>
          <p:nvPr>
            <p:ph type="title"/>
          </p:nvPr>
        </p:nvSpPr>
        <p:spPr/>
        <p:txBody>
          <a:bodyPr/>
          <a:lstStyle/>
          <a:p>
            <a:r>
              <a:rPr lang="en-GB"/>
              <a:t>The Levels of engagement (is level 1 a given?)</a:t>
            </a:r>
          </a:p>
        </p:txBody>
      </p:sp>
      <p:sp>
        <p:nvSpPr>
          <p:cNvPr id="340995" name="Rectangle 3"/>
          <p:cNvSpPr>
            <a:spLocks noGrp="1" noChangeArrowheads="1"/>
          </p:cNvSpPr>
          <p:nvPr>
            <p:ph type="body" idx="1"/>
          </p:nvPr>
        </p:nvSpPr>
        <p:spPr/>
        <p:txBody>
          <a:bodyPr/>
          <a:lstStyle/>
          <a:p>
            <a:pPr>
              <a:lnSpc>
                <a:spcPct val="80000"/>
              </a:lnSpc>
            </a:pPr>
            <a:r>
              <a:rPr lang="en-GB" sz="1600" dirty="0"/>
              <a:t>Foundation – a web site provides</a:t>
            </a:r>
          </a:p>
          <a:p>
            <a:pPr lvl="1">
              <a:lnSpc>
                <a:spcPct val="80000"/>
              </a:lnSpc>
            </a:pPr>
            <a:r>
              <a:rPr lang="en-GB" sz="1400" dirty="0"/>
              <a:t>Syllabus / Course Handbook</a:t>
            </a:r>
          </a:p>
          <a:p>
            <a:pPr lvl="1">
              <a:lnSpc>
                <a:spcPct val="80000"/>
              </a:lnSpc>
            </a:pPr>
            <a:r>
              <a:rPr lang="en-GB" sz="1400" dirty="0"/>
              <a:t>Lecture notes (</a:t>
            </a:r>
            <a:r>
              <a:rPr lang="en-GB" sz="1400" dirty="0" err="1"/>
              <a:t>PowerPoints</a:t>
            </a:r>
            <a:r>
              <a:rPr lang="en-GB" sz="1400" dirty="0"/>
              <a:t>?</a:t>
            </a:r>
            <a:r>
              <a:rPr lang="en-GB" sz="1400" dirty="0" smtClean="0"/>
              <a:t>)</a:t>
            </a:r>
          </a:p>
          <a:p>
            <a:pPr lvl="1">
              <a:lnSpc>
                <a:spcPct val="80000"/>
              </a:lnSpc>
            </a:pPr>
            <a:r>
              <a:rPr lang="en-GB" sz="1400" dirty="0" smtClean="0"/>
              <a:t>Description (at a week by week level) of what students need to do</a:t>
            </a:r>
            <a:endParaRPr lang="en-GB" sz="1400" dirty="0"/>
          </a:p>
          <a:p>
            <a:pPr lvl="1">
              <a:lnSpc>
                <a:spcPct val="80000"/>
              </a:lnSpc>
            </a:pPr>
            <a:r>
              <a:rPr lang="en-GB" sz="1400" dirty="0"/>
              <a:t>Timetables </a:t>
            </a:r>
          </a:p>
          <a:p>
            <a:pPr lvl="1">
              <a:lnSpc>
                <a:spcPct val="80000"/>
              </a:lnSpc>
            </a:pPr>
            <a:r>
              <a:rPr lang="en-GB" sz="1400" dirty="0"/>
              <a:t>Announcements</a:t>
            </a:r>
          </a:p>
          <a:p>
            <a:pPr lvl="1">
              <a:lnSpc>
                <a:spcPct val="80000"/>
              </a:lnSpc>
            </a:pPr>
            <a:r>
              <a:rPr lang="en-GB" sz="1400" dirty="0"/>
              <a:t>Old exams and indicative answers/ examiners comments</a:t>
            </a:r>
          </a:p>
          <a:p>
            <a:pPr lvl="1">
              <a:lnSpc>
                <a:spcPct val="80000"/>
              </a:lnSpc>
            </a:pPr>
            <a:r>
              <a:rPr lang="en-GB" sz="1400" dirty="0"/>
              <a:t>Coursework Specifications</a:t>
            </a:r>
          </a:p>
          <a:p>
            <a:pPr lvl="1">
              <a:lnSpc>
                <a:spcPct val="80000"/>
              </a:lnSpc>
            </a:pPr>
            <a:r>
              <a:rPr lang="en-GB" sz="1400" dirty="0"/>
              <a:t>Reading Lists</a:t>
            </a:r>
          </a:p>
          <a:p>
            <a:pPr lvl="1">
              <a:lnSpc>
                <a:spcPct val="80000"/>
              </a:lnSpc>
            </a:pPr>
            <a:r>
              <a:rPr lang="en-GB" sz="1400" dirty="0"/>
              <a:t>Links to appropriate resources</a:t>
            </a:r>
          </a:p>
          <a:p>
            <a:pPr lvl="1">
              <a:lnSpc>
                <a:spcPct val="80000"/>
              </a:lnSpc>
            </a:pPr>
            <a:r>
              <a:rPr lang="en-GB" sz="1400" dirty="0"/>
              <a:t>Course Forum /Wiki</a:t>
            </a:r>
          </a:p>
          <a:p>
            <a:pPr lvl="1">
              <a:lnSpc>
                <a:spcPct val="80000"/>
              </a:lnSpc>
              <a:buFontTx/>
              <a:buNone/>
            </a:pPr>
            <a:r>
              <a:rPr lang="en-GB" sz="1400" dirty="0"/>
              <a:t>(In other words everything a student who had missed something, or was trying to follow at a distance,  would need to know what they should do)</a:t>
            </a:r>
          </a:p>
          <a:p>
            <a:pPr>
              <a:lnSpc>
                <a:spcPct val="80000"/>
              </a:lnSpc>
            </a:pPr>
            <a:r>
              <a:rPr lang="en-GB" sz="1600" dirty="0"/>
              <a:t>Higher levels of engagement will be concerned with interactive on-line learning </a:t>
            </a:r>
            <a:r>
              <a:rPr lang="en-GB" sz="1600" dirty="0" smtClean="0"/>
              <a:t>activities</a:t>
            </a:r>
            <a:endParaRPr lang="en-GB" sz="1600" dirty="0"/>
          </a:p>
          <a:p>
            <a:pPr>
              <a:lnSpc>
                <a:spcPct val="80000"/>
              </a:lnSpc>
              <a:buFontTx/>
              <a:buNone/>
            </a:pPr>
            <a:r>
              <a:rPr lang="en-GB" sz="1600" dirty="0">
                <a:solidFill>
                  <a:srgbClr val="FF0000"/>
                </a:solidFill>
              </a:rPr>
              <a:t>The Question is, in a university that is focussed on student centeredness,  should Foundation Level be part of student entitlement? </a:t>
            </a:r>
          </a:p>
          <a:p>
            <a:pPr lvl="1">
              <a:lnSpc>
                <a:spcPct val="80000"/>
              </a:lnSpc>
              <a:buFontTx/>
              <a:buNone/>
            </a:pPr>
            <a:endParaRPr lang="en-GB" sz="1600" dirty="0">
              <a:solidFill>
                <a:srgbClr val="FF0000"/>
              </a:solidFill>
            </a:endParaRPr>
          </a:p>
        </p:txBody>
      </p:sp>
    </p:spTree>
    <p:extLst>
      <p:ext uri="{BB962C8B-B14F-4D97-AF65-F5344CB8AC3E}">
        <p14:creationId xmlns:p14="http://schemas.microsoft.com/office/powerpoint/2010/main" val="1374605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4E7355E7-46A4-1240-9722-2D080F764DA0}" type="slidenum">
              <a:rPr lang="en-GB"/>
              <a:pPr/>
              <a:t>9</a:t>
            </a:fld>
            <a:endParaRPr lang="en-GB"/>
          </a:p>
        </p:txBody>
      </p:sp>
      <p:sp>
        <p:nvSpPr>
          <p:cNvPr id="342018" name="Rectangle 2"/>
          <p:cNvSpPr>
            <a:spLocks noGrp="1" noChangeArrowheads="1"/>
          </p:cNvSpPr>
          <p:nvPr>
            <p:ph type="title"/>
          </p:nvPr>
        </p:nvSpPr>
        <p:spPr/>
        <p:txBody>
          <a:bodyPr/>
          <a:lstStyle/>
          <a:p>
            <a:r>
              <a:rPr lang="en-GB" dirty="0"/>
              <a:t>Drivers and </a:t>
            </a:r>
            <a:r>
              <a:rPr lang="en-GB" dirty="0" smtClean="0"/>
              <a:t>Benefits</a:t>
            </a:r>
            <a:endParaRPr lang="en-GB" dirty="0"/>
          </a:p>
        </p:txBody>
      </p:sp>
      <p:sp>
        <p:nvSpPr>
          <p:cNvPr id="342020" name="Rectangle 4"/>
          <p:cNvSpPr>
            <a:spLocks noGrp="1" noChangeArrowheads="1"/>
          </p:cNvSpPr>
          <p:nvPr>
            <p:ph type="body" sz="half" idx="1"/>
          </p:nvPr>
        </p:nvSpPr>
        <p:spPr/>
        <p:txBody>
          <a:bodyPr/>
          <a:lstStyle/>
          <a:p>
            <a:pPr marL="457200" indent="-457200">
              <a:lnSpc>
                <a:spcPct val="90000"/>
              </a:lnSpc>
            </a:pPr>
            <a:r>
              <a:rPr lang="en-GB" sz="2000"/>
              <a:t>excellent vehicle for enquiry/research led learning </a:t>
            </a:r>
          </a:p>
          <a:p>
            <a:pPr marL="457200" indent="-457200">
              <a:lnSpc>
                <a:spcPct val="90000"/>
              </a:lnSpc>
            </a:pPr>
            <a:r>
              <a:rPr lang="en-GB" sz="2000"/>
              <a:t>exciting, novel and authentic learning experiences</a:t>
            </a:r>
          </a:p>
          <a:p>
            <a:pPr marL="457200" indent="-457200">
              <a:lnSpc>
                <a:spcPct val="90000"/>
              </a:lnSpc>
            </a:pPr>
            <a:r>
              <a:rPr lang="en-GB" sz="2000"/>
              <a:t>e-learning can support student centred learning, providing flexibility in</a:t>
            </a:r>
          </a:p>
          <a:p>
            <a:pPr marL="838200" lvl="1" indent="-381000">
              <a:lnSpc>
                <a:spcPct val="90000"/>
              </a:lnSpc>
            </a:pPr>
            <a:r>
              <a:rPr lang="en-GB" sz="1800"/>
              <a:t>time</a:t>
            </a:r>
          </a:p>
          <a:p>
            <a:pPr marL="838200" lvl="1" indent="-381000">
              <a:lnSpc>
                <a:spcPct val="90000"/>
              </a:lnSpc>
            </a:pPr>
            <a:r>
              <a:rPr lang="en-GB" sz="1800"/>
              <a:t>place</a:t>
            </a:r>
          </a:p>
          <a:p>
            <a:pPr marL="838200" lvl="1" indent="-381000">
              <a:lnSpc>
                <a:spcPct val="90000"/>
              </a:lnSpc>
            </a:pPr>
            <a:r>
              <a:rPr lang="en-GB" sz="1800"/>
              <a:t>learning style</a:t>
            </a:r>
          </a:p>
          <a:p>
            <a:pPr marL="838200" lvl="1" indent="-381000">
              <a:lnSpc>
                <a:spcPct val="90000"/>
              </a:lnSpc>
            </a:pPr>
            <a:r>
              <a:rPr lang="en-GB" sz="1800"/>
              <a:t>pedagogic style</a:t>
            </a:r>
          </a:p>
          <a:p>
            <a:pPr marL="457200" indent="-457200">
              <a:lnSpc>
                <a:spcPct val="90000"/>
              </a:lnSpc>
            </a:pPr>
            <a:r>
              <a:rPr lang="en-GB" sz="2000"/>
              <a:t>allow us the opportunity to provide reliable and equitable student support;</a:t>
            </a:r>
          </a:p>
        </p:txBody>
      </p:sp>
      <p:sp>
        <p:nvSpPr>
          <p:cNvPr id="342021" name="Rectangle 5"/>
          <p:cNvSpPr>
            <a:spLocks noGrp="1" noChangeArrowheads="1"/>
          </p:cNvSpPr>
          <p:nvPr>
            <p:ph type="body" sz="half" idx="2"/>
          </p:nvPr>
        </p:nvSpPr>
        <p:spPr/>
        <p:txBody>
          <a:bodyPr/>
          <a:lstStyle/>
          <a:p>
            <a:pPr>
              <a:lnSpc>
                <a:spcPct val="90000"/>
              </a:lnSpc>
            </a:pPr>
            <a:r>
              <a:rPr lang="en-GB" sz="2000" dirty="0"/>
              <a:t>ideal for developing and supporting lifelong learners </a:t>
            </a:r>
          </a:p>
          <a:p>
            <a:pPr>
              <a:lnSpc>
                <a:spcPct val="90000"/>
              </a:lnSpc>
            </a:pPr>
            <a:r>
              <a:rPr lang="en-GB" sz="2000" dirty="0"/>
              <a:t>supplements and enhances accessibility of face-to-face learning </a:t>
            </a:r>
          </a:p>
          <a:p>
            <a:pPr>
              <a:lnSpc>
                <a:spcPct val="90000"/>
              </a:lnSpc>
            </a:pPr>
            <a:r>
              <a:rPr lang="en-GB" sz="2000" dirty="0"/>
              <a:t>support assessment and recording of student achievement </a:t>
            </a:r>
          </a:p>
          <a:p>
            <a:pPr>
              <a:lnSpc>
                <a:spcPct val="90000"/>
              </a:lnSpc>
            </a:pPr>
            <a:r>
              <a:rPr lang="en-GB" sz="2000" dirty="0"/>
              <a:t>the opportunity to develop new markets </a:t>
            </a:r>
          </a:p>
          <a:p>
            <a:pPr>
              <a:lnSpc>
                <a:spcPct val="90000"/>
              </a:lnSpc>
            </a:pPr>
            <a:r>
              <a:rPr lang="en-US" sz="2000" dirty="0"/>
              <a:t>after initial cost and effort, e-learning can provide financial and time savings </a:t>
            </a:r>
            <a:endParaRPr lang="en-GB" sz="2000" dirty="0"/>
          </a:p>
        </p:txBody>
      </p:sp>
    </p:spTree>
    <p:extLst>
      <p:ext uri="{BB962C8B-B14F-4D97-AF65-F5344CB8AC3E}">
        <p14:creationId xmlns:p14="http://schemas.microsoft.com/office/powerpoint/2010/main" val="2827289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in presentation title goes here. &amp;#x0D;&amp;#x0A;&amp;quot;&quot;/&gt;&lt;property id=&quot;20307&quot; value=&quot;256&quot;/&gt;&lt;/object&gt;&lt;object type=&quot;3&quot; unique_id=&quot;10302&quot;&gt;&lt;property id=&quot;20148&quot; value=&quot;5&quot;/&gt;&lt;property id=&quot;20300&quot; value=&quot;Slide 3&quot;/&gt;&lt;property id=&quot;20307&quot; value=&quot;257&quot;/&gt;&lt;/object&gt;&lt;object type=&quot;3&quot; unique_id=&quot;10655&quot;&gt;&lt;property id=&quot;20148&quot; value=&quot;5&quot;/&gt;&lt;property id=&quot;20300&quot; value=&quot;Slide 13 - &amp;quot;Divider page title goes here&amp;quot;&quot;/&gt;&lt;property id=&quot;20307&quot; value=&quot;258&quot;/&gt;&lt;/object&gt;&lt;object type=&quot;3&quot; unique_id=&quot;10656&quot;&gt;&lt;property id=&quot;20148&quot; value=&quot;5&quot;/&gt;&lt;property id=&quot;20300&quot; value=&quot;Slide 2&quot;/&gt;&lt;property id=&quot;20307&quot; value=&quot;259&quot;/&gt;&lt;/object&gt;&lt;object type=&quot;3&quot; unique_id=&quot;10831&quot;&gt;&lt;property id=&quot;20148&quot; value=&quot;5&quot;/&gt;&lt;property id=&quot;20300&quot; value=&quot;Slide 9&quot;/&gt;&lt;property id=&quot;20307&quot; value=&quot;260&quot;/&gt;&lt;/object&gt;&lt;object type=&quot;3&quot; unique_id=&quot;10832&quot;&gt;&lt;property id=&quot;20148&quot; value=&quot;5&quot;/&gt;&lt;property id=&quot;20300&quot; value=&quot;Slide 10&quot;/&gt;&lt;property id=&quot;20307&quot; value=&quot;261&quot;/&gt;&lt;/object&gt;&lt;object type=&quot;3&quot; unique_id=&quot;10833&quot;&gt;&lt;property id=&quot;20148&quot; value=&quot;5&quot;/&gt;&lt;property id=&quot;20300&quot; value=&quot;Slide 4 - &amp;quot;Picture Caption&amp;quot;&quot;/&gt;&lt;property id=&quot;20307&quot; value=&quot;262&quot;/&gt;&lt;/object&gt;&lt;object type=&quot;3&quot; unique_id=&quot;10834&quot;&gt;&lt;property id=&quot;20148&quot; value=&quot;5&quot;/&gt;&lt;property id=&quot;20300&quot; value=&quot;Slide 5 - &amp;quot;Picture Caption&amp;quot;&quot;/&gt;&lt;property id=&quot;20307&quot; value=&quot;263&quot;/&gt;&lt;/object&gt;&lt;object type=&quot;3&quot; unique_id=&quot;10835&quot;&gt;&lt;property id=&quot;20148&quot; value=&quot;5&quot;/&gt;&lt;property id=&quot;20300&quot; value=&quot;Slide 6 - &amp;quot;Left: Image caption&amp;quot;&quot;/&gt;&lt;property id=&quot;20307&quot; value=&quot;264&quot;/&gt;&lt;/object&gt;&lt;object type=&quot;3&quot; unique_id=&quot;11056&quot;&gt;&lt;property id=&quot;20148&quot; value=&quot;5&quot;/&gt;&lt;property id=&quot;20300&quot; value=&quot;Slide 7 - &amp;quot;Caption for graph&amp;quot;&quot;/&gt;&lt;property id=&quot;20307&quot; value=&quot;265&quot;/&gt;&lt;/object&gt;&lt;object type=&quot;3&quot; unique_id=&quot;11057&quot;&gt;&lt;property id=&quot;20148&quot; value=&quot;5&quot;/&gt;&lt;property id=&quot;20300&quot; value=&quot;Slide 11&quot;/&gt;&lt;property id=&quot;20307&quot; value=&quot;266&quot;/&gt;&lt;/object&gt;&lt;object type=&quot;3&quot; unique_id=&quot;11574&quot;&gt;&lt;property id=&quot;20148&quot; value=&quot;5&quot;/&gt;&lt;property id=&quot;20300&quot; value=&quot;Slide 8&quot;/&gt;&lt;property id=&quot;20307&quot; value=&quot;269&quot;/&gt;&lt;/object&gt;&lt;object type=&quot;3&quot; unique_id=&quot;11995&quot;&gt;&lt;property id=&quot;20148&quot; value=&quot;5&quot;/&gt;&lt;property id=&quot;20300&quot; value=&quot;Slide 12&quot;/&gt;&lt;property id=&quot;20307&quot; value=&quot;271&quot;/&gt;&lt;/object&gt;&lt;object type=&quot;3&quot; unique_id=&quot;11996&quot;&gt;&lt;property id=&quot;20148&quot; value=&quot;5&quot;/&gt;&lt;property id=&quot;20300&quot; value=&quot;Slide 14&quot;/&gt;&lt;property id=&quot;20307&quot; value=&quot;272&quot;/&gt;&lt;/object&gt;&lt;object type=&quot;3&quot; unique_id=&quot;11997&quot;&gt;&lt;property id=&quot;20148&quot; value=&quot;5&quot;/&gt;&lt;property id=&quot;20300&quot; value=&quot;Slide 15 - &amp;quot;Picture Caption&amp;quot;&quot;/&gt;&lt;property id=&quot;20307&quot; value=&quot;276&quot;/&gt;&lt;/object&gt;&lt;object type=&quot;3&quot; unique_id=&quot;11998&quot;&gt;&lt;property id=&quot;20148&quot; value=&quot;5&quot;/&gt;&lt;property id=&quot;20300&quot; value=&quot;Slide 16 - &amp;quot;Picture Caption&amp;quot;&quot;/&gt;&lt;property id=&quot;20307&quot; value=&quot;275&quot;/&gt;&lt;/object&gt;&lt;object type=&quot;3&quot; unique_id=&quot;11999&quot;&gt;&lt;property id=&quot;20148&quot; value=&quot;5&quot;/&gt;&lt;property id=&quot;20300&quot; value=&quot;Slide 19&quot;/&gt;&lt;property id=&quot;20307&quot; value=&quot;273&quot;/&gt;&lt;/object&gt;&lt;object type=&quot;3&quot; unique_id=&quot;12000&quot;&gt;&lt;property id=&quot;20148&quot; value=&quot;5&quot;/&gt;&lt;property id=&quot;20300&quot; value=&quot;Slide 20&quot;/&gt;&lt;property id=&quot;20307&quot; value=&quot;274&quot;/&gt;&lt;/object&gt;&lt;object type=&quot;3&quot; unique_id=&quot;12001&quot;&gt;&lt;property id=&quot;20148&quot; value=&quot;5&quot;/&gt;&lt;property id=&quot;20300&quot; value=&quot;Slide 17 - &amp;quot;Left: Image caption&amp;quot;&quot;/&gt;&lt;property id=&quot;20307&quot; value=&quot;277&quot;/&gt;&lt;/object&gt;&lt;object type=&quot;3&quot; unique_id=&quot;12002&quot;&gt;&lt;property id=&quot;20148&quot; value=&quot;5&quot;/&gt;&lt;property id=&quot;20300&quot; value=&quot;Slide 18 - &amp;quot;Caption for graph&amp;quot;&quot;/&gt;&lt;property id=&quot;20307&quot; value=&quot;278&quot;/&gt;&lt;/object&gt;&lt;object type=&quot;3&quot; unique_id=&quot;12003&quot;&gt;&lt;property id=&quot;20148&quot; value=&quot;5&quot;/&gt;&lt;property id=&quot;20300&quot; value=&quot;Slide 21&quot;/&gt;&lt;property id=&quot;20307&quot; value=&quot;279&quot;/&gt;&lt;/object&gt;&lt;object type=&quot;3&quot; unique_id=&quot;12004&quot;&gt;&lt;property id=&quot;20148&quot; value=&quot;5&quot;/&gt;&lt;property id=&quot;20300&quot; value=&quot;Slide 22&quot;/&gt;&lt;property id=&quot;20307&quot; value=&quot;28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ite">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ＭＳ Ｐゴシック"/>
        <a:cs typeface=""/>
      </a:majorFont>
      <a:minorFont>
        <a:latin typeface="Lucida Sans"/>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lnDef>
    <a:txDef>
      <a:spPr>
        <a:noFill/>
      </a:spPr>
      <a:bodyPr wrap="square" rtlCol="0">
        <a:spAutoFit/>
      </a:bodyPr>
      <a:lstStyle>
        <a:defPPr>
          <a:defRPr sz="1600" dirty="0" err="1" smtClean="0"/>
        </a:defPPr>
      </a:lstStyle>
    </a:tx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cite.potx</Template>
  <TotalTime>2182</TotalTime>
  <Words>2368</Words>
  <Application>Microsoft Macintosh PowerPoint</Application>
  <PresentationFormat>On-screen Show (4:3)</PresentationFormat>
  <Paragraphs>319</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cite</vt:lpstr>
      <vt:lpstr>Technology Enhanced Learning </vt:lpstr>
      <vt:lpstr>The purpose of this session</vt:lpstr>
      <vt:lpstr>What is TEL?</vt:lpstr>
      <vt:lpstr>Some Technologies</vt:lpstr>
      <vt:lpstr>Distance vs Blended</vt:lpstr>
      <vt:lpstr>Teaching approaches</vt:lpstr>
      <vt:lpstr>Learning activities</vt:lpstr>
      <vt:lpstr>The Levels of engagement (is level 1 a given?)</vt:lpstr>
      <vt:lpstr>Drivers and Benefits</vt:lpstr>
      <vt:lpstr>PowerPoint Presentation</vt:lpstr>
      <vt:lpstr>What are the barriers to progress?</vt:lpstr>
      <vt:lpstr>What Is CITE?</vt:lpstr>
      <vt:lpstr>PowerPoint Presentation</vt:lpstr>
      <vt:lpstr>  Developing and Supporting Community</vt:lpstr>
      <vt:lpstr>What does it take to set up Technology Enhanced Learning?</vt:lpstr>
      <vt:lpstr>Learning Design</vt:lpstr>
      <vt:lpstr>PowerPoint Presentation</vt:lpstr>
      <vt:lpstr>PowerPoint Presentation</vt:lpstr>
      <vt:lpstr>Disciplinary Differences</vt:lpstr>
      <vt:lpstr>What works in your discipline?</vt:lpstr>
      <vt:lpstr>Student Survey - Major Findings</vt:lpstr>
      <vt:lpstr>A useful Toolset </vt:lpstr>
      <vt:lpstr>References</vt:lpstr>
    </vt:vector>
  </TitlesOfParts>
  <Manager>M.S.Treagust@soton.ac.uk</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CITE PowerPoint template</dc:title>
  <dc:creator>ajdw;M.S.Treagust@soton.ac.uk</dc:creator>
  <dc:description>v1 of CITE PowerPoint tempate created 30/03/12</dc:description>
  <cp:lastModifiedBy>Hugh Davis</cp:lastModifiedBy>
  <cp:revision>326</cp:revision>
  <dcterms:created xsi:type="dcterms:W3CDTF">2008-04-22T13:46:56Z</dcterms:created>
  <dcterms:modified xsi:type="dcterms:W3CDTF">2012-11-28T14:31:09Z</dcterms:modified>
</cp:coreProperties>
</file>