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6" r:id="rId3"/>
    <p:sldId id="28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9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Constructors</a:t>
            </a:r>
          </a:p>
          <a:p>
            <a:pPr lvl="1"/>
            <a:r>
              <a:rPr lang="en-GB" dirty="0" smtClean="0"/>
              <a:t>With one parameter</a:t>
            </a:r>
          </a:p>
          <a:p>
            <a:pPr lvl="1"/>
            <a:r>
              <a:rPr lang="en-GB" dirty="0" smtClean="0"/>
              <a:t>With two parameters</a:t>
            </a:r>
          </a:p>
          <a:p>
            <a:r>
              <a:rPr lang="en-GB" dirty="0" smtClean="0"/>
              <a:t>Overloading</a:t>
            </a:r>
          </a:p>
          <a:p>
            <a:pPr lvl="1"/>
            <a:r>
              <a:rPr lang="en-GB" dirty="0" smtClean="0"/>
              <a:t>Constructors and methods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These constructors seem pretty important....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 why haven’t I used/heard of them before?</a:t>
            </a:r>
          </a:p>
          <a:p>
            <a:endParaRPr lang="en-GB" dirty="0" smtClean="0"/>
          </a:p>
          <a:p>
            <a:r>
              <a:rPr lang="en-GB" dirty="0" smtClean="0"/>
              <a:t>You have.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Table t = new Table();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latin typeface="Consolas" pitchFamily="49" charset="0"/>
              </a:rPr>
              <a:t>new </a:t>
            </a:r>
            <a:r>
              <a:rPr lang="en-GB" dirty="0" smtClean="0">
                <a:latin typeface="+mj-lt"/>
              </a:rPr>
              <a:t>calls the constructor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But I didn’t write any constructors when I called new!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Java helpfully puts in a blank constructor for you.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686800" cy="650083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class Table{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size;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sitAt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numOfPeople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//Sit some people at the table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setSize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size =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</a:rPr>
              <a:t>		public Table(){</a:t>
            </a:r>
          </a:p>
          <a:p>
            <a:pPr>
              <a:buNone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214910" y="5572140"/>
            <a:ext cx="3500494" cy="1000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Java’s helpful hidden constructor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now we know its there...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.....We can use it</a:t>
            </a:r>
          </a:p>
          <a:p>
            <a:endParaRPr lang="en-GB" dirty="0" smtClean="0"/>
          </a:p>
          <a:p>
            <a:r>
              <a:rPr lang="en-GB" dirty="0" smtClean="0"/>
              <a:t>Set the table size to a small table when it is created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686800" cy="650083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class Table{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size;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sitAt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numOfPeople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//Sit some people at the table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setSize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size =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</a:rPr>
              <a:t>		</a:t>
            </a:r>
            <a:r>
              <a:rPr lang="en-GB" dirty="0" smtClean="0">
                <a:latin typeface="Consolas" pitchFamily="49" charset="0"/>
              </a:rPr>
              <a:t>public Table(){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size = 1;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Or we can pass it an argument....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686800" cy="650083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class Table{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size;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sitAt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numOfPeople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//Sit some people at the table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setSize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size =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</a:rPr>
              <a:t>		</a:t>
            </a:r>
            <a:r>
              <a:rPr lang="en-GB" dirty="0" smtClean="0">
                <a:latin typeface="Consolas" pitchFamily="49" charset="0"/>
              </a:rPr>
              <a:t>public Table(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sizeToSet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size = </a:t>
            </a:r>
            <a:r>
              <a:rPr lang="en-GB" dirty="0" err="1" smtClean="0">
                <a:latin typeface="Consolas" pitchFamily="49" charset="0"/>
              </a:rPr>
              <a:t>sizeToSet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	Or two arguments...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686800" cy="650083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class Table{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size;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String wood;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sitAt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numOfPeople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//Sit some people at the table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setSize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size =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</a:rPr>
              <a:t>		</a:t>
            </a:r>
            <a:r>
              <a:rPr lang="en-GB" dirty="0" smtClean="0">
                <a:latin typeface="Consolas" pitchFamily="49" charset="0"/>
              </a:rPr>
              <a:t>public Table(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sizeToSet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size = </a:t>
            </a:r>
            <a:r>
              <a:rPr lang="en-GB" dirty="0" err="1" smtClean="0">
                <a:latin typeface="Consolas" pitchFamily="49" charset="0"/>
              </a:rPr>
              <a:t>sizeToSet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Table(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sizeToSet</a:t>
            </a:r>
            <a:r>
              <a:rPr lang="en-GB" dirty="0" smtClean="0">
                <a:latin typeface="Consolas" pitchFamily="49" charset="0"/>
              </a:rPr>
              <a:t>, String </a:t>
            </a:r>
            <a:r>
              <a:rPr lang="en-GB" dirty="0" err="1" smtClean="0">
                <a:latin typeface="Consolas" pitchFamily="49" charset="0"/>
              </a:rPr>
              <a:t>woodType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size = </a:t>
            </a:r>
            <a:r>
              <a:rPr lang="en-GB" dirty="0" err="1" smtClean="0">
                <a:latin typeface="Consolas" pitchFamily="49" charset="0"/>
              </a:rPr>
              <a:t>sizeToSet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wood = </a:t>
            </a:r>
            <a:r>
              <a:rPr lang="en-GB" dirty="0" err="1" smtClean="0">
                <a:latin typeface="Consolas" pitchFamily="49" charset="0"/>
              </a:rPr>
              <a:t>woodType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72136" y="3143248"/>
            <a:ext cx="2571864" cy="150019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Uh oh...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GB" sz="3200" dirty="0" smtClean="0"/>
              <a:t>They have the same name...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 rot="10800000" flipV="1">
            <a:off x="3071802" y="3893346"/>
            <a:ext cx="3500334" cy="9644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" name="Group 26"/>
          <p:cNvGrpSpPr/>
          <p:nvPr/>
        </p:nvGrpSpPr>
        <p:grpSpPr>
          <a:xfrm>
            <a:off x="2786050" y="3429000"/>
            <a:ext cx="3786086" cy="464348"/>
            <a:chOff x="2786050" y="3429000"/>
            <a:chExt cx="3786086" cy="464348"/>
          </a:xfrm>
        </p:grpSpPr>
        <p:cxnSp>
          <p:nvCxnSpPr>
            <p:cNvPr id="24" name="Straight Connector 23"/>
            <p:cNvCxnSpPr>
              <a:stCxn id="4" idx="1"/>
            </p:cNvCxnSpPr>
            <p:nvPr/>
          </p:nvCxnSpPr>
          <p:spPr>
            <a:xfrm rot="10800000">
              <a:off x="4929190" y="3429001"/>
              <a:ext cx="1642946" cy="46434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10800000" flipV="1">
              <a:off x="2786050" y="3429000"/>
              <a:ext cx="2143140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That can’t work, can 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would the program know which method I wanted to call? They both have the same name</a:t>
            </a:r>
          </a:p>
          <a:p>
            <a:endParaRPr lang="en-GB" dirty="0" smtClean="0"/>
          </a:p>
          <a:p>
            <a:r>
              <a:rPr lang="en-GB" dirty="0" smtClean="0"/>
              <a:t>Actually it does work</a:t>
            </a:r>
          </a:p>
          <a:p>
            <a:endParaRPr lang="en-GB" dirty="0" smtClean="0"/>
          </a:p>
          <a:p>
            <a:r>
              <a:rPr lang="en-GB" dirty="0" smtClean="0"/>
              <a:t>You can do the same thing with methods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-24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5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Objects Ahoy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85776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5286388"/>
            <a:ext cx="1145831" cy="733423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3786182" y="500063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686800" cy="700092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class Table{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sz="2900" dirty="0" smtClean="0">
                <a:latin typeface="Consolas" pitchFamily="49" charset="0"/>
              </a:rPr>
              <a:t>	</a:t>
            </a:r>
            <a:r>
              <a:rPr lang="en-GB" sz="2900" dirty="0" err="1" smtClean="0">
                <a:latin typeface="Consolas" pitchFamily="49" charset="0"/>
              </a:rPr>
              <a:t>int</a:t>
            </a:r>
            <a:r>
              <a:rPr lang="en-GB" sz="2900" dirty="0" smtClean="0">
                <a:latin typeface="Consolas" pitchFamily="49" charset="0"/>
              </a:rPr>
              <a:t> size;</a:t>
            </a:r>
          </a:p>
          <a:p>
            <a:pPr>
              <a:buNone/>
            </a:pPr>
            <a:r>
              <a:rPr lang="en-GB" sz="2900" dirty="0" smtClean="0">
                <a:latin typeface="Consolas" pitchFamily="49" charset="0"/>
              </a:rPr>
              <a:t>		String wood;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String </a:t>
            </a:r>
            <a:r>
              <a:rPr lang="en-GB" dirty="0" err="1" smtClean="0">
                <a:latin typeface="Consolas" pitchFamily="49" charset="0"/>
              </a:rPr>
              <a:t>partyName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numOfSitters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sitAt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numOfPeople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numOfSitters</a:t>
            </a:r>
            <a:r>
              <a:rPr lang="en-GB" dirty="0" smtClean="0">
                <a:latin typeface="Consolas" pitchFamily="49" charset="0"/>
              </a:rPr>
              <a:t> = </a:t>
            </a:r>
            <a:r>
              <a:rPr lang="en-GB" dirty="0" err="1" smtClean="0">
                <a:latin typeface="Consolas" pitchFamily="49" charset="0"/>
              </a:rPr>
              <a:t>numOfPeople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sitAt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num, String name){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numOfSitters</a:t>
            </a:r>
            <a:r>
              <a:rPr lang="en-GB" dirty="0" smtClean="0">
                <a:latin typeface="Consolas" pitchFamily="49" charset="0"/>
              </a:rPr>
              <a:t> = </a:t>
            </a:r>
            <a:r>
              <a:rPr lang="en-GB" dirty="0" err="1" smtClean="0">
                <a:latin typeface="Consolas" pitchFamily="49" charset="0"/>
              </a:rPr>
              <a:t>numOfPeople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partyName</a:t>
            </a:r>
            <a:r>
              <a:rPr lang="en-GB" dirty="0" smtClean="0">
                <a:latin typeface="Consolas" pitchFamily="49" charset="0"/>
              </a:rPr>
              <a:t> = name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sz="2200" dirty="0" smtClean="0">
                <a:latin typeface="Consolas" pitchFamily="49" charset="0"/>
              </a:rPr>
              <a:t>public void </a:t>
            </a:r>
            <a:r>
              <a:rPr lang="en-GB" sz="2200" dirty="0" err="1" smtClean="0">
                <a:latin typeface="Consolas" pitchFamily="49" charset="0"/>
              </a:rPr>
              <a:t>setSize</a:t>
            </a:r>
            <a:r>
              <a:rPr lang="en-GB" sz="2200" dirty="0" smtClean="0">
                <a:latin typeface="Consolas" pitchFamily="49" charset="0"/>
              </a:rPr>
              <a:t>(</a:t>
            </a:r>
            <a:r>
              <a:rPr lang="en-GB" sz="2200" dirty="0" err="1" smtClean="0">
                <a:latin typeface="Consolas" pitchFamily="49" charset="0"/>
              </a:rPr>
              <a:t>int</a:t>
            </a:r>
            <a:r>
              <a:rPr lang="en-GB" sz="2200" dirty="0" smtClean="0">
                <a:latin typeface="Consolas" pitchFamily="49" charset="0"/>
              </a:rPr>
              <a:t> </a:t>
            </a:r>
            <a:r>
              <a:rPr lang="en-GB" sz="2200" dirty="0" err="1" smtClean="0">
                <a:latin typeface="Consolas" pitchFamily="49" charset="0"/>
              </a:rPr>
              <a:t>theSize</a:t>
            </a:r>
            <a:r>
              <a:rPr lang="en-GB" sz="2200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sz="2200" dirty="0" smtClean="0">
                <a:latin typeface="Consolas" pitchFamily="49" charset="0"/>
              </a:rPr>
              <a:t>			size = </a:t>
            </a:r>
            <a:r>
              <a:rPr lang="en-GB" sz="2200" dirty="0" err="1" smtClean="0">
                <a:latin typeface="Consolas" pitchFamily="49" charset="0"/>
              </a:rPr>
              <a:t>theSize</a:t>
            </a:r>
            <a:r>
              <a:rPr lang="en-GB" sz="22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2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sz="22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200" dirty="0" smtClean="0">
                <a:solidFill>
                  <a:schemeClr val="bg1">
                    <a:lumMod val="50000"/>
                  </a:schemeClr>
                </a:solidFill>
                <a:latin typeface="Consolas" pitchFamily="49" charset="0"/>
              </a:rPr>
              <a:t>		</a:t>
            </a:r>
            <a:r>
              <a:rPr lang="en-GB" sz="2200" dirty="0" smtClean="0">
                <a:latin typeface="Consolas" pitchFamily="49" charset="0"/>
              </a:rPr>
              <a:t>public Table(</a:t>
            </a:r>
            <a:r>
              <a:rPr lang="en-GB" sz="2200" dirty="0" err="1" smtClean="0">
                <a:latin typeface="Consolas" pitchFamily="49" charset="0"/>
              </a:rPr>
              <a:t>int</a:t>
            </a:r>
            <a:r>
              <a:rPr lang="en-GB" sz="2200" dirty="0" smtClean="0">
                <a:latin typeface="Consolas" pitchFamily="49" charset="0"/>
              </a:rPr>
              <a:t> </a:t>
            </a:r>
            <a:r>
              <a:rPr lang="en-GB" sz="2200" dirty="0" err="1" smtClean="0">
                <a:latin typeface="Consolas" pitchFamily="49" charset="0"/>
              </a:rPr>
              <a:t>sizeToSet</a:t>
            </a:r>
            <a:r>
              <a:rPr lang="en-GB" sz="2200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sz="2200" dirty="0" smtClean="0">
                <a:latin typeface="Consolas" pitchFamily="49" charset="0"/>
              </a:rPr>
              <a:t>			size = </a:t>
            </a:r>
            <a:r>
              <a:rPr lang="en-GB" sz="2200" dirty="0" err="1" smtClean="0">
                <a:latin typeface="Consolas" pitchFamily="49" charset="0"/>
              </a:rPr>
              <a:t>sizeToSet</a:t>
            </a:r>
            <a:r>
              <a:rPr lang="en-GB" sz="22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2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sz="22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200" dirty="0" smtClean="0">
                <a:latin typeface="Consolas" pitchFamily="49" charset="0"/>
              </a:rPr>
              <a:t>		public Table(</a:t>
            </a:r>
            <a:r>
              <a:rPr lang="en-GB" sz="2200" dirty="0" err="1" smtClean="0">
                <a:latin typeface="Consolas" pitchFamily="49" charset="0"/>
              </a:rPr>
              <a:t>int</a:t>
            </a:r>
            <a:r>
              <a:rPr lang="en-GB" sz="2200" dirty="0" smtClean="0">
                <a:latin typeface="Consolas" pitchFamily="49" charset="0"/>
              </a:rPr>
              <a:t> </a:t>
            </a:r>
            <a:r>
              <a:rPr lang="en-GB" sz="2200" dirty="0" err="1" smtClean="0">
                <a:latin typeface="Consolas" pitchFamily="49" charset="0"/>
              </a:rPr>
              <a:t>sizeToSet</a:t>
            </a:r>
            <a:r>
              <a:rPr lang="en-GB" sz="2200" dirty="0" smtClean="0">
                <a:latin typeface="Consolas" pitchFamily="49" charset="0"/>
              </a:rPr>
              <a:t>, String </a:t>
            </a:r>
            <a:r>
              <a:rPr lang="en-GB" sz="2200" dirty="0" err="1" smtClean="0">
                <a:latin typeface="Consolas" pitchFamily="49" charset="0"/>
              </a:rPr>
              <a:t>woodType</a:t>
            </a:r>
            <a:r>
              <a:rPr lang="en-GB" sz="2200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sz="2200" dirty="0" smtClean="0">
                <a:latin typeface="Consolas" pitchFamily="49" charset="0"/>
              </a:rPr>
              <a:t>			size = </a:t>
            </a:r>
            <a:r>
              <a:rPr lang="en-GB" sz="2200" dirty="0" err="1" smtClean="0">
                <a:latin typeface="Consolas" pitchFamily="49" charset="0"/>
              </a:rPr>
              <a:t>sizeToSet</a:t>
            </a:r>
            <a:r>
              <a:rPr lang="en-GB" sz="22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200" dirty="0" smtClean="0">
                <a:latin typeface="Consolas" pitchFamily="49" charset="0"/>
              </a:rPr>
              <a:t>			wood = </a:t>
            </a:r>
            <a:r>
              <a:rPr lang="en-GB" sz="2200" dirty="0" err="1" smtClean="0">
                <a:latin typeface="Consolas" pitchFamily="49" charset="0"/>
              </a:rPr>
              <a:t>woodType</a:t>
            </a:r>
            <a:r>
              <a:rPr lang="en-GB" sz="22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2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sz="2200" dirty="0" smtClean="0">
                <a:latin typeface="Consolas" pitchFamily="49" charset="0"/>
              </a:rPr>
              <a:t>	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method is called?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If you call 		</a:t>
            </a:r>
            <a:r>
              <a:rPr lang="en-GB" sz="2800" dirty="0" err="1" smtClean="0">
                <a:latin typeface="Consolas" pitchFamily="49" charset="0"/>
              </a:rPr>
              <a:t>someTable.sitAt</a:t>
            </a:r>
            <a:r>
              <a:rPr lang="en-GB" sz="2800" dirty="0" smtClean="0">
                <a:latin typeface="Consolas" pitchFamily="49" charset="0"/>
              </a:rPr>
              <a:t>(4);</a:t>
            </a:r>
          </a:p>
          <a:p>
            <a:r>
              <a:rPr lang="en-GB" sz="2800" dirty="0" smtClean="0"/>
              <a:t>If you call 		</a:t>
            </a:r>
            <a:r>
              <a:rPr lang="en-GB" sz="2800" dirty="0" err="1" smtClean="0">
                <a:latin typeface="Consolas" pitchFamily="49" charset="0"/>
              </a:rPr>
              <a:t>someTable.sitAt</a:t>
            </a:r>
            <a:r>
              <a:rPr lang="en-GB" sz="2800" dirty="0" smtClean="0">
                <a:latin typeface="Consolas" pitchFamily="49" charset="0"/>
              </a:rPr>
              <a:t>(4, “Martin”);</a:t>
            </a:r>
          </a:p>
          <a:p>
            <a:r>
              <a:rPr lang="en-GB" sz="2800" dirty="0" smtClean="0"/>
              <a:t>If you call 		</a:t>
            </a:r>
            <a:r>
              <a:rPr lang="en-GB" sz="2800" dirty="0" err="1" smtClean="0">
                <a:latin typeface="Consolas" pitchFamily="49" charset="0"/>
              </a:rPr>
              <a:t>someTable.sitAt</a:t>
            </a:r>
            <a:r>
              <a:rPr lang="en-GB" sz="2800" dirty="0" smtClean="0">
                <a:latin typeface="Consolas" pitchFamily="49" charset="0"/>
              </a:rPr>
              <a:t>();</a:t>
            </a:r>
          </a:p>
          <a:p>
            <a:pPr>
              <a:buNone/>
            </a:pPr>
            <a:endParaRPr lang="en-GB" sz="20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public void </a:t>
            </a:r>
            <a:r>
              <a:rPr lang="en-GB" sz="2000" dirty="0" err="1" smtClean="0">
                <a:latin typeface="Consolas" pitchFamily="49" charset="0"/>
              </a:rPr>
              <a:t>sitAt</a:t>
            </a:r>
            <a:r>
              <a:rPr lang="en-GB" sz="2000" dirty="0" smtClean="0">
                <a:latin typeface="Consolas" pitchFamily="49" charset="0"/>
              </a:rPr>
              <a:t>(</a:t>
            </a:r>
            <a:r>
              <a:rPr lang="en-GB" sz="2000" dirty="0" err="1" smtClean="0">
                <a:latin typeface="Consolas" pitchFamily="49" charset="0"/>
              </a:rPr>
              <a:t>int</a:t>
            </a:r>
            <a:r>
              <a:rPr lang="en-GB" sz="2000" dirty="0" smtClean="0">
                <a:latin typeface="Consolas" pitchFamily="49" charset="0"/>
              </a:rPr>
              <a:t> </a:t>
            </a:r>
            <a:r>
              <a:rPr lang="en-GB" sz="2000" dirty="0" err="1" smtClean="0">
                <a:latin typeface="Consolas" pitchFamily="49" charset="0"/>
              </a:rPr>
              <a:t>numOfPeople</a:t>
            </a:r>
            <a:r>
              <a:rPr lang="en-GB" sz="2000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numOfSitters</a:t>
            </a:r>
            <a:r>
              <a:rPr lang="en-GB" sz="2000" dirty="0" smtClean="0">
                <a:latin typeface="Consolas" pitchFamily="49" charset="0"/>
              </a:rPr>
              <a:t> = </a:t>
            </a:r>
            <a:r>
              <a:rPr lang="en-GB" sz="2000" dirty="0" err="1" smtClean="0">
                <a:latin typeface="Consolas" pitchFamily="49" charset="0"/>
              </a:rPr>
              <a:t>numOfPeople</a:t>
            </a:r>
            <a:r>
              <a:rPr lang="en-GB" sz="20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sz="2000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public void </a:t>
            </a:r>
            <a:r>
              <a:rPr lang="en-GB" sz="2000" dirty="0" err="1" smtClean="0">
                <a:latin typeface="Consolas" pitchFamily="49" charset="0"/>
              </a:rPr>
              <a:t>sitAt</a:t>
            </a:r>
            <a:r>
              <a:rPr lang="en-GB" sz="2000" dirty="0" smtClean="0">
                <a:latin typeface="Consolas" pitchFamily="49" charset="0"/>
              </a:rPr>
              <a:t>(</a:t>
            </a:r>
            <a:r>
              <a:rPr lang="en-GB" sz="2000" dirty="0" err="1" smtClean="0">
                <a:latin typeface="Consolas" pitchFamily="49" charset="0"/>
              </a:rPr>
              <a:t>int</a:t>
            </a:r>
            <a:r>
              <a:rPr lang="en-GB" sz="2000" dirty="0" smtClean="0">
                <a:latin typeface="Consolas" pitchFamily="49" charset="0"/>
              </a:rPr>
              <a:t> num, String name){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numOfSitters</a:t>
            </a:r>
            <a:r>
              <a:rPr lang="en-GB" sz="2000" dirty="0" smtClean="0">
                <a:latin typeface="Consolas" pitchFamily="49" charset="0"/>
              </a:rPr>
              <a:t> = </a:t>
            </a:r>
            <a:r>
              <a:rPr lang="en-GB" sz="2000" dirty="0" err="1" smtClean="0">
                <a:latin typeface="Consolas" pitchFamily="49" charset="0"/>
              </a:rPr>
              <a:t>numOfPeople</a:t>
            </a:r>
            <a:r>
              <a:rPr lang="en-GB" sz="2000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	</a:t>
            </a:r>
            <a:r>
              <a:rPr lang="en-GB" sz="2000" dirty="0" err="1" smtClean="0">
                <a:latin typeface="Consolas" pitchFamily="49" charset="0"/>
              </a:rPr>
              <a:t>partyName</a:t>
            </a:r>
            <a:r>
              <a:rPr lang="en-GB" sz="2000" dirty="0" smtClean="0">
                <a:latin typeface="Consolas" pitchFamily="49" charset="0"/>
              </a:rPr>
              <a:t> = name</a:t>
            </a:r>
          </a:p>
          <a:p>
            <a:pPr>
              <a:buNone/>
            </a:pPr>
            <a:r>
              <a:rPr lang="en-GB" sz="2000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endParaRPr lang="en-GB" sz="2000" dirty="0"/>
          </a:p>
        </p:txBody>
      </p:sp>
      <p:sp>
        <p:nvSpPr>
          <p:cNvPr id="4" name="Rectangle 3"/>
          <p:cNvSpPr/>
          <p:nvPr/>
        </p:nvSpPr>
        <p:spPr>
          <a:xfrm>
            <a:off x="4516258" y="5934670"/>
            <a:ext cx="46277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Compiler error!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Oval 4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3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23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50" autoRev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5" dur="250" autoRev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36" dur="250" autoRev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250" autoRev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autoRev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" dur="250" autoRev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1" dur="250" autoRev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2" dur="250" autoRev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50" autoRev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5" dur="250" autoRev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46" dur="250" autoRev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7" dur="250" autoRev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50" autoRev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50" dur="250" autoRev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51" dur="250" autoRev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2" dur="250" autoRev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50" autoRev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called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Overloading</a:t>
            </a:r>
          </a:p>
          <a:p>
            <a:endParaRPr lang="en-GB" b="1" dirty="0" smtClean="0"/>
          </a:p>
          <a:p>
            <a:r>
              <a:rPr lang="en-GB" dirty="0" smtClean="0"/>
              <a:t>A method is recognised by its return type and its </a:t>
            </a:r>
            <a:r>
              <a:rPr lang="en-GB" b="1" dirty="0" smtClean="0"/>
              <a:t>signature</a:t>
            </a:r>
          </a:p>
          <a:p>
            <a:pPr lvl="1"/>
            <a:r>
              <a:rPr lang="en-GB" b="1" dirty="0" err="1" smtClean="0"/>
              <a:t>ie</a:t>
            </a:r>
            <a:r>
              <a:rPr lang="en-GB" b="1" dirty="0" smtClean="0"/>
              <a:t> </a:t>
            </a:r>
            <a:r>
              <a:rPr lang="en-GB" dirty="0" smtClean="0"/>
              <a:t>the stuff in the brackets, like (</a:t>
            </a:r>
            <a:r>
              <a:rPr lang="en-GB" dirty="0" err="1" smtClean="0"/>
              <a:t>int</a:t>
            </a:r>
            <a:r>
              <a:rPr lang="en-GB" dirty="0" smtClean="0"/>
              <a:t>, String) 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Constructors</a:t>
            </a:r>
          </a:p>
          <a:p>
            <a:pPr lvl="1"/>
            <a:r>
              <a:rPr lang="en-GB" dirty="0" smtClean="0"/>
              <a:t>With one parameter</a:t>
            </a:r>
          </a:p>
          <a:p>
            <a:pPr lvl="1"/>
            <a:r>
              <a:rPr lang="en-GB" dirty="0" smtClean="0"/>
              <a:t>With two parameters</a:t>
            </a:r>
          </a:p>
          <a:p>
            <a:r>
              <a:rPr lang="en-GB" dirty="0" smtClean="0"/>
              <a:t>Overloading</a:t>
            </a:r>
          </a:p>
          <a:p>
            <a:pPr lvl="1"/>
            <a:r>
              <a:rPr lang="en-GB" dirty="0" smtClean="0"/>
              <a:t>Constructors and methods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Overloading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Return types can be different</a:t>
            </a:r>
          </a:p>
          <a:p>
            <a:pPr lvl="1"/>
            <a:r>
              <a:rPr lang="en-GB" dirty="0" smtClean="0"/>
              <a:t>As long as the arguments are different too</a:t>
            </a:r>
          </a:p>
          <a:p>
            <a:r>
              <a:rPr lang="en-GB" dirty="0" smtClean="0"/>
              <a:t>i.e. You can’t just change the return type</a:t>
            </a:r>
          </a:p>
          <a:p>
            <a:r>
              <a:rPr lang="en-GB" dirty="0" smtClean="0"/>
              <a:t>You can change the access levels to more or less restrictive</a:t>
            </a:r>
          </a:p>
          <a:p>
            <a:pPr lvl="1"/>
            <a:r>
              <a:rPr lang="en-GB" sz="2750" dirty="0" smtClean="0"/>
              <a:t>i.e. You can change public to private, and vice versa</a:t>
            </a:r>
          </a:p>
          <a:p>
            <a:endParaRPr lang="en-GB" sz="3150" dirty="0" smtClean="0"/>
          </a:p>
          <a:p>
            <a:r>
              <a:rPr lang="en-GB" sz="3150" dirty="0" smtClean="0"/>
              <a:t>Over</a:t>
            </a:r>
            <a:r>
              <a:rPr lang="en-GB" sz="3150" b="1" dirty="0" smtClean="0"/>
              <a:t>loading</a:t>
            </a:r>
            <a:r>
              <a:rPr lang="en-GB" sz="3150" dirty="0" smtClean="0"/>
              <a:t> is different to another principle, </a:t>
            </a:r>
            <a:r>
              <a:rPr lang="en-GB" sz="3150" dirty="0" err="1" smtClean="0"/>
              <a:t>ove</a:t>
            </a:r>
            <a:r>
              <a:rPr lang="en-GB" sz="3150" b="1" dirty="0" err="1" smtClean="0"/>
              <a:t>riding</a:t>
            </a:r>
            <a:r>
              <a:rPr lang="en-GB" sz="3150" dirty="0" smtClean="0"/>
              <a:t>,</a:t>
            </a:r>
            <a:r>
              <a:rPr lang="en-GB" sz="3150" b="1" dirty="0" smtClean="0"/>
              <a:t> </a:t>
            </a:r>
            <a:r>
              <a:rPr lang="en-GB" sz="3150" dirty="0" smtClean="0"/>
              <a:t>which we cover in inheritance.</a:t>
            </a:r>
            <a:endParaRPr lang="en-GB" sz="3150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Constructors</a:t>
            </a:r>
          </a:p>
          <a:p>
            <a:pPr lvl="1"/>
            <a:r>
              <a:rPr lang="en-GB" dirty="0" smtClean="0"/>
              <a:t>With one parameter</a:t>
            </a:r>
          </a:p>
          <a:p>
            <a:pPr lvl="1"/>
            <a:r>
              <a:rPr lang="en-GB" dirty="0" smtClean="0"/>
              <a:t>With two parameters</a:t>
            </a:r>
          </a:p>
          <a:p>
            <a:r>
              <a:rPr lang="en-GB" dirty="0" smtClean="0"/>
              <a:t>Overloading</a:t>
            </a:r>
          </a:p>
          <a:p>
            <a:pPr lvl="1"/>
            <a:r>
              <a:rPr lang="en-GB" dirty="0" smtClean="0"/>
              <a:t>Constructors and methods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Constructors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Look a bit like methods:</a:t>
            </a:r>
          </a:p>
          <a:p>
            <a:pPr lvl="2">
              <a:buNone/>
            </a:pPr>
            <a:endParaRPr lang="en-GB" dirty="0" smtClean="0"/>
          </a:p>
          <a:p>
            <a:pPr lvl="2">
              <a:buNone/>
            </a:pPr>
            <a:r>
              <a:rPr lang="en-GB" dirty="0" smtClean="0"/>
              <a:t>public class DVD{</a:t>
            </a:r>
          </a:p>
          <a:p>
            <a:pPr lvl="2">
              <a:buNone/>
            </a:pPr>
            <a:r>
              <a:rPr lang="en-GB" dirty="0" smtClean="0"/>
              <a:t>		public DVD(){</a:t>
            </a:r>
          </a:p>
          <a:p>
            <a:pPr lvl="2">
              <a:buNone/>
            </a:pPr>
            <a:r>
              <a:rPr lang="en-GB" dirty="0" smtClean="0"/>
              <a:t>		</a:t>
            </a:r>
          </a:p>
          <a:p>
            <a:pPr lvl="2">
              <a:buNone/>
            </a:pPr>
            <a:r>
              <a:rPr lang="en-GB" dirty="0" smtClean="0"/>
              <a:t>		}</a:t>
            </a:r>
          </a:p>
          <a:p>
            <a:pPr lvl="2">
              <a:buNone/>
            </a:pPr>
            <a:r>
              <a:rPr lang="en-GB" dirty="0" smtClean="0"/>
              <a:t>}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929058" y="3571876"/>
            <a:ext cx="239623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Arguments</a:t>
            </a:r>
            <a:endParaRPr lang="en-US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5" name="Straight Arrow Connector 4"/>
          <p:cNvCxnSpPr>
            <a:stCxn id="4" idx="1"/>
          </p:cNvCxnSpPr>
          <p:nvPr/>
        </p:nvCxnSpPr>
        <p:spPr>
          <a:xfrm rot="10800000">
            <a:off x="3857620" y="3357562"/>
            <a:ext cx="71438" cy="50670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214678" y="4857760"/>
            <a:ext cx="323736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No return type</a:t>
            </a:r>
            <a:endParaRPr lang="en-US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7" name="Straight Arrow Connector 6"/>
          <p:cNvCxnSpPr>
            <a:stCxn id="6" idx="1"/>
          </p:cNvCxnSpPr>
          <p:nvPr/>
        </p:nvCxnSpPr>
        <p:spPr>
          <a:xfrm rot="10800000">
            <a:off x="3143240" y="3429000"/>
            <a:ext cx="71438" cy="17211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85720" y="5715016"/>
            <a:ext cx="422102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Same name as class</a:t>
            </a:r>
            <a:endParaRPr lang="en-US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857235" y="4214827"/>
            <a:ext cx="2285996" cy="8572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they used for?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constructor contains the code that is run when you create an object</a:t>
            </a:r>
          </a:p>
          <a:p>
            <a:endParaRPr lang="en-GB" dirty="0" smtClean="0"/>
          </a:p>
          <a:p>
            <a:r>
              <a:rPr lang="en-GB" dirty="0" smtClean="0"/>
              <a:t>The constructor runs </a:t>
            </a:r>
            <a:r>
              <a:rPr lang="en-GB" b="1" dirty="0" smtClean="0"/>
              <a:t>before</a:t>
            </a:r>
            <a:r>
              <a:rPr lang="en-GB" dirty="0" smtClean="0"/>
              <a:t> the object is assigned to a reference</a:t>
            </a:r>
          </a:p>
          <a:p>
            <a:endParaRPr lang="en-GB" dirty="0" smtClean="0"/>
          </a:p>
          <a:p>
            <a:r>
              <a:rPr lang="en-GB" dirty="0" smtClean="0"/>
              <a:t>It lets you set it up for use</a:t>
            </a:r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not just use set methods?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Okay, so lets make a Table (one that you’d eat at)</a:t>
            </a:r>
          </a:p>
        </p:txBody>
      </p:sp>
      <p:pic>
        <p:nvPicPr>
          <p:cNvPr id="1026" name="Picture 2" descr="C:\Users\Teresa\AppData\Local\Microsoft\Windows\Temporary Internet Files\Content.IE5\WXB9P7YB\MCj0330148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286124"/>
            <a:ext cx="3113135" cy="2956301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214282" y="5143512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50083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class Table{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size;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sitAt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numOfPeople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//Sit some people at the table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void </a:t>
            </a:r>
            <a:r>
              <a:rPr lang="en-GB" dirty="0" err="1" smtClean="0">
                <a:latin typeface="Consolas" pitchFamily="49" charset="0"/>
              </a:rPr>
              <a:t>setSize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size = </a:t>
            </a:r>
            <a:r>
              <a:rPr lang="en-GB" dirty="0" err="1" smtClean="0">
                <a:latin typeface="Consolas" pitchFamily="49" charset="0"/>
              </a:rPr>
              <a:t>theSize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-----------------------------------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class </a:t>
            </a:r>
            <a:r>
              <a:rPr lang="en-GB" dirty="0" err="1" smtClean="0">
                <a:latin typeface="Consolas" pitchFamily="49" charset="0"/>
              </a:rPr>
              <a:t>UseTheTable</a:t>
            </a:r>
            <a:r>
              <a:rPr lang="en-GB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static void main(String[] </a:t>
            </a:r>
            <a:r>
              <a:rPr lang="en-GB" dirty="0" err="1" smtClean="0">
                <a:latin typeface="Consolas" pitchFamily="49" charset="0"/>
              </a:rPr>
              <a:t>args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Table t = new Table();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t.sitAt</a:t>
            </a:r>
            <a:r>
              <a:rPr lang="en-GB" dirty="0" smtClean="0">
                <a:latin typeface="Consolas" pitchFamily="49" charset="0"/>
              </a:rPr>
              <a:t>(8);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  <a:r>
              <a:rPr lang="en-GB" dirty="0" err="1" smtClean="0">
                <a:latin typeface="Consolas" pitchFamily="49" charset="0"/>
              </a:rPr>
              <a:t>t.setSize</a:t>
            </a:r>
            <a:r>
              <a:rPr lang="en-GB" dirty="0" smtClean="0">
                <a:latin typeface="Consolas" pitchFamily="49" charset="0"/>
              </a:rPr>
              <a:t>(3);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214910" y="5572140"/>
            <a:ext cx="3500494" cy="1000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What happens</a:t>
            </a:r>
            <a:r>
              <a:rPr kumimoji="0" lang="en-GB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if....</a:t>
            </a: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object creation is two step</a:t>
            </a:r>
          </a:p>
          <a:p>
            <a:pPr lvl="1"/>
            <a:r>
              <a:rPr lang="en-GB" dirty="0" smtClean="0"/>
              <a:t>Make the object</a:t>
            </a:r>
          </a:p>
          <a:p>
            <a:pPr lvl="1"/>
            <a:r>
              <a:rPr lang="en-GB" dirty="0" smtClean="0"/>
              <a:t>Set the size</a:t>
            </a:r>
          </a:p>
          <a:p>
            <a:r>
              <a:rPr lang="en-GB" dirty="0" smtClean="0"/>
              <a:t>If someone else uses your class</a:t>
            </a:r>
          </a:p>
          <a:p>
            <a:pPr lvl="1"/>
            <a:r>
              <a:rPr lang="en-GB" dirty="0" smtClean="0"/>
              <a:t>Will they remember?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Or will there be 8 people trying to eat off a coffee table?</a:t>
            </a:r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It’s worse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When you declare a data type</a:t>
            </a:r>
          </a:p>
          <a:p>
            <a:pPr lvl="1"/>
            <a:r>
              <a:rPr lang="en-GB" dirty="0" smtClean="0"/>
              <a:t>It defaults to its default value...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>
                <a:latin typeface="+mj-lt"/>
              </a:rPr>
              <a:t>Numbers</a:t>
            </a:r>
            <a:r>
              <a:rPr lang="en-GB" dirty="0" smtClean="0"/>
              <a:t> default to </a:t>
            </a:r>
            <a:r>
              <a:rPr lang="en-GB" dirty="0" smtClean="0">
                <a:latin typeface="Consolas" pitchFamily="49" charset="0"/>
              </a:rPr>
              <a:t>0</a:t>
            </a:r>
          </a:p>
          <a:p>
            <a:pPr lvl="1"/>
            <a:r>
              <a:rPr lang="en-GB" dirty="0" smtClean="0"/>
              <a:t>Boolean defaults to </a:t>
            </a:r>
            <a:r>
              <a:rPr lang="en-GB" dirty="0" smtClean="0">
                <a:latin typeface="Consolas" pitchFamily="49" charset="0"/>
              </a:rPr>
              <a:t>false</a:t>
            </a:r>
          </a:p>
          <a:p>
            <a:pPr lvl="1"/>
            <a:r>
              <a:rPr lang="en-GB" dirty="0" smtClean="0">
                <a:latin typeface="+mj-lt"/>
              </a:rPr>
              <a:t>Objects default to </a:t>
            </a:r>
            <a:r>
              <a:rPr lang="en-GB" dirty="0" smtClean="0">
                <a:latin typeface="Consolas" pitchFamily="49" charset="0"/>
              </a:rPr>
              <a:t>null</a:t>
            </a:r>
          </a:p>
          <a:p>
            <a:pPr lvl="1"/>
            <a:endParaRPr lang="en-GB" dirty="0" smtClean="0">
              <a:latin typeface="Consolas" pitchFamily="49" charset="0"/>
            </a:endParaRPr>
          </a:p>
          <a:p>
            <a:pPr lvl="1"/>
            <a:r>
              <a:rPr lang="en-GB" dirty="0" smtClean="0">
                <a:latin typeface="+mj-lt"/>
              </a:rPr>
              <a:t>So the last example would have 8 people seated at a table of size 0!</a:t>
            </a:r>
            <a:endParaRPr lang="en-GB" dirty="0">
              <a:latin typeface="+mj-lt"/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431</Words>
  <Application>Microsoft Office PowerPoint</Application>
  <PresentationFormat>On-screen Show (4:3)</PresentationFormat>
  <Paragraphs>231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Coming up</vt:lpstr>
      <vt:lpstr>Lecture 5</vt:lpstr>
      <vt:lpstr>Coming up</vt:lpstr>
      <vt:lpstr>Constructors</vt:lpstr>
      <vt:lpstr>What are they used for?</vt:lpstr>
      <vt:lpstr>Why not just use set methods?</vt:lpstr>
      <vt:lpstr>Slide 7</vt:lpstr>
      <vt:lpstr>The problem</vt:lpstr>
      <vt:lpstr>It’s worse</vt:lpstr>
      <vt:lpstr>These constructors seem pretty important....</vt:lpstr>
      <vt:lpstr>But I didn’t write any constructors when I called new!</vt:lpstr>
      <vt:lpstr>Slide 12</vt:lpstr>
      <vt:lpstr>So now we know its there...</vt:lpstr>
      <vt:lpstr>Slide 14</vt:lpstr>
      <vt:lpstr>Slide 15</vt:lpstr>
      <vt:lpstr>Slide 16</vt:lpstr>
      <vt:lpstr>Slide 17</vt:lpstr>
      <vt:lpstr>Slide 18</vt:lpstr>
      <vt:lpstr>That can’t work, can it?</vt:lpstr>
      <vt:lpstr>Slide 20</vt:lpstr>
      <vt:lpstr>Which method is called?</vt:lpstr>
      <vt:lpstr>This is called</vt:lpstr>
      <vt:lpstr>Coming up</vt:lpstr>
      <vt:lpstr>Overloading Rules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</dc:title>
  <dc:creator>Teresa</dc:creator>
  <cp:lastModifiedBy>Teresa Binks</cp:lastModifiedBy>
  <cp:revision>5</cp:revision>
  <dcterms:created xsi:type="dcterms:W3CDTF">2006-08-16T00:00:00Z</dcterms:created>
  <dcterms:modified xsi:type="dcterms:W3CDTF">2008-09-24T11:08:13Z</dcterms:modified>
</cp:coreProperties>
</file>