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ppt/slideLayouts/slideLayout5.xml" ContentType="application/vnd.openxmlformats-officedocument.presentationml.slideLayout+xml"/>
  <Override PartName="/ppt/theme/theme2.xml" ContentType="application/vnd.openxmlformats-officedocument.theme+xml"/>
  <Override PartName="/ppt/slideLayouts/slideLayout1.xml" ContentType="application/vnd.openxmlformats-officedocument.presentationml.slideLayout+xml"/>
  <Override PartName="/ppt/notesSlides/notesSlide12.xml" ContentType="application/vnd.openxmlformats-officedocument.presentationml.notesSlid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rels" ContentType="application/vnd.openxmlformats-package.relationship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35" r:id="rId1"/>
  </p:sldMasterIdLst>
  <p:notesMasterIdLst>
    <p:notesMasterId r:id="rId40"/>
  </p:notesMasterIdLst>
  <p:sldIdLst>
    <p:sldId id="256" r:id="rId2"/>
    <p:sldId id="287" r:id="rId3"/>
    <p:sldId id="306" r:id="rId4"/>
    <p:sldId id="331" r:id="rId5"/>
    <p:sldId id="330" r:id="rId6"/>
    <p:sldId id="333" r:id="rId7"/>
    <p:sldId id="332" r:id="rId8"/>
    <p:sldId id="334" r:id="rId9"/>
    <p:sldId id="335" r:id="rId10"/>
    <p:sldId id="307" r:id="rId11"/>
    <p:sldId id="308" r:id="rId12"/>
    <p:sldId id="310" r:id="rId13"/>
    <p:sldId id="309" r:id="rId14"/>
    <p:sldId id="311" r:id="rId15"/>
    <p:sldId id="313" r:id="rId16"/>
    <p:sldId id="312" r:id="rId17"/>
    <p:sldId id="314" r:id="rId18"/>
    <p:sldId id="316" r:id="rId19"/>
    <p:sldId id="315" r:id="rId20"/>
    <p:sldId id="317" r:id="rId21"/>
    <p:sldId id="338" r:id="rId22"/>
    <p:sldId id="339" r:id="rId23"/>
    <p:sldId id="340" r:id="rId24"/>
    <p:sldId id="341" r:id="rId25"/>
    <p:sldId id="337" r:id="rId26"/>
    <p:sldId id="318" r:id="rId27"/>
    <p:sldId id="319" r:id="rId28"/>
    <p:sldId id="320" r:id="rId29"/>
    <p:sldId id="321" r:id="rId30"/>
    <p:sldId id="322" r:id="rId31"/>
    <p:sldId id="323" r:id="rId32"/>
    <p:sldId id="324" r:id="rId33"/>
    <p:sldId id="325" r:id="rId34"/>
    <p:sldId id="326" r:id="rId35"/>
    <p:sldId id="328" r:id="rId36"/>
    <p:sldId id="327" r:id="rId37"/>
    <p:sldId id="329" r:id="rId38"/>
    <p:sldId id="305"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20038" autoAdjust="0"/>
    <p:restoredTop sz="94660"/>
  </p:normalViewPr>
  <p:slideViewPr>
    <p:cSldViewPr snapToObjects="1">
      <p:cViewPr varScale="1">
        <p:scale>
          <a:sx n="163" d="100"/>
          <a:sy n="163" d="100"/>
        </p:scale>
        <p:origin x="-584"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10/26/09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41A703-8F20-7349-BA2A-5D82EE328CF1}" type="slidenum">
              <a:rPr lang="en-US"/>
              <a:pPr/>
              <a:t>14</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D4EF17-8D58-8446-9F0C-B1663282CE31}" type="slidenum">
              <a:rPr lang="en-US"/>
              <a:pPr/>
              <a:t>30</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1DDD64-E92B-0343-B7A7-3F292D891F74}" type="slidenum">
              <a:rPr lang="en-US"/>
              <a:pPr/>
              <a:t>31</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E9C7BF-9478-2F4E-A5C7-0FA58139A75B}" type="slidenum">
              <a:rPr lang="en-US"/>
              <a:pPr/>
              <a:t>32</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0088CC-C1E6-214A-A0B8-DA3B2E220C65}" type="slidenum">
              <a:rPr lang="en-US"/>
              <a:pPr/>
              <a:t>33</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B0531-7756-464F-A54A-44ABCA4F610E}" type="slidenum">
              <a:rPr lang="en-US"/>
              <a:pPr/>
              <a:t>34</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8E087-E475-6C41-9867-E302B33758FE}" type="slidenum">
              <a:rPr lang="en-US"/>
              <a:pPr/>
              <a:t>35</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8E087-E475-6C41-9867-E302B33758FE}" type="slidenum">
              <a:rPr lang="en-US"/>
              <a:pPr/>
              <a:t>36</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06093F-618C-2341-AA55-56ED6C7F577F}" type="slidenum">
              <a:rPr lang="en-US"/>
              <a:pPr/>
              <a:t>37</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AD75F-56AE-DA49-8FBB-BEC18BCFBEAC}" type="slidenum">
              <a:rPr lang="en-US"/>
              <a:pPr/>
              <a:t>17</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22C7D4-6504-A546-9A3D-BDF89A6D3C6F}" type="slidenum">
              <a:rPr lang="en-US"/>
              <a:pPr/>
              <a:t>20</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B0531-7756-464F-A54A-44ABCA4F610E}" type="slidenum">
              <a:rPr lang="en-US"/>
              <a:pPr/>
              <a:t>22</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06093F-618C-2341-AA55-56ED6C7F577F}" type="slidenum">
              <a:rPr lang="en-US"/>
              <a:pPr/>
              <a:t>23</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A2D874-8517-5D49-8370-128C0F5FE5A8}" type="slidenum">
              <a:rPr lang="en-US"/>
              <a:pPr/>
              <a:t>26</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EA72E8-AE4B-2547-BC7C-FC755A76FC8D}" type="slidenum">
              <a:rPr lang="en-US"/>
              <a:pPr/>
              <a:t>27</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6BF1E9-DC72-944B-9B94-AED6E0067BB1}" type="slidenum">
              <a:rPr lang="en-US"/>
              <a:pPr/>
              <a:t>28</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204847-F7D7-444F-8E16-E62DDF2BD9F3}" type="slidenum">
              <a:rPr lang="en-US"/>
              <a:pPr/>
              <a:t>29</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10/26/09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10/26/09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10/26/09</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10/26/09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10/26/09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10/26/09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10/26/09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09800"/>
            <a:ext cx="8686800" cy="1470025"/>
          </a:xfrm>
        </p:spPr>
        <p:txBody>
          <a:bodyPr>
            <a:normAutofit/>
          </a:bodyPr>
          <a:lstStyle/>
          <a:p>
            <a:r>
              <a:rPr lang="en-US" dirty="0" smtClean="0"/>
              <a:t>Building Good Solutions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café wants to build an automated system to provide breakfasts. The robot waiter greets people before taking their order by name. </a:t>
            </a:r>
          </a:p>
          <a:p>
            <a:pPr>
              <a:lnSpc>
                <a:spcPct val="90000"/>
              </a:lnSpc>
              <a:buFontTx/>
              <a:buNone/>
            </a:pPr>
            <a:endParaRPr lang="en-GB" sz="2200"/>
          </a:p>
          <a:p>
            <a:pPr>
              <a:lnSpc>
                <a:spcPct val="90000"/>
              </a:lnSpc>
              <a:buFontTx/>
              <a:buNone/>
            </a:pPr>
            <a:r>
              <a:rPr lang="en-GB" sz="2200"/>
              <a:t>Customers can order different combinations of ingredients for their meal, and also ask for one drink. The system then cooks the breakfast. It must be able to fry sausages, bacon, eggs and mushrooms; toast bread, waffles and muffins; and pour their orange juice or coffee. </a:t>
            </a:r>
          </a:p>
          <a:p>
            <a:pPr>
              <a:lnSpc>
                <a:spcPct val="90000"/>
              </a:lnSpc>
              <a:buFontTx/>
              <a:buNone/>
            </a:pPr>
            <a:endParaRPr lang="en-GB" sz="2200"/>
          </a:p>
          <a:p>
            <a:pPr>
              <a:lnSpc>
                <a:spcPct val="90000"/>
              </a:lnSpc>
              <a:buFontTx/>
              <a:buNone/>
            </a:pPr>
            <a:r>
              <a:rPr lang="en-GB" sz="2200"/>
              <a:t>    The waiter then serves the breakfast.</a:t>
            </a:r>
            <a:endParaRPr lang="en-US" sz="22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Noun Phrase Parsing</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GB" dirty="0" smtClean="0"/>
              <a:t>In order to find the key objects and actions</a:t>
            </a:r>
          </a:p>
          <a:p>
            <a:pPr lvl="1">
              <a:lnSpc>
                <a:spcPct val="90000"/>
              </a:lnSpc>
            </a:pPr>
            <a:r>
              <a:rPr lang="en-GB" sz="2400" dirty="0" smtClean="0"/>
              <a:t>search through the problem definition and </a:t>
            </a:r>
          </a:p>
          <a:p>
            <a:pPr lvl="1">
              <a:lnSpc>
                <a:spcPct val="90000"/>
              </a:lnSpc>
            </a:pPr>
            <a:r>
              <a:rPr lang="en-GB" sz="2400" dirty="0" smtClean="0"/>
              <a:t>extract all the noun phrases</a:t>
            </a:r>
          </a:p>
          <a:p>
            <a:pPr>
              <a:lnSpc>
                <a:spcPct val="90000"/>
              </a:lnSpc>
            </a:pPr>
            <a:endParaRPr lang="en-GB" sz="2400" dirty="0" smtClean="0"/>
          </a:p>
          <a:p>
            <a:pPr>
              <a:lnSpc>
                <a:spcPct val="90000"/>
              </a:lnSpc>
            </a:pPr>
            <a:r>
              <a:rPr lang="en-GB" dirty="0" smtClean="0"/>
              <a:t>Noun phrases are phrases which describe, individuate or pick-out things in the world</a:t>
            </a:r>
          </a:p>
          <a:p>
            <a:pPr lvl="1">
              <a:lnSpc>
                <a:spcPct val="90000"/>
              </a:lnSpc>
            </a:pPr>
            <a:r>
              <a:rPr lang="en-GB" sz="2400" dirty="0" smtClean="0"/>
              <a:t>for example "customer" individuates an entity which will be represented in the system</a:t>
            </a:r>
          </a:p>
          <a:p>
            <a:pPr lvl="2">
              <a:lnSpc>
                <a:spcPct val="90000"/>
              </a:lnSpc>
              <a:buNone/>
            </a:pPr>
            <a:r>
              <a:rPr lang="en-GB" sz="2200" dirty="0" smtClean="0"/>
              <a:t> </a:t>
            </a:r>
          </a:p>
          <a:p>
            <a:pPr>
              <a:lnSpc>
                <a:spcPct val="90000"/>
              </a:lnSpc>
            </a:pPr>
            <a:r>
              <a:rPr lang="en-GB" dirty="0" smtClean="0"/>
              <a:t>Don't worry about whether or not the noun phrases should be part of the final solution, just meticulously list the noun phrases. </a:t>
            </a:r>
            <a:endParaRPr lang="en-US"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café wants to build an automated system to provide breakfasts. The robot waiter greets people before taking their order by name. </a:t>
            </a:r>
          </a:p>
          <a:p>
            <a:pPr>
              <a:lnSpc>
                <a:spcPct val="90000"/>
              </a:lnSpc>
              <a:buFontTx/>
              <a:buNone/>
            </a:pPr>
            <a:endParaRPr lang="en-GB" sz="2200"/>
          </a:p>
          <a:p>
            <a:pPr>
              <a:lnSpc>
                <a:spcPct val="90000"/>
              </a:lnSpc>
              <a:buFontTx/>
              <a:buNone/>
            </a:pPr>
            <a:r>
              <a:rPr lang="en-GB" sz="2200"/>
              <a:t>Customers can order different combinations of ingredients for their meal, and also ask for one drink. The system then cooks the breakfast. It must be able to fry sausages, bacon, eggs and mushrooms; toast bread, waffles and muffins; and pour their orange juice or coffee. </a:t>
            </a:r>
          </a:p>
          <a:p>
            <a:pPr>
              <a:lnSpc>
                <a:spcPct val="90000"/>
              </a:lnSpc>
              <a:buFontTx/>
              <a:buNone/>
            </a:pPr>
            <a:endParaRPr lang="en-GB" sz="2200"/>
          </a:p>
          <a:p>
            <a:pPr>
              <a:lnSpc>
                <a:spcPct val="90000"/>
              </a:lnSpc>
              <a:buFontTx/>
              <a:buNone/>
            </a:pPr>
            <a:r>
              <a:rPr lang="en-GB" sz="2200"/>
              <a:t>    The waiter then serves the breakfast.</a:t>
            </a:r>
            <a:endParaRPr lang="en-US" sz="22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build an </a:t>
            </a:r>
            <a:r>
              <a:rPr lang="en-GB" sz="2200">
                <a:solidFill>
                  <a:srgbClr val="0000FF"/>
                </a:solidFill>
              </a:rPr>
              <a:t>automated system</a:t>
            </a:r>
            <a:r>
              <a:rPr lang="en-GB" sz="2200"/>
              <a:t> to provide </a:t>
            </a:r>
            <a:r>
              <a:rPr lang="en-GB" sz="2200">
                <a:solidFill>
                  <a:srgbClr val="0000FF"/>
                </a:solidFill>
              </a:rPr>
              <a:t>breakfasts</a:t>
            </a:r>
            <a:r>
              <a:rPr lang="en-GB" sz="2200"/>
              <a:t>. The </a:t>
            </a:r>
            <a:r>
              <a:rPr lang="en-GB" sz="2200">
                <a:solidFill>
                  <a:srgbClr val="0000FF"/>
                </a:solidFill>
              </a:rPr>
              <a:t>robot waiter</a:t>
            </a:r>
            <a:r>
              <a:rPr lang="en-GB" sz="2200"/>
              <a:t> greets </a:t>
            </a:r>
            <a:r>
              <a:rPr lang="en-GB" sz="2200">
                <a:solidFill>
                  <a:srgbClr val="0000FF"/>
                </a:solidFill>
              </a:rPr>
              <a:t>people</a:t>
            </a:r>
            <a:r>
              <a:rPr lang="en-GB" sz="2200"/>
              <a:t> before taking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order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ask for one </a:t>
            </a:r>
            <a:r>
              <a:rPr lang="en-GB" sz="2200">
                <a:solidFill>
                  <a:srgbClr val="0000FF"/>
                </a:solidFill>
              </a:rPr>
              <a:t>drink</a:t>
            </a:r>
            <a:r>
              <a:rPr lang="en-GB" sz="2200"/>
              <a:t>. The </a:t>
            </a:r>
            <a:r>
              <a:rPr lang="en-GB" sz="2200">
                <a:solidFill>
                  <a:srgbClr val="0000FF"/>
                </a:solidFill>
              </a:rPr>
              <a:t>system</a:t>
            </a:r>
            <a:r>
              <a:rPr lang="en-GB" sz="2200"/>
              <a:t> then cooks the </a:t>
            </a:r>
            <a:r>
              <a:rPr lang="en-GB" sz="2200">
                <a:solidFill>
                  <a:srgbClr val="0000FF"/>
                </a:solidFill>
              </a:rPr>
              <a:t>breakfast</a:t>
            </a:r>
            <a:r>
              <a:rPr lang="en-GB" sz="2200"/>
              <a:t>. It must be able to fry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toast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pour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serves the </a:t>
            </a:r>
            <a:r>
              <a:rPr lang="en-GB" sz="2200">
                <a:solidFill>
                  <a:srgbClr val="0000FF"/>
                </a:solidFill>
              </a:rPr>
              <a:t>breakfast</a:t>
            </a:r>
            <a:r>
              <a:rPr lang="en-GB" sz="2200"/>
              <a:t>.</a:t>
            </a:r>
            <a:endParaRPr lang="en-US" sz="2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p:txBody>
          <a:bodyPr>
            <a:normAutofit/>
          </a:bodyPr>
          <a:lstStyle/>
          <a:p>
            <a:r>
              <a:rPr lang="en-GB" sz="2800" dirty="0"/>
              <a:t>In order to find the common processes, look for verb </a:t>
            </a:r>
            <a:r>
              <a:rPr lang="en-GB" sz="2800" dirty="0" smtClean="0"/>
              <a:t>phrases</a:t>
            </a:r>
            <a:r>
              <a:rPr lang="en-GB" dirty="0" smtClean="0"/>
              <a:t>:</a:t>
            </a:r>
            <a:endParaRPr lang="en-GB" sz="2800" dirty="0" smtClean="0"/>
          </a:p>
          <a:p>
            <a:pPr lvl="1"/>
            <a:r>
              <a:rPr lang="en-GB" sz="2400" dirty="0"/>
              <a:t>those which describe "doing things", </a:t>
            </a:r>
          </a:p>
          <a:p>
            <a:pPr lvl="1"/>
            <a:r>
              <a:rPr lang="en-GB" sz="2400" dirty="0"/>
              <a:t>for example</a:t>
            </a:r>
            <a:r>
              <a:rPr lang="en-GB" sz="2400" dirty="0" smtClean="0"/>
              <a:t> ”cooks" </a:t>
            </a:r>
            <a:r>
              <a:rPr lang="en-GB" sz="2400" dirty="0"/>
              <a:t>is a process which summarises part of the</a:t>
            </a:r>
            <a:r>
              <a:rPr lang="en-GB" sz="2400" dirty="0" smtClean="0"/>
              <a:t> process</a:t>
            </a:r>
          </a:p>
          <a:p>
            <a:pPr lvl="1"/>
            <a:endParaRPr lang="en-GB" sz="2400" dirty="0"/>
          </a:p>
          <a:p>
            <a:r>
              <a:rPr lang="en-GB" sz="2800" dirty="0"/>
              <a:t>Don't worry about whether or not the verb phrases describe final processes of the system, or whether or not one subsumes the description of the other, </a:t>
            </a:r>
            <a:r>
              <a:rPr lang="en-GB" sz="2800" b="1" dirty="0"/>
              <a:t>just list them</a:t>
            </a:r>
            <a:r>
              <a:rPr lang="en-GB" sz="2800" dirty="0"/>
              <a:t>. </a:t>
            </a:r>
            <a:endParaRPr lang="en-US" sz="2800" dirty="0"/>
          </a:p>
        </p:txBody>
      </p:sp>
      <p:sp>
        <p:nvSpPr>
          <p:cNvPr id="6" name="Title 5"/>
          <p:cNvSpPr>
            <a:spLocks noGrp="1"/>
          </p:cNvSpPr>
          <p:nvPr>
            <p:ph type="title"/>
          </p:nvPr>
        </p:nvSpPr>
        <p:spPr/>
        <p:txBody>
          <a:bodyPr/>
          <a:lstStyle/>
          <a:p>
            <a:r>
              <a:rPr lang="en-US" dirty="0" smtClean="0"/>
              <a:t>Verb Phrase Parsing</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build an </a:t>
            </a:r>
            <a:r>
              <a:rPr lang="en-GB" sz="2200">
                <a:solidFill>
                  <a:srgbClr val="0000FF"/>
                </a:solidFill>
              </a:rPr>
              <a:t>automated system</a:t>
            </a:r>
            <a:r>
              <a:rPr lang="en-GB" sz="2200"/>
              <a:t> to provide </a:t>
            </a:r>
            <a:r>
              <a:rPr lang="en-GB" sz="2200">
                <a:solidFill>
                  <a:srgbClr val="0000FF"/>
                </a:solidFill>
              </a:rPr>
              <a:t>breakfasts</a:t>
            </a:r>
            <a:r>
              <a:rPr lang="en-GB" sz="2200"/>
              <a:t>. The </a:t>
            </a:r>
            <a:r>
              <a:rPr lang="en-GB" sz="2200">
                <a:solidFill>
                  <a:srgbClr val="0000FF"/>
                </a:solidFill>
              </a:rPr>
              <a:t>robot waiter</a:t>
            </a:r>
            <a:r>
              <a:rPr lang="en-GB" sz="2200"/>
              <a:t> greets </a:t>
            </a:r>
            <a:r>
              <a:rPr lang="en-GB" sz="2200">
                <a:solidFill>
                  <a:srgbClr val="0000FF"/>
                </a:solidFill>
              </a:rPr>
              <a:t>people</a:t>
            </a:r>
            <a:r>
              <a:rPr lang="en-GB" sz="2200"/>
              <a:t> before taking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order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ask for one </a:t>
            </a:r>
            <a:r>
              <a:rPr lang="en-GB" sz="2200">
                <a:solidFill>
                  <a:srgbClr val="0000FF"/>
                </a:solidFill>
              </a:rPr>
              <a:t>drink</a:t>
            </a:r>
            <a:r>
              <a:rPr lang="en-GB" sz="2200"/>
              <a:t>. The </a:t>
            </a:r>
            <a:r>
              <a:rPr lang="en-GB" sz="2200">
                <a:solidFill>
                  <a:srgbClr val="0000FF"/>
                </a:solidFill>
              </a:rPr>
              <a:t>system</a:t>
            </a:r>
            <a:r>
              <a:rPr lang="en-GB" sz="2200"/>
              <a:t> then cooks the </a:t>
            </a:r>
            <a:r>
              <a:rPr lang="en-GB" sz="2200">
                <a:solidFill>
                  <a:srgbClr val="0000FF"/>
                </a:solidFill>
              </a:rPr>
              <a:t>breakfast</a:t>
            </a:r>
            <a:r>
              <a:rPr lang="en-GB" sz="2200"/>
              <a:t>. It must be able to fry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toast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pour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serves the </a:t>
            </a:r>
            <a:r>
              <a:rPr lang="en-GB" sz="2200">
                <a:solidFill>
                  <a:srgbClr val="0000FF"/>
                </a:solidFill>
              </a:rPr>
              <a:t>breakfast</a:t>
            </a:r>
            <a:r>
              <a:rPr lang="en-GB" sz="2200"/>
              <a:t>.</a:t>
            </a:r>
            <a:endParaRPr lang="en-US" sz="22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68313" y="2209800"/>
            <a:ext cx="8229600" cy="4387850"/>
          </a:xfrm>
        </p:spPr>
        <p:txBody>
          <a:bodyPr>
            <a:normAutofit fontScale="92500" lnSpcReduction="10000"/>
          </a:bodyPr>
          <a:lstStyle/>
          <a:p>
            <a:r>
              <a:rPr lang="en-GB" sz="2800" dirty="0"/>
              <a:t>Most often, the requirements will be from a </a:t>
            </a:r>
            <a:r>
              <a:rPr lang="en-GB" sz="2800" i="1" dirty="0"/>
              <a:t>domain of discourse</a:t>
            </a:r>
            <a:r>
              <a:rPr lang="en-GB" sz="2800" dirty="0"/>
              <a:t> or "mini-world" -- a given requirements specification will be in the language of a particular work practice, such as hospitality.  Given this, you can:</a:t>
            </a:r>
          </a:p>
          <a:p>
            <a:endParaRPr lang="en-GB" sz="2800" dirty="0"/>
          </a:p>
          <a:p>
            <a:pPr lvl="1"/>
            <a:r>
              <a:rPr lang="en-GB" sz="2400" b="1" dirty="0"/>
              <a:t>remove </a:t>
            </a:r>
            <a:r>
              <a:rPr lang="en-GB" sz="2400" b="1" i="1" dirty="0"/>
              <a:t>synonyms</a:t>
            </a:r>
            <a:r>
              <a:rPr lang="en-GB" sz="2400" dirty="0"/>
              <a:t> (noun-phrases which mean the same thing in the domain of discourse).   </a:t>
            </a:r>
          </a:p>
          <a:p>
            <a:pPr lvl="1"/>
            <a:endParaRPr lang="en-GB" sz="2400" b="1" dirty="0"/>
          </a:p>
          <a:p>
            <a:pPr lvl="1"/>
            <a:r>
              <a:rPr lang="en-GB" sz="2400" b="1" dirty="0"/>
              <a:t>ignore pronouns</a:t>
            </a:r>
            <a:r>
              <a:rPr lang="en-GB" sz="2400" dirty="0"/>
              <a:t> and articles such as "the", because they refer to an object/noun-phrase in the context of the rest of the sentences.  </a:t>
            </a:r>
            <a:endParaRPr lang="en-US" sz="2400" dirty="0"/>
          </a:p>
        </p:txBody>
      </p:sp>
      <p:sp>
        <p:nvSpPr>
          <p:cNvPr id="6" name="Title 5"/>
          <p:cNvSpPr>
            <a:spLocks noGrp="1"/>
          </p:cNvSpPr>
          <p:nvPr>
            <p:ph type="title"/>
          </p:nvPr>
        </p:nvSpPr>
        <p:spPr/>
        <p:txBody>
          <a:bodyPr/>
          <a:lstStyle/>
          <a:p>
            <a:r>
              <a:rPr lang="en-US" dirty="0" smtClean="0"/>
              <a:t>Tidy up the Lists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6357938" cy="1143000"/>
          </a:xfrm>
        </p:spPr>
        <p:txBody>
          <a:bodyPr/>
          <a:lstStyle/>
          <a:p>
            <a:r>
              <a:rPr lang="en-GB" dirty="0"/>
              <a:t>A Problem</a:t>
            </a:r>
            <a:endParaRPr lang="en-US" dirty="0"/>
          </a:p>
        </p:txBody>
      </p:sp>
      <p:sp>
        <p:nvSpPr>
          <p:cNvPr id="49156"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
        <p:nvSpPr>
          <p:cNvPr id="49161" name="Rectangle 9"/>
          <p:cNvSpPr>
            <a:spLocks noChangeArrowheads="1"/>
          </p:cNvSpPr>
          <p:nvPr/>
        </p:nvSpPr>
        <p:spPr bwMode="auto">
          <a:xfrm>
            <a:off x="6211686" y="5588484"/>
            <a:ext cx="1441450"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2" name="Rectangle 10"/>
          <p:cNvSpPr>
            <a:spLocks noChangeArrowheads="1"/>
          </p:cNvSpPr>
          <p:nvPr/>
        </p:nvSpPr>
        <p:spPr bwMode="auto">
          <a:xfrm>
            <a:off x="5456815" y="3395661"/>
            <a:ext cx="720725"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3" name="Line 11"/>
          <p:cNvSpPr>
            <a:spLocks noChangeShapeType="1"/>
          </p:cNvSpPr>
          <p:nvPr/>
        </p:nvSpPr>
        <p:spPr bwMode="auto">
          <a:xfrm>
            <a:off x="5867400" y="3756025"/>
            <a:ext cx="1009650" cy="1832460"/>
          </a:xfrm>
          <a:prstGeom prst="line">
            <a:avLst/>
          </a:prstGeom>
          <a:noFill/>
          <a:ln w="25400">
            <a:solidFill>
              <a:srgbClr val="0000FF"/>
            </a:solidFill>
            <a:round/>
            <a:headEnd/>
            <a:tailEnd/>
          </a:ln>
          <a:effectLst/>
        </p:spPr>
        <p:txBody>
          <a:bodyP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From Problem to Algorithm</a:t>
            </a:r>
          </a:p>
          <a:p>
            <a:r>
              <a:rPr lang="en-US" dirty="0" smtClean="0"/>
              <a:t>Identifying Modules</a:t>
            </a:r>
          </a:p>
          <a:p>
            <a:pPr lvl="1"/>
            <a:r>
              <a:rPr lang="en-US" dirty="0" smtClean="0"/>
              <a:t>What is good </a:t>
            </a:r>
            <a:r>
              <a:rPr lang="en-US" dirty="0" err="1" smtClean="0"/>
              <a:t>modularisation</a:t>
            </a:r>
            <a:endParaRPr lang="en-US" dirty="0" smtClean="0"/>
          </a:p>
          <a:p>
            <a:pPr lvl="1"/>
            <a:r>
              <a:rPr lang="en-US" dirty="0" smtClean="0"/>
              <a:t>Noun Verb Parsing</a:t>
            </a:r>
          </a:p>
          <a:p>
            <a:pPr lvl="1"/>
            <a:r>
              <a:rPr lang="en-US" dirty="0" smtClean="0"/>
              <a:t>Stepwise Refinement</a:t>
            </a:r>
          </a:p>
          <a:p>
            <a:r>
              <a:rPr lang="en-US" dirty="0" smtClean="0"/>
              <a:t>Do we have the right modules?</a:t>
            </a:r>
          </a:p>
          <a:p>
            <a:pPr lvl="1"/>
            <a:r>
              <a:rPr lang="en-US" dirty="0" smtClean="0"/>
              <a:t>Coupling</a:t>
            </a:r>
          </a:p>
          <a:p>
            <a:pPr lvl="1"/>
            <a:r>
              <a:rPr lang="en-US" dirty="0" smtClean="0"/>
              <a:t>Cohesion</a:t>
            </a:r>
          </a:p>
          <a:p>
            <a:pPr lvl="1"/>
            <a:r>
              <a:rPr lang="en-US" dirty="0" smtClean="0"/>
              <a:t>Generalisation</a:t>
            </a:r>
          </a:p>
          <a:p>
            <a:pPr>
              <a:buNone/>
            </a:pPr>
            <a:endParaRPr lang="en-US" dirty="0" smtClean="0"/>
          </a:p>
          <a:p>
            <a:endParaRPr lang="en-US" dirty="0" smtClean="0"/>
          </a:p>
          <a:p>
            <a:pPr>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2057399"/>
            <a:ext cx="8458200" cy="4467225"/>
          </a:xfrm>
        </p:spPr>
        <p:txBody>
          <a:bodyPr>
            <a:normAutofit/>
          </a:bodyPr>
          <a:lstStyle/>
          <a:p>
            <a:pPr>
              <a:lnSpc>
                <a:spcPct val="80000"/>
              </a:lnSpc>
            </a:pPr>
            <a:r>
              <a:rPr lang="en-GB" sz="2400" dirty="0"/>
              <a:t>Look for Noun Verb pairs</a:t>
            </a:r>
          </a:p>
          <a:p>
            <a:pPr lvl="1">
              <a:lnSpc>
                <a:spcPct val="80000"/>
              </a:lnSpc>
            </a:pPr>
            <a:r>
              <a:rPr lang="en-GB" sz="2000" dirty="0">
                <a:solidFill>
                  <a:srgbClr val="FF0000"/>
                </a:solidFill>
              </a:rPr>
              <a:t>Cook</a:t>
            </a:r>
            <a:r>
              <a:rPr lang="en-GB" sz="2000" dirty="0"/>
              <a:t> </a:t>
            </a:r>
            <a:r>
              <a:rPr lang="en-GB" sz="2000" dirty="0">
                <a:solidFill>
                  <a:srgbClr val="0000FF"/>
                </a:solidFill>
              </a:rPr>
              <a:t>Breakfast</a:t>
            </a:r>
          </a:p>
          <a:p>
            <a:pPr lvl="1">
              <a:lnSpc>
                <a:spcPct val="80000"/>
              </a:lnSpc>
            </a:pPr>
            <a:r>
              <a:rPr lang="en-GB" sz="2000" dirty="0">
                <a:solidFill>
                  <a:srgbClr val="FF0000"/>
                </a:solidFill>
              </a:rPr>
              <a:t>Fry</a:t>
            </a:r>
            <a:r>
              <a:rPr lang="en-GB" sz="2000" dirty="0"/>
              <a:t> </a:t>
            </a:r>
            <a:r>
              <a:rPr lang="en-GB" sz="2000" dirty="0">
                <a:solidFill>
                  <a:srgbClr val="0000FF"/>
                </a:solidFill>
              </a:rPr>
              <a:t>Sausage</a:t>
            </a:r>
          </a:p>
          <a:p>
            <a:pPr>
              <a:lnSpc>
                <a:spcPct val="80000"/>
              </a:lnSpc>
            </a:pPr>
            <a:endParaRPr lang="en-GB" sz="2400" dirty="0"/>
          </a:p>
          <a:p>
            <a:pPr>
              <a:lnSpc>
                <a:spcPct val="80000"/>
              </a:lnSpc>
            </a:pPr>
            <a:r>
              <a:rPr lang="en-GB" sz="2400" dirty="0"/>
              <a:t>The processes may be described</a:t>
            </a:r>
            <a:r>
              <a:rPr lang="en-GB" sz="2400" dirty="0" smtClean="0"/>
              <a:t> at different </a:t>
            </a:r>
            <a:r>
              <a:rPr lang="en-GB" sz="2400" dirty="0"/>
              <a:t>levels of </a:t>
            </a:r>
            <a:r>
              <a:rPr lang="en-GB" sz="2400" dirty="0" smtClean="0"/>
              <a:t>detail</a:t>
            </a:r>
          </a:p>
          <a:p>
            <a:pPr lvl="1">
              <a:lnSpc>
                <a:spcPct val="80000"/>
              </a:lnSpc>
            </a:pPr>
            <a:r>
              <a:rPr lang="en-GB" sz="2200" dirty="0" smtClean="0"/>
              <a:t>E.g. Fry Sausage is part of Cook Breakfast</a:t>
            </a:r>
          </a:p>
          <a:p>
            <a:pPr>
              <a:lnSpc>
                <a:spcPct val="80000"/>
              </a:lnSpc>
            </a:pPr>
            <a:endParaRPr lang="en-GB" sz="2400" dirty="0" smtClean="0"/>
          </a:p>
          <a:p>
            <a:pPr>
              <a:lnSpc>
                <a:spcPct val="80000"/>
              </a:lnSpc>
            </a:pPr>
            <a:r>
              <a:rPr lang="en-GB" sz="2400" dirty="0" smtClean="0"/>
              <a:t>Figure out which noun verb pairs are parts of another</a:t>
            </a:r>
          </a:p>
          <a:p>
            <a:pPr>
              <a:lnSpc>
                <a:spcPct val="80000"/>
              </a:lnSpc>
            </a:pPr>
            <a:endParaRPr lang="en-GB" sz="2400" dirty="0" smtClean="0"/>
          </a:p>
          <a:p>
            <a:pPr>
              <a:lnSpc>
                <a:spcPct val="80000"/>
              </a:lnSpc>
            </a:pPr>
            <a:r>
              <a:rPr lang="en-GB" sz="2400" dirty="0" smtClean="0"/>
              <a:t>But Beware</a:t>
            </a:r>
            <a:r>
              <a:rPr lang="en-GB" sz="2400" dirty="0"/>
              <a:t>!</a:t>
            </a:r>
            <a:r>
              <a:rPr lang="en-GB" sz="2400" dirty="0" smtClean="0"/>
              <a:t> </a:t>
            </a:r>
          </a:p>
          <a:p>
            <a:pPr lvl="1">
              <a:lnSpc>
                <a:spcPct val="80000"/>
              </a:lnSpc>
            </a:pPr>
            <a:r>
              <a:rPr lang="en-GB" sz="2200" dirty="0" smtClean="0"/>
              <a:t>Sometimes there will be a high level phrase (Cook Breakfast)</a:t>
            </a:r>
          </a:p>
          <a:p>
            <a:pPr lvl="1">
              <a:lnSpc>
                <a:spcPct val="80000"/>
              </a:lnSpc>
            </a:pPr>
            <a:r>
              <a:rPr lang="en-GB" sz="2200" dirty="0" smtClean="0"/>
              <a:t>But sometimes there wont be</a:t>
            </a:r>
          </a:p>
          <a:p>
            <a:pPr lvl="2">
              <a:lnSpc>
                <a:spcPct val="80000"/>
              </a:lnSpc>
            </a:pPr>
            <a:r>
              <a:rPr lang="en-US" sz="2000" dirty="0" smtClean="0"/>
              <a:t>I</a:t>
            </a:r>
            <a:r>
              <a:rPr lang="en-GB" sz="2000" dirty="0" err="1" smtClean="0"/>
              <a:t>nvent</a:t>
            </a:r>
            <a:r>
              <a:rPr lang="en-GB" sz="2000" dirty="0" smtClean="0"/>
              <a:t> one by grouping together the lower level phrases</a:t>
            </a:r>
          </a:p>
        </p:txBody>
      </p:sp>
      <p:sp>
        <p:nvSpPr>
          <p:cNvPr id="6" name="Title 5"/>
          <p:cNvSpPr>
            <a:spLocks noGrp="1"/>
          </p:cNvSpPr>
          <p:nvPr>
            <p:ph type="title"/>
          </p:nvPr>
        </p:nvSpPr>
        <p:spPr/>
        <p:txBody>
          <a:bodyPr/>
          <a:lstStyle/>
          <a:p>
            <a:r>
              <a:rPr lang="en-US" dirty="0" smtClean="0"/>
              <a:t>Sketch Processes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7786688" cy="1143000"/>
          </a:xfrm>
        </p:spPr>
        <p:txBody>
          <a:bodyPr>
            <a:normAutofit/>
          </a:bodyPr>
          <a:lstStyle/>
          <a:p>
            <a:r>
              <a:rPr lang="en-GB" dirty="0" smtClean="0"/>
              <a:t>What are the Noun Verb Phrases?</a:t>
            </a:r>
            <a:endParaRPr lang="en-US" dirty="0"/>
          </a:p>
        </p:txBody>
      </p:sp>
      <p:sp>
        <p:nvSpPr>
          <p:cNvPr id="49156"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2209800"/>
            <a:ext cx="8229600" cy="4459288"/>
          </a:xfrm>
        </p:spPr>
        <p:txBody>
          <a:bodyPr>
            <a:normAutofit fontScale="92500" lnSpcReduction="10000"/>
          </a:bodyPr>
          <a:lstStyle/>
          <a:p>
            <a:pPr>
              <a:lnSpc>
                <a:spcPct val="80000"/>
              </a:lnSpc>
            </a:pPr>
            <a:r>
              <a:rPr lang="en-GB" sz="2800" dirty="0" smtClean="0"/>
              <a:t>This process of understanding a problem is </a:t>
            </a:r>
            <a:r>
              <a:rPr lang="en-GB" sz="2800" dirty="0"/>
              <a:t>called Stepwise </a:t>
            </a:r>
            <a:r>
              <a:rPr lang="en-GB" sz="2800" dirty="0" smtClean="0"/>
              <a:t>Refinement</a:t>
            </a:r>
          </a:p>
          <a:p>
            <a:pPr>
              <a:lnSpc>
                <a:spcPct val="80000"/>
              </a:lnSpc>
            </a:pPr>
            <a:endParaRPr lang="en-GB" sz="2800" dirty="0" smtClean="0"/>
          </a:p>
          <a:p>
            <a:pPr>
              <a:lnSpc>
                <a:spcPct val="80000"/>
              </a:lnSpc>
            </a:pPr>
            <a:r>
              <a:rPr lang="en-GB" sz="2800" dirty="0"/>
              <a:t>We take the problem and:</a:t>
            </a:r>
          </a:p>
          <a:p>
            <a:pPr lvl="1">
              <a:lnSpc>
                <a:spcPct val="80000"/>
              </a:lnSpc>
            </a:pPr>
            <a:r>
              <a:rPr lang="en-GB" sz="2400" dirty="0"/>
              <a:t>decompose (break-down)</a:t>
            </a:r>
          </a:p>
          <a:p>
            <a:pPr lvl="1">
              <a:lnSpc>
                <a:spcPct val="80000"/>
              </a:lnSpc>
            </a:pPr>
            <a:r>
              <a:rPr lang="en-GB" sz="2400" dirty="0"/>
              <a:t>elaborate (add an appropriate level of detail)</a:t>
            </a:r>
          </a:p>
          <a:p>
            <a:pPr>
              <a:lnSpc>
                <a:spcPct val="80000"/>
              </a:lnSpc>
            </a:pPr>
            <a:endParaRPr lang="en-GB" sz="2800" dirty="0"/>
          </a:p>
          <a:p>
            <a:pPr>
              <a:lnSpc>
                <a:spcPct val="80000"/>
              </a:lnSpc>
            </a:pPr>
            <a:r>
              <a:rPr lang="en-GB" sz="2800" dirty="0"/>
              <a:t>However it is an iterative process involving much re-</a:t>
            </a:r>
            <a:r>
              <a:rPr lang="en-GB" sz="2800" dirty="0" smtClean="0"/>
              <a:t>writing</a:t>
            </a:r>
          </a:p>
          <a:p>
            <a:pPr>
              <a:lnSpc>
                <a:spcPct val="80000"/>
              </a:lnSpc>
            </a:pPr>
            <a:endParaRPr lang="en-GB" sz="2800" dirty="0"/>
          </a:p>
          <a:p>
            <a:pPr>
              <a:lnSpc>
                <a:spcPct val="80000"/>
              </a:lnSpc>
            </a:pPr>
            <a:r>
              <a:rPr lang="en-GB" sz="2800" dirty="0"/>
              <a:t>So the last step is to revise the design</a:t>
            </a:r>
            <a:r>
              <a:rPr lang="en-GB" sz="2800" dirty="0" smtClean="0"/>
              <a:t> </a:t>
            </a:r>
          </a:p>
          <a:p>
            <a:pPr lvl="1">
              <a:lnSpc>
                <a:spcPct val="80000"/>
              </a:lnSpc>
            </a:pPr>
            <a:r>
              <a:rPr lang="en-GB" sz="2600" dirty="0" smtClean="0"/>
              <a:t>(</a:t>
            </a:r>
            <a:r>
              <a:rPr lang="en-GB" sz="2600" dirty="0"/>
              <a:t>revisiting any of the previous steps as necessary)</a:t>
            </a:r>
          </a:p>
          <a:p>
            <a:pPr lvl="1">
              <a:lnSpc>
                <a:spcPct val="80000"/>
              </a:lnSpc>
            </a:pPr>
            <a:r>
              <a:rPr lang="en-GB" sz="2400" dirty="0"/>
              <a:t>This will continue until we are happy that we have a working design</a:t>
            </a:r>
          </a:p>
        </p:txBody>
      </p:sp>
      <p:sp>
        <p:nvSpPr>
          <p:cNvPr id="6" name="Title 5"/>
          <p:cNvSpPr>
            <a:spLocks noGrp="1"/>
          </p:cNvSpPr>
          <p:nvPr>
            <p:ph type="title"/>
          </p:nvPr>
        </p:nvSpPr>
        <p:spPr/>
        <p:txBody>
          <a:bodyPr/>
          <a:lstStyle/>
          <a:p>
            <a:r>
              <a:rPr lang="en-US" dirty="0" smtClean="0"/>
              <a:t>Stepwise Refinement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457200" y="2209800"/>
            <a:ext cx="8229600" cy="4459288"/>
          </a:xfrm>
        </p:spPr>
        <p:txBody>
          <a:bodyPr/>
          <a:lstStyle/>
          <a:p>
            <a:r>
              <a:rPr lang="en-GB" dirty="0"/>
              <a:t>Remember the way in which we judge modularisation:</a:t>
            </a:r>
          </a:p>
          <a:p>
            <a:endParaRPr lang="en-GB" dirty="0"/>
          </a:p>
          <a:p>
            <a:pPr lvl="1"/>
            <a:r>
              <a:rPr lang="en-GB" dirty="0"/>
              <a:t>Cohesion – do the modules do </a:t>
            </a:r>
            <a:r>
              <a:rPr lang="en-GB" i="1" dirty="0"/>
              <a:t>one thing?</a:t>
            </a:r>
          </a:p>
          <a:p>
            <a:pPr lvl="1"/>
            <a:r>
              <a:rPr lang="en-GB" dirty="0"/>
              <a:t>Coupling – do the modules pass parameters appropriately?</a:t>
            </a:r>
          </a:p>
          <a:p>
            <a:pPr lvl="1"/>
            <a:r>
              <a:rPr lang="en-GB" dirty="0"/>
              <a:t>Generalisation – have similar processes been combined where possible (and parameters used to get variations of behaviour)?</a:t>
            </a:r>
          </a:p>
          <a:p>
            <a:pPr lvl="1"/>
            <a:endParaRPr lang="en-GB" dirty="0"/>
          </a:p>
        </p:txBody>
      </p:sp>
      <p:sp>
        <p:nvSpPr>
          <p:cNvPr id="6" name="Title 5"/>
          <p:cNvSpPr>
            <a:spLocks noGrp="1"/>
          </p:cNvSpPr>
          <p:nvPr>
            <p:ph type="title"/>
          </p:nvPr>
        </p:nvSpPr>
        <p:spPr/>
        <p:txBody>
          <a:bodyPr/>
          <a:lstStyle/>
          <a:p>
            <a:r>
              <a:rPr lang="en-US" dirty="0" smtClean="0"/>
              <a:t>Stepwise Refinement</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20000"/>
          </a:bodyPr>
          <a:lstStyle/>
          <a:p>
            <a:r>
              <a:rPr lang="en-US" dirty="0" smtClean="0"/>
              <a:t>From Problem to Solution</a:t>
            </a:r>
          </a:p>
          <a:p>
            <a:pPr lvl="1"/>
            <a:r>
              <a:rPr lang="en-US" dirty="0" smtClean="0"/>
              <a:t>Identifying Modules</a:t>
            </a:r>
          </a:p>
          <a:p>
            <a:pPr lvl="1"/>
            <a:endParaRPr lang="en-US" dirty="0" smtClean="0"/>
          </a:p>
          <a:p>
            <a:r>
              <a:rPr lang="en-US" dirty="0" smtClean="0"/>
              <a:t>Noun Verb Parsing</a:t>
            </a:r>
          </a:p>
          <a:p>
            <a:pPr lvl="1"/>
            <a:r>
              <a:rPr lang="en-US" dirty="0" smtClean="0"/>
              <a:t>Identifying Noun Verb Phrases</a:t>
            </a:r>
          </a:p>
          <a:p>
            <a:pPr lvl="1"/>
            <a:r>
              <a:rPr lang="en-US" dirty="0" smtClean="0"/>
              <a:t>Looking for Synonyms</a:t>
            </a:r>
          </a:p>
          <a:p>
            <a:pPr lvl="1"/>
            <a:r>
              <a:rPr lang="en-US" dirty="0" smtClean="0"/>
              <a:t>Identify Holes (Missing Phrases)</a:t>
            </a:r>
          </a:p>
          <a:p>
            <a:endParaRPr lang="en-US" dirty="0" smtClean="0"/>
          </a:p>
          <a:p>
            <a:r>
              <a:rPr lang="en-US" dirty="0" smtClean="0"/>
              <a:t>Stepwise Refinement – Revise for:</a:t>
            </a:r>
          </a:p>
          <a:p>
            <a:pPr lvl="1"/>
            <a:r>
              <a:rPr lang="en-US" dirty="0" smtClean="0"/>
              <a:t>Cohesion</a:t>
            </a:r>
          </a:p>
          <a:p>
            <a:pPr lvl="1"/>
            <a:r>
              <a:rPr lang="en-US" dirty="0" smtClean="0"/>
              <a:t>Coupling</a:t>
            </a:r>
          </a:p>
          <a:p>
            <a:pPr lvl="1"/>
            <a:r>
              <a:rPr lang="en-US" dirty="0" smtClean="0"/>
              <a:t>Generalisation</a:t>
            </a:r>
          </a:p>
          <a:p>
            <a:pPr lvl="1">
              <a:buNone/>
            </a:pPr>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Worked Example…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30" name="Rectangle 6"/>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Provide Breakfast</a:t>
            </a:r>
            <a:endParaRPr lang="en-US"/>
          </a:p>
        </p:txBody>
      </p:sp>
      <p:sp>
        <p:nvSpPr>
          <p:cNvPr id="52231" name="Rectangle 7"/>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2232" name="Rectangle 8"/>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2233" name="Rectangle 9"/>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2234" name="Rectangle 10"/>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2235" name="Rectangle 11"/>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2236" name="Rectangle 12"/>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2237" name="Rectangle 13"/>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2238" name="Rectangle 14"/>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2239" name="Rectangle 15"/>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2240" name="Rectangle 16"/>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2241" name="Rectangle 17"/>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2242" name="Rectangle 18"/>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2243" name="Rectangle 19"/>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2246" name="Oval 22"/>
          <p:cNvSpPr>
            <a:spLocks noChangeArrowheads="1"/>
          </p:cNvSpPr>
          <p:nvPr/>
        </p:nvSpPr>
        <p:spPr bwMode="auto">
          <a:xfrm>
            <a:off x="3132138" y="404813"/>
            <a:ext cx="4968875" cy="1295400"/>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46"/>
                                        </p:tgtEl>
                                        <p:attrNameLst>
                                          <p:attrName>style.visibility</p:attrName>
                                        </p:attrNameLst>
                                      </p:cBhvr>
                                      <p:to>
                                        <p:strVal val="visible"/>
                                      </p:to>
                                    </p:set>
                                    <p:animEffect transition="in" filter="fade">
                                      <p:cBhvr>
                                        <p:cTn id="7" dur="2000"/>
                                        <p:tgtEl>
                                          <p:spTgt spid="52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6" grpId="0" animBg="1"/>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97" name="Oval 25"/>
          <p:cNvSpPr>
            <a:spLocks noChangeArrowheads="1"/>
          </p:cNvSpPr>
          <p:nvPr/>
        </p:nvSpPr>
        <p:spPr bwMode="auto">
          <a:xfrm>
            <a:off x="2051050" y="1484313"/>
            <a:ext cx="3313113" cy="1152525"/>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54274"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Provide Breakfast</a:t>
            </a:r>
            <a:endParaRPr lang="en-US">
              <a:solidFill>
                <a:srgbClr val="B2B2B2"/>
              </a:solidFill>
            </a:endParaRPr>
          </a:p>
        </p:txBody>
      </p:sp>
      <p:sp>
        <p:nvSpPr>
          <p:cNvPr id="54275"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Greet People</a:t>
            </a:r>
            <a:endParaRPr lang="en-US">
              <a:solidFill>
                <a:srgbClr val="B2B2B2"/>
              </a:solidFill>
            </a:endParaRPr>
          </a:p>
        </p:txBody>
      </p:sp>
      <p:sp>
        <p:nvSpPr>
          <p:cNvPr id="54276"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Take Order</a:t>
            </a:r>
            <a:endParaRPr lang="en-US">
              <a:solidFill>
                <a:srgbClr val="B2B2B2"/>
              </a:solidFill>
            </a:endParaRPr>
          </a:p>
        </p:txBody>
      </p:sp>
      <p:sp>
        <p:nvSpPr>
          <p:cNvPr id="54277"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Cook Breakfast</a:t>
            </a:r>
            <a:endParaRPr lang="en-US">
              <a:solidFill>
                <a:srgbClr val="B2B2B2"/>
              </a:solidFill>
            </a:endParaRPr>
          </a:p>
        </p:txBody>
      </p:sp>
      <p:sp>
        <p:nvSpPr>
          <p:cNvPr id="54278"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4279"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4280"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4281"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4282"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4283"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4284"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4285"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4286"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4287"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Serve Breakfast</a:t>
            </a:r>
            <a:endParaRPr lang="en-US">
              <a:solidFill>
                <a:srgbClr val="B2B2B2"/>
              </a:solidFill>
            </a:endParaRPr>
          </a:p>
        </p:txBody>
      </p:sp>
      <p:sp>
        <p:nvSpPr>
          <p:cNvPr id="5428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54289"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4290" name="Rectangle 18"/>
          <p:cNvSpPr>
            <a:spLocks noChangeArrowheads="1"/>
          </p:cNvSpPr>
          <p:nvPr/>
        </p:nvSpPr>
        <p:spPr bwMode="auto">
          <a:xfrm>
            <a:off x="3924300" y="1773238"/>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4291" name="Rectangle 19"/>
          <p:cNvSpPr>
            <a:spLocks noChangeArrowheads="1"/>
          </p:cNvSpPr>
          <p:nvPr/>
        </p:nvSpPr>
        <p:spPr bwMode="auto">
          <a:xfrm>
            <a:off x="2232025" y="1773238"/>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4292"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4293" name="Line 21"/>
          <p:cNvSpPr>
            <a:spLocks noChangeShapeType="1"/>
          </p:cNvSpPr>
          <p:nvPr/>
        </p:nvSpPr>
        <p:spPr bwMode="auto">
          <a:xfrm flipV="1">
            <a:off x="3132139" y="1125537"/>
            <a:ext cx="1820862" cy="6477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4"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5"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6"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297"/>
                                        </p:tgtEl>
                                        <p:attrNameLst>
                                          <p:attrName>style.visibility</p:attrName>
                                        </p:attrNameLst>
                                      </p:cBhvr>
                                      <p:to>
                                        <p:strVal val="visible"/>
                                      </p:to>
                                    </p:set>
                                    <p:animEffect transition="in" filter="fade">
                                      <p:cBhvr>
                                        <p:cTn id="7" dur="2000"/>
                                        <p:tgtEl>
                                          <p:spTgt spid="54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97" grpId="0" animBg="1"/>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Provide Breakfast</a:t>
            </a:r>
            <a:endParaRPr lang="en-US">
              <a:solidFill>
                <a:srgbClr val="B2B2B2"/>
              </a:solidFill>
            </a:endParaRPr>
          </a:p>
        </p:txBody>
      </p:sp>
      <p:sp>
        <p:nvSpPr>
          <p:cNvPr id="58371"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Greet People</a:t>
            </a:r>
            <a:endParaRPr lang="en-US">
              <a:solidFill>
                <a:srgbClr val="B2B2B2"/>
              </a:solidFill>
            </a:endParaRPr>
          </a:p>
        </p:txBody>
      </p:sp>
      <p:sp>
        <p:nvSpPr>
          <p:cNvPr id="58372"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Take Order</a:t>
            </a:r>
            <a:endParaRPr lang="en-US">
              <a:solidFill>
                <a:srgbClr val="B2B2B2"/>
              </a:solidFill>
            </a:endParaRPr>
          </a:p>
        </p:txBody>
      </p:sp>
      <p:sp>
        <p:nvSpPr>
          <p:cNvPr id="58373"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Cook Breakfast</a:t>
            </a:r>
            <a:endParaRPr lang="en-US">
              <a:solidFill>
                <a:srgbClr val="B2B2B2"/>
              </a:solidFill>
            </a:endParaRPr>
          </a:p>
        </p:txBody>
      </p:sp>
      <p:sp>
        <p:nvSpPr>
          <p:cNvPr id="58374"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8375"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8376"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8377"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8378"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8379"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8380"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8381"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8382"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8383"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Serve Breakfast</a:t>
            </a:r>
            <a:endParaRPr lang="en-US">
              <a:solidFill>
                <a:srgbClr val="B2B2B2"/>
              </a:solidFill>
            </a:endParaRPr>
          </a:p>
        </p:txBody>
      </p:sp>
      <p:sp>
        <p:nvSpPr>
          <p:cNvPr id="58385"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8386"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8387"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8388"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8390"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8393"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58394"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8395" name="Oval 27"/>
          <p:cNvSpPr>
            <a:spLocks noChangeArrowheads="1"/>
          </p:cNvSpPr>
          <p:nvPr/>
        </p:nvSpPr>
        <p:spPr bwMode="auto">
          <a:xfrm>
            <a:off x="5076825" y="1557338"/>
            <a:ext cx="2232025" cy="2159000"/>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2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0"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1"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2"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95"/>
                                        </p:tgtEl>
                                        <p:attrNameLst>
                                          <p:attrName>style.visibility</p:attrName>
                                        </p:attrNameLst>
                                      </p:cBhvr>
                                      <p:to>
                                        <p:strVal val="visible"/>
                                      </p:to>
                                    </p:set>
                                    <p:animEffect transition="in" filter="fade">
                                      <p:cBhvr>
                                        <p:cTn id="7" dur="2000"/>
                                        <p:tgtEl>
                                          <p:spTgt spid="58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95"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0419"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0420"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0421"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0422"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Egg</a:t>
            </a:r>
            <a:endParaRPr lang="en-US">
              <a:solidFill>
                <a:srgbClr val="B2B2B2"/>
              </a:solidFill>
            </a:endParaRPr>
          </a:p>
        </p:txBody>
      </p:sp>
      <p:sp>
        <p:nvSpPr>
          <p:cNvPr id="60423"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Sausage</a:t>
            </a:r>
            <a:endParaRPr lang="en-US">
              <a:solidFill>
                <a:srgbClr val="B2B2B2"/>
              </a:solidFill>
            </a:endParaRPr>
          </a:p>
        </p:txBody>
      </p:sp>
      <p:sp>
        <p:nvSpPr>
          <p:cNvPr id="60424"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Bacon</a:t>
            </a:r>
            <a:endParaRPr lang="en-US">
              <a:solidFill>
                <a:srgbClr val="B2B2B2"/>
              </a:solidFill>
            </a:endParaRPr>
          </a:p>
        </p:txBody>
      </p:sp>
      <p:sp>
        <p:nvSpPr>
          <p:cNvPr id="60425"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Mushroom</a:t>
            </a:r>
            <a:endParaRPr lang="en-US">
              <a:solidFill>
                <a:srgbClr val="B2B2B2"/>
              </a:solidFill>
            </a:endParaRPr>
          </a:p>
        </p:txBody>
      </p:sp>
      <p:sp>
        <p:nvSpPr>
          <p:cNvPr id="60426"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Bread</a:t>
            </a:r>
            <a:endParaRPr lang="en-US">
              <a:solidFill>
                <a:srgbClr val="B2B2B2"/>
              </a:solidFill>
            </a:endParaRPr>
          </a:p>
        </p:txBody>
      </p:sp>
      <p:sp>
        <p:nvSpPr>
          <p:cNvPr id="60427"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Waffle</a:t>
            </a:r>
            <a:endParaRPr lang="en-US">
              <a:solidFill>
                <a:srgbClr val="B2B2B2"/>
              </a:solidFill>
            </a:endParaRPr>
          </a:p>
        </p:txBody>
      </p:sp>
      <p:sp>
        <p:nvSpPr>
          <p:cNvPr id="60428"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Muffin</a:t>
            </a:r>
            <a:endParaRPr lang="en-US">
              <a:solidFill>
                <a:srgbClr val="B2B2B2"/>
              </a:solidFill>
            </a:endParaRPr>
          </a:p>
        </p:txBody>
      </p:sp>
      <p:sp>
        <p:nvSpPr>
          <p:cNvPr id="60429"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0430"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0431"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0433"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0434"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0435"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0436"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0438"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41"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0442"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43" name="Rectangle 27"/>
          <p:cNvSpPr>
            <a:spLocks noChangeArrowheads="1"/>
          </p:cNvSpPr>
          <p:nvPr/>
        </p:nvSpPr>
        <p:spPr bwMode="auto">
          <a:xfrm>
            <a:off x="2195513"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60444" name="Rectangle 28"/>
          <p:cNvSpPr>
            <a:spLocks noChangeArrowheads="1"/>
          </p:cNvSpPr>
          <p:nvPr/>
        </p:nvSpPr>
        <p:spPr bwMode="auto">
          <a:xfrm>
            <a:off x="2195513" y="44370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60445" name="Rectangle 29"/>
          <p:cNvSpPr>
            <a:spLocks noChangeArrowheads="1"/>
          </p:cNvSpPr>
          <p:nvPr/>
        </p:nvSpPr>
        <p:spPr bwMode="auto">
          <a:xfrm>
            <a:off x="2195513" y="4841875"/>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60446" name="Rectangle 30"/>
          <p:cNvSpPr>
            <a:spLocks noChangeArrowheads="1"/>
          </p:cNvSpPr>
          <p:nvPr/>
        </p:nvSpPr>
        <p:spPr bwMode="auto">
          <a:xfrm>
            <a:off x="2195513" y="5273675"/>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60447" name="Rectangle 31"/>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60448" name="Rectangle 32"/>
          <p:cNvSpPr>
            <a:spLocks noChangeArrowheads="1"/>
          </p:cNvSpPr>
          <p:nvPr/>
        </p:nvSpPr>
        <p:spPr bwMode="auto">
          <a:xfrm>
            <a:off x="414020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60449" name="Rectangle 33"/>
          <p:cNvSpPr>
            <a:spLocks noChangeArrowheads="1"/>
          </p:cNvSpPr>
          <p:nvPr/>
        </p:nvSpPr>
        <p:spPr bwMode="auto">
          <a:xfrm>
            <a:off x="414020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60450" name="Line 34"/>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51" name="Line 35"/>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52" name="Oval 36"/>
          <p:cNvSpPr>
            <a:spLocks noChangeArrowheads="1"/>
          </p:cNvSpPr>
          <p:nvPr/>
        </p:nvSpPr>
        <p:spPr bwMode="auto">
          <a:xfrm>
            <a:off x="1835150" y="3429000"/>
            <a:ext cx="4608513" cy="2592388"/>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37"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452"/>
                                        </p:tgtEl>
                                        <p:attrNameLst>
                                          <p:attrName>style.visibility</p:attrName>
                                        </p:attrNameLst>
                                      </p:cBhvr>
                                      <p:to>
                                        <p:strVal val="visible"/>
                                      </p:to>
                                    </p:set>
                                    <p:animEffect transition="in" filter="fade">
                                      <p:cBhvr>
                                        <p:cTn id="7" dur="2000"/>
                                        <p:tgtEl>
                                          <p:spTgt spid="60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52"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From Problem to Algorithm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pPr marL="533400" indent="-533400"/>
            <a:r>
              <a:rPr lang="en-GB" dirty="0" smtClean="0"/>
              <a:t>We have looked at writing algorithms</a:t>
            </a:r>
          </a:p>
          <a:p>
            <a:pPr marL="826008" lvl="1" indent="-533400"/>
            <a:r>
              <a:rPr lang="en-GB" sz="2400" dirty="0" smtClean="0"/>
              <a:t>Characteristics of an algorithm</a:t>
            </a:r>
          </a:p>
          <a:p>
            <a:pPr marL="826008" lvl="1" indent="-533400"/>
            <a:r>
              <a:rPr lang="en-GB" sz="2400" dirty="0" smtClean="0"/>
              <a:t>Thinking systematically</a:t>
            </a:r>
          </a:p>
          <a:p>
            <a:pPr marL="826008" lvl="1" indent="-533400"/>
            <a:r>
              <a:rPr lang="en-GB" sz="2400" dirty="0" smtClean="0"/>
              <a:t>Decomposing a problem into modules</a:t>
            </a:r>
          </a:p>
          <a:p>
            <a:pPr marL="826008" lvl="1" indent="-533400"/>
            <a:r>
              <a:rPr lang="en-GB" sz="2400" dirty="0" smtClean="0"/>
              <a:t>Using Pseudocode</a:t>
            </a:r>
          </a:p>
          <a:p>
            <a:pPr marL="533400" indent="-533400"/>
            <a:endParaRPr lang="en-GB" dirty="0" smtClean="0"/>
          </a:p>
          <a:p>
            <a:pPr marL="533400" indent="-533400"/>
            <a:r>
              <a:rPr lang="en-GB" dirty="0" smtClean="0"/>
              <a:t>But where do you start?</a:t>
            </a:r>
          </a:p>
          <a:p>
            <a:pPr marL="533400" indent="-533400"/>
            <a:endParaRPr lang="en-GB" dirty="0" smtClean="0"/>
          </a:p>
          <a:p>
            <a:pPr marL="533400" indent="-533400"/>
            <a:r>
              <a:rPr lang="en-GB" dirty="0" smtClean="0"/>
              <a:t>How can you tell if you have the right modules?</a:t>
            </a:r>
          </a:p>
          <a:p>
            <a:endParaRPr lang="en-US" dirty="0" smtClean="0"/>
          </a:p>
          <a:p>
            <a:pPr>
              <a:buNone/>
            </a:pPr>
            <a:endParaRPr lang="en-US" dirty="0" smtClean="0"/>
          </a:p>
          <a:p>
            <a:endParaRPr lang="en-US" dirty="0" smtClean="0"/>
          </a:p>
          <a:p>
            <a:pPr>
              <a:buNone/>
            </a:pP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4515"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4516"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4517"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4518"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Egg</a:t>
            </a:r>
            <a:endParaRPr lang="en-US">
              <a:solidFill>
                <a:srgbClr val="B2B2B2"/>
              </a:solidFill>
            </a:endParaRPr>
          </a:p>
        </p:txBody>
      </p:sp>
      <p:sp>
        <p:nvSpPr>
          <p:cNvPr id="64519"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Sausage</a:t>
            </a:r>
            <a:endParaRPr lang="en-US">
              <a:solidFill>
                <a:srgbClr val="B2B2B2"/>
              </a:solidFill>
            </a:endParaRPr>
          </a:p>
        </p:txBody>
      </p:sp>
      <p:sp>
        <p:nvSpPr>
          <p:cNvPr id="64520"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Bacon</a:t>
            </a:r>
            <a:endParaRPr lang="en-US">
              <a:solidFill>
                <a:srgbClr val="B2B2B2"/>
              </a:solidFill>
            </a:endParaRPr>
          </a:p>
        </p:txBody>
      </p:sp>
      <p:sp>
        <p:nvSpPr>
          <p:cNvPr id="64521"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Mushroom</a:t>
            </a:r>
            <a:endParaRPr lang="en-US">
              <a:solidFill>
                <a:srgbClr val="B2B2B2"/>
              </a:solidFill>
            </a:endParaRPr>
          </a:p>
        </p:txBody>
      </p:sp>
      <p:sp>
        <p:nvSpPr>
          <p:cNvPr id="64522"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Bread</a:t>
            </a:r>
            <a:endParaRPr lang="en-US">
              <a:solidFill>
                <a:srgbClr val="B2B2B2"/>
              </a:solidFill>
            </a:endParaRPr>
          </a:p>
        </p:txBody>
      </p:sp>
      <p:sp>
        <p:nvSpPr>
          <p:cNvPr id="64523"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Waffle</a:t>
            </a:r>
            <a:endParaRPr lang="en-US">
              <a:solidFill>
                <a:srgbClr val="B2B2B2"/>
              </a:solidFill>
            </a:endParaRPr>
          </a:p>
        </p:txBody>
      </p:sp>
      <p:sp>
        <p:nvSpPr>
          <p:cNvPr id="64524"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Muffin</a:t>
            </a:r>
            <a:endParaRPr lang="en-US">
              <a:solidFill>
                <a:srgbClr val="B2B2B2"/>
              </a:solidFill>
            </a:endParaRPr>
          </a:p>
        </p:txBody>
      </p:sp>
      <p:sp>
        <p:nvSpPr>
          <p:cNvPr id="64525"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4526"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4527"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4529"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4530"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4531"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4532"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4534"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37"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4538"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39" name="Rectangle 27"/>
          <p:cNvSpPr>
            <a:spLocks noChangeArrowheads="1"/>
          </p:cNvSpPr>
          <p:nvPr/>
        </p:nvSpPr>
        <p:spPr bwMode="auto">
          <a:xfrm>
            <a:off x="2700338"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4543" name="Rectangle 31"/>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64546" name="Line 34"/>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47" name="Line 35"/>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48" name="Rectangle 36"/>
          <p:cNvSpPr>
            <a:spLocks noChangeArrowheads="1"/>
          </p:cNvSpPr>
          <p:nvPr/>
        </p:nvSpPr>
        <p:spPr bwMode="auto">
          <a:xfrm>
            <a:off x="2843213" y="3933825"/>
            <a:ext cx="5329237" cy="1512888"/>
          </a:xfrm>
          <a:prstGeom prst="rect">
            <a:avLst/>
          </a:prstGeom>
          <a:solidFill>
            <a:schemeClr val="accent1">
              <a:alpha val="44000"/>
            </a:schemeClr>
          </a:solidFill>
          <a:ln w="9525">
            <a:noFill/>
            <a:miter lim="800000"/>
            <a:headEnd/>
            <a:tailEnd/>
          </a:ln>
          <a:effectLst/>
        </p:spPr>
        <p:txBody>
          <a:bodyPr wrap="none" anchor="ctr">
            <a:prstTxWarp prst="textNoShape">
              <a:avLst/>
            </a:prstTxWarp>
          </a:bodyPr>
          <a:lstStyle/>
          <a:p>
            <a:pPr algn="r"/>
            <a:r>
              <a:rPr lang="en-GB" b="1"/>
              <a:t>Generalisation</a:t>
            </a:r>
            <a:r>
              <a:rPr lang="en-GB"/>
              <a:t>: </a:t>
            </a:r>
          </a:p>
          <a:p>
            <a:pPr algn="r"/>
            <a:r>
              <a:rPr lang="en-GB"/>
              <a:t>like </a:t>
            </a:r>
            <a:r>
              <a:rPr lang="en-GB" i="1"/>
              <a:t>Coupling</a:t>
            </a:r>
            <a:r>
              <a:rPr lang="en-GB"/>
              <a:t> and </a:t>
            </a:r>
          </a:p>
          <a:p>
            <a:pPr algn="r"/>
            <a:r>
              <a:rPr lang="en-GB" i="1"/>
              <a:t>Cohesion</a:t>
            </a:r>
            <a:r>
              <a:rPr lang="en-GB"/>
              <a:t> this is a </a:t>
            </a:r>
          </a:p>
          <a:p>
            <a:pPr algn="r"/>
            <a:r>
              <a:rPr lang="en-GB"/>
              <a:t>sign of good </a:t>
            </a:r>
          </a:p>
          <a:p>
            <a:pPr algn="r"/>
            <a:r>
              <a:rPr lang="en-GB"/>
              <a:t>modularisation</a:t>
            </a:r>
            <a:endParaRPr lang="en-US"/>
          </a:p>
        </p:txBody>
      </p:sp>
      <p:sp>
        <p:nvSpPr>
          <p:cNvPr id="64549" name="Oval 37"/>
          <p:cNvSpPr>
            <a:spLocks noChangeArrowheads="1"/>
          </p:cNvSpPr>
          <p:nvPr/>
        </p:nvSpPr>
        <p:spPr bwMode="auto">
          <a:xfrm>
            <a:off x="6804025" y="1628775"/>
            <a:ext cx="2520950" cy="2087563"/>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dirty="0">
                <a:solidFill>
                  <a:srgbClr val="94E494"/>
                </a:solidFill>
              </a:rPr>
              <a:t>?</a:t>
            </a:r>
            <a:endParaRPr lang="en-US" sz="8000" b="1" dirty="0">
              <a:solidFill>
                <a:srgbClr val="94E494"/>
              </a:solidFill>
            </a:endParaRPr>
          </a:p>
        </p:txBody>
      </p:sp>
      <p:sp>
        <p:nvSpPr>
          <p:cNvPr id="33"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4"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5"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6"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549"/>
                                        </p:tgtEl>
                                        <p:attrNameLst>
                                          <p:attrName>style.visibility</p:attrName>
                                        </p:attrNameLst>
                                      </p:cBhvr>
                                      <p:to>
                                        <p:strVal val="visible"/>
                                      </p:to>
                                    </p:set>
                                    <p:animEffect transition="in" filter="fade">
                                      <p:cBhvr>
                                        <p:cTn id="7" dur="2000"/>
                                        <p:tgtEl>
                                          <p:spTgt spid="64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49" grpId="0" animBg="1"/>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95" name="Oval 35"/>
          <p:cNvSpPr>
            <a:spLocks noChangeArrowheads="1"/>
          </p:cNvSpPr>
          <p:nvPr/>
        </p:nvSpPr>
        <p:spPr bwMode="auto">
          <a:xfrm>
            <a:off x="6732588" y="4652963"/>
            <a:ext cx="2232025" cy="1152525"/>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66562"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6563"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6564"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6565"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6566"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66567"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66568"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66569"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66570"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66571"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66572"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66573"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66574"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66575"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6577"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657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657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658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658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8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658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87" name="Rectangle 27"/>
          <p:cNvSpPr>
            <a:spLocks noChangeArrowheads="1"/>
          </p:cNvSpPr>
          <p:nvPr/>
        </p:nvSpPr>
        <p:spPr bwMode="auto">
          <a:xfrm>
            <a:off x="2700338"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6588" name="Rectangle 28"/>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66589" name="Line 29"/>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90" name="Line 30"/>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92" name="Rectangle 32"/>
          <p:cNvSpPr>
            <a:spLocks noChangeArrowheads="1"/>
          </p:cNvSpPr>
          <p:nvPr/>
        </p:nvSpPr>
        <p:spPr bwMode="auto">
          <a:xfrm>
            <a:off x="6877050" y="472598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6593" name="Rectangle 33"/>
          <p:cNvSpPr>
            <a:spLocks noChangeArrowheads="1"/>
          </p:cNvSpPr>
          <p:nvPr/>
        </p:nvSpPr>
        <p:spPr bwMode="auto">
          <a:xfrm>
            <a:off x="6877050" y="515778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6594" name="Line 34"/>
          <p:cNvSpPr>
            <a:spLocks noChangeShapeType="1"/>
          </p:cNvSpPr>
          <p:nvPr/>
        </p:nvSpPr>
        <p:spPr bwMode="auto">
          <a:xfrm flipV="1">
            <a:off x="7885113" y="2133600"/>
            <a:ext cx="0" cy="2590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5"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6"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7"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8"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595"/>
                                        </p:tgtEl>
                                        <p:attrNameLst>
                                          <p:attrName>style.visibility</p:attrName>
                                        </p:attrNameLst>
                                      </p:cBhvr>
                                      <p:to>
                                        <p:strVal val="visible"/>
                                      </p:to>
                                    </p:set>
                                    <p:animEffect transition="in" filter="fade">
                                      <p:cBhvr>
                                        <p:cTn id="7" dur="2000"/>
                                        <p:tgtEl>
                                          <p:spTgt spid="66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95" grpId="0" animBg="1"/>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8611"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8612"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8613"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8614"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68615"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68616"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68617"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68618"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68619"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68620"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68621"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68622"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68623"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8625"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8626"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8627"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8628"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8630"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3"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8634"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5"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8636"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68637"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8"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9"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68642" name="Rectangle 34"/>
          <p:cNvSpPr>
            <a:spLocks noChangeArrowheads="1"/>
          </p:cNvSpPr>
          <p:nvPr/>
        </p:nvSpPr>
        <p:spPr bwMode="auto">
          <a:xfrm>
            <a:off x="4500563" y="4005263"/>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68643" name="Line 35"/>
          <p:cNvSpPr>
            <a:spLocks noChangeShapeType="1"/>
          </p:cNvSpPr>
          <p:nvPr/>
        </p:nvSpPr>
        <p:spPr bwMode="auto">
          <a:xfrm flipV="1">
            <a:off x="5364163" y="2205038"/>
            <a:ext cx="792162"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49" name="Line 41"/>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50" name="Oval 42"/>
          <p:cNvSpPr>
            <a:spLocks noChangeArrowheads="1"/>
          </p:cNvSpPr>
          <p:nvPr/>
        </p:nvSpPr>
        <p:spPr bwMode="auto">
          <a:xfrm>
            <a:off x="4787900" y="4797425"/>
            <a:ext cx="3024188" cy="1871663"/>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36"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7"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8"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9"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650"/>
                                        </p:tgtEl>
                                        <p:attrNameLst>
                                          <p:attrName>style.visibility</p:attrName>
                                        </p:attrNameLst>
                                      </p:cBhvr>
                                      <p:to>
                                        <p:strVal val="visible"/>
                                      </p:to>
                                    </p:set>
                                    <p:animEffect transition="in" filter="fade">
                                      <p:cBhvr>
                                        <p:cTn id="7" dur="2000"/>
                                        <p:tgtEl>
                                          <p:spTgt spid="68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50" grpId="0" animBg="1"/>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70659"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70660"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70661"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70662"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70663"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70664"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70665"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70666"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70667"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70668"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70669"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70670"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70671"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70673"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70674"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0675"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0676"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0678"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1"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0682"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3"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70684"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70685"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6"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7"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70688" name="Line 32"/>
          <p:cNvSpPr>
            <a:spLocks noChangeShapeType="1"/>
          </p:cNvSpPr>
          <p:nvPr/>
        </p:nvSpPr>
        <p:spPr bwMode="auto">
          <a:xfrm flipV="1">
            <a:off x="5651500" y="2133600"/>
            <a:ext cx="2233613" cy="28797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9" name="Rectangle 33"/>
          <p:cNvSpPr>
            <a:spLocks noChangeArrowheads="1"/>
          </p:cNvSpPr>
          <p:nvPr/>
        </p:nvSpPr>
        <p:spPr bwMode="auto">
          <a:xfrm>
            <a:off x="4500563" y="4005263"/>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70690" name="Line 34"/>
          <p:cNvSpPr>
            <a:spLocks noChangeShapeType="1"/>
          </p:cNvSpPr>
          <p:nvPr/>
        </p:nvSpPr>
        <p:spPr bwMode="auto">
          <a:xfrm flipV="1">
            <a:off x="5364163" y="2205038"/>
            <a:ext cx="792162"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91" name="Rectangle 35"/>
          <p:cNvSpPr>
            <a:spLocks noChangeArrowheads="1"/>
          </p:cNvSpPr>
          <p:nvPr/>
        </p:nvSpPr>
        <p:spPr bwMode="auto">
          <a:xfrm>
            <a:off x="4500563" y="5013325"/>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Put Food on Plate</a:t>
            </a:r>
            <a:endParaRPr lang="en-US">
              <a:solidFill>
                <a:srgbClr val="FF0000"/>
              </a:solidFill>
            </a:endParaRPr>
          </a:p>
        </p:txBody>
      </p:sp>
      <p:sp>
        <p:nvSpPr>
          <p:cNvPr id="70692"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0693"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94"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9"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40"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2"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2209800"/>
            <a:ext cx="8229600" cy="4459288"/>
          </a:xfrm>
        </p:spPr>
        <p:txBody>
          <a:bodyPr>
            <a:normAutofit lnSpcReduction="10000"/>
          </a:bodyPr>
          <a:lstStyle/>
          <a:p>
            <a:pPr>
              <a:lnSpc>
                <a:spcPct val="80000"/>
              </a:lnSpc>
            </a:pPr>
            <a:r>
              <a:rPr lang="en-GB" sz="2800" dirty="0"/>
              <a:t>This process is called Stepwise </a:t>
            </a:r>
            <a:r>
              <a:rPr lang="en-GB" sz="2800" dirty="0" smtClean="0"/>
              <a:t>Refinement</a:t>
            </a:r>
          </a:p>
          <a:p>
            <a:pPr>
              <a:lnSpc>
                <a:spcPct val="80000"/>
              </a:lnSpc>
            </a:pPr>
            <a:endParaRPr lang="en-GB" sz="2800" dirty="0" smtClean="0"/>
          </a:p>
          <a:p>
            <a:pPr>
              <a:lnSpc>
                <a:spcPct val="80000"/>
              </a:lnSpc>
            </a:pPr>
            <a:r>
              <a:rPr lang="en-GB" sz="2800" dirty="0"/>
              <a:t>We take the problem and:</a:t>
            </a:r>
          </a:p>
          <a:p>
            <a:pPr lvl="1">
              <a:lnSpc>
                <a:spcPct val="80000"/>
              </a:lnSpc>
            </a:pPr>
            <a:r>
              <a:rPr lang="en-GB" sz="2400" dirty="0"/>
              <a:t>decompose (break-down)</a:t>
            </a:r>
          </a:p>
          <a:p>
            <a:pPr lvl="1">
              <a:lnSpc>
                <a:spcPct val="80000"/>
              </a:lnSpc>
            </a:pPr>
            <a:r>
              <a:rPr lang="en-GB" sz="2400" dirty="0"/>
              <a:t>elaborate (add an appropriate level of detail)</a:t>
            </a:r>
          </a:p>
          <a:p>
            <a:pPr>
              <a:lnSpc>
                <a:spcPct val="80000"/>
              </a:lnSpc>
            </a:pPr>
            <a:endParaRPr lang="en-GB" sz="2800" dirty="0"/>
          </a:p>
          <a:p>
            <a:pPr>
              <a:lnSpc>
                <a:spcPct val="80000"/>
              </a:lnSpc>
            </a:pPr>
            <a:r>
              <a:rPr lang="en-GB" sz="2800" dirty="0"/>
              <a:t>However it is an iterative process involving much re-</a:t>
            </a:r>
            <a:r>
              <a:rPr lang="en-GB" sz="2800" dirty="0" smtClean="0"/>
              <a:t>writing</a:t>
            </a:r>
          </a:p>
          <a:p>
            <a:pPr>
              <a:lnSpc>
                <a:spcPct val="80000"/>
              </a:lnSpc>
            </a:pPr>
            <a:endParaRPr lang="en-GB" sz="2800" dirty="0"/>
          </a:p>
          <a:p>
            <a:pPr>
              <a:lnSpc>
                <a:spcPct val="80000"/>
              </a:lnSpc>
            </a:pPr>
            <a:r>
              <a:rPr lang="en-GB" sz="2800" dirty="0"/>
              <a:t>So the last step is to revise the design</a:t>
            </a:r>
            <a:r>
              <a:rPr lang="en-GB" sz="2800" dirty="0" smtClean="0"/>
              <a:t> </a:t>
            </a:r>
          </a:p>
          <a:p>
            <a:pPr lvl="1">
              <a:lnSpc>
                <a:spcPct val="80000"/>
              </a:lnSpc>
            </a:pPr>
            <a:r>
              <a:rPr lang="en-GB" sz="2600" dirty="0" smtClean="0"/>
              <a:t>(</a:t>
            </a:r>
            <a:r>
              <a:rPr lang="en-GB" sz="2600" dirty="0"/>
              <a:t>revisiting any of the previous steps as necessary)</a:t>
            </a:r>
          </a:p>
          <a:p>
            <a:pPr lvl="1">
              <a:lnSpc>
                <a:spcPct val="80000"/>
              </a:lnSpc>
            </a:pPr>
            <a:r>
              <a:rPr lang="en-GB" sz="2400" dirty="0"/>
              <a:t>This will continue until we are happy that we have a working design</a:t>
            </a:r>
          </a:p>
        </p:txBody>
      </p:sp>
      <p:sp>
        <p:nvSpPr>
          <p:cNvPr id="6" name="Title 5"/>
          <p:cNvSpPr>
            <a:spLocks noGrp="1"/>
          </p:cNvSpPr>
          <p:nvPr>
            <p:ph type="title"/>
          </p:nvPr>
        </p:nvSpPr>
        <p:spPr/>
        <p:txBody>
          <a:bodyPr/>
          <a:lstStyle/>
          <a:p>
            <a:r>
              <a:rPr lang="en-US" dirty="0" smtClean="0"/>
              <a:t>Stepwise Refinement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1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681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682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682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682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7"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dirty="0"/>
              <a:t>Fry (X)</a:t>
            </a:r>
            <a:endParaRPr lang="en-US" dirty="0"/>
          </a:p>
        </p:txBody>
      </p:sp>
      <p:sp>
        <p:nvSpPr>
          <p:cNvPr id="76828"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Toast (X)</a:t>
            </a:r>
            <a:endParaRPr lang="en-US" dirty="0"/>
          </a:p>
        </p:txBody>
      </p:sp>
      <p:sp>
        <p:nvSpPr>
          <p:cNvPr id="76829"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0"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1"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grpSp>
        <p:nvGrpSpPr>
          <p:cNvPr id="3" name="Group 55"/>
          <p:cNvGrpSpPr>
            <a:grpSpLocks/>
          </p:cNvGrpSpPr>
          <p:nvPr/>
        </p:nvGrpSpPr>
        <p:grpSpPr bwMode="auto">
          <a:xfrm>
            <a:off x="4500563" y="1773238"/>
            <a:ext cx="3384550" cy="3671887"/>
            <a:chOff x="2835" y="1117"/>
            <a:chExt cx="2132" cy="2313"/>
          </a:xfrm>
        </p:grpSpPr>
        <p:sp>
          <p:nvSpPr>
            <p:cNvPr id="76817" name="Rectangle 17"/>
            <p:cNvSpPr>
              <a:spLocks noChangeArrowheads="1"/>
            </p:cNvSpPr>
            <p:nvPr/>
          </p:nvSpPr>
          <p:spPr bwMode="auto">
            <a:xfrm>
              <a:off x="3266" y="1117"/>
              <a:ext cx="1270" cy="272"/>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76832" name="Line 32"/>
            <p:cNvSpPr>
              <a:spLocks noChangeShapeType="1"/>
            </p:cNvSpPr>
            <p:nvPr/>
          </p:nvSpPr>
          <p:spPr bwMode="auto">
            <a:xfrm flipV="1">
              <a:off x="3560" y="1344"/>
              <a:ext cx="1407" cy="1814"/>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3" name="Rectangle 33"/>
            <p:cNvSpPr>
              <a:spLocks noChangeArrowheads="1"/>
            </p:cNvSpPr>
            <p:nvPr/>
          </p:nvSpPr>
          <p:spPr bwMode="auto">
            <a:xfrm>
              <a:off x="2835" y="2523"/>
              <a:ext cx="1134" cy="272"/>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76834" name="Line 34"/>
            <p:cNvSpPr>
              <a:spLocks noChangeShapeType="1"/>
            </p:cNvSpPr>
            <p:nvPr/>
          </p:nvSpPr>
          <p:spPr bwMode="auto">
            <a:xfrm flipV="1">
              <a:off x="3379" y="1389"/>
              <a:ext cx="499" cy="1134"/>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5" name="Rectangle 35"/>
            <p:cNvSpPr>
              <a:spLocks noChangeArrowheads="1"/>
            </p:cNvSpPr>
            <p:nvPr/>
          </p:nvSpPr>
          <p:spPr bwMode="auto">
            <a:xfrm>
              <a:off x="2835" y="3158"/>
              <a:ext cx="1134" cy="272"/>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Put Food on Plate</a:t>
              </a:r>
              <a:endParaRPr lang="en-US">
                <a:solidFill>
                  <a:srgbClr val="FF0000"/>
                </a:solidFill>
              </a:endParaRPr>
            </a:p>
          </p:txBody>
        </p:sp>
      </p:grpSp>
      <p:sp>
        <p:nvSpPr>
          <p:cNvPr id="76836"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6837"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8"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grpSp>
        <p:nvGrpSpPr>
          <p:cNvPr id="4" name="Group 52"/>
          <p:cNvGrpSpPr>
            <a:grpSpLocks/>
          </p:cNvGrpSpPr>
          <p:nvPr/>
        </p:nvGrpSpPr>
        <p:grpSpPr bwMode="auto">
          <a:xfrm>
            <a:off x="107950" y="188913"/>
            <a:ext cx="5256213" cy="1871662"/>
            <a:chOff x="113" y="164"/>
            <a:chExt cx="3311" cy="1179"/>
          </a:xfrm>
        </p:grpSpPr>
        <p:sp>
          <p:nvSpPr>
            <p:cNvPr id="76839" name="Oval 39"/>
            <p:cNvSpPr>
              <a:spLocks noChangeArrowheads="1"/>
            </p:cNvSpPr>
            <p:nvPr/>
          </p:nvSpPr>
          <p:spPr bwMode="auto">
            <a:xfrm>
              <a:off x="113" y="164"/>
              <a:ext cx="1905" cy="1179"/>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b="1" dirty="0" smtClean="0">
                  <a:solidFill>
                    <a:srgbClr val="33CC33"/>
                  </a:solidFill>
                </a:rPr>
                <a:t>Cohesion:</a:t>
              </a:r>
            </a:p>
            <a:p>
              <a:pPr algn="ctr"/>
              <a:r>
                <a:rPr lang="en-GB" b="1" dirty="0" smtClean="0">
                  <a:solidFill>
                    <a:srgbClr val="33CC33"/>
                  </a:solidFill>
                </a:rPr>
                <a:t>Should </a:t>
              </a:r>
              <a:r>
                <a:rPr lang="en-GB" b="1" i="1" dirty="0">
                  <a:solidFill>
                    <a:srgbClr val="33CC33"/>
                  </a:solidFill>
                </a:rPr>
                <a:t>Cook Breakfast</a:t>
              </a:r>
              <a:r>
                <a:rPr lang="en-GB" b="1" dirty="0">
                  <a:solidFill>
                    <a:srgbClr val="33CC33"/>
                  </a:solidFill>
                </a:rPr>
                <a:t> </a:t>
              </a:r>
            </a:p>
            <a:p>
              <a:pPr algn="ctr"/>
              <a:r>
                <a:rPr lang="en-GB" b="1" dirty="0">
                  <a:solidFill>
                    <a:srgbClr val="33CC33"/>
                  </a:solidFill>
                </a:rPr>
                <a:t>include </a:t>
              </a:r>
              <a:r>
                <a:rPr lang="en-GB" b="1" i="1" dirty="0">
                  <a:solidFill>
                    <a:srgbClr val="33CC33"/>
                  </a:solidFill>
                </a:rPr>
                <a:t>Make </a:t>
              </a:r>
              <a:r>
                <a:rPr lang="en-GB" b="1" i="1" dirty="0" smtClean="0">
                  <a:solidFill>
                    <a:srgbClr val="33CC33"/>
                  </a:solidFill>
                </a:rPr>
                <a:t>Coffee?</a:t>
              </a:r>
              <a:endParaRPr lang="en-US" b="1" dirty="0">
                <a:solidFill>
                  <a:srgbClr val="33CC33"/>
                </a:solidFill>
              </a:endParaRPr>
            </a:p>
          </p:txBody>
        </p:sp>
        <p:sp>
          <p:nvSpPr>
            <p:cNvPr id="76840" name="Line 40"/>
            <p:cNvSpPr>
              <a:spLocks noChangeShapeType="1"/>
            </p:cNvSpPr>
            <p:nvPr/>
          </p:nvSpPr>
          <p:spPr bwMode="auto">
            <a:xfrm>
              <a:off x="2018" y="799"/>
              <a:ext cx="1406" cy="408"/>
            </a:xfrm>
            <a:prstGeom prst="line">
              <a:avLst/>
            </a:prstGeom>
            <a:noFill/>
            <a:ln w="101600">
              <a:solidFill>
                <a:srgbClr val="94E494"/>
              </a:solidFill>
              <a:round/>
              <a:headEnd/>
              <a:tailEnd type="triangle" w="med" len="med"/>
            </a:ln>
            <a:effectLst/>
          </p:spPr>
          <p:txBody>
            <a:bodyPr>
              <a:prstTxWarp prst="textNoShape">
                <a:avLst/>
              </a:prstTxWarp>
            </a:bodyPr>
            <a:lstStyle/>
            <a:p>
              <a:endParaRPr lang="en-US"/>
            </a:p>
          </p:txBody>
        </p:sp>
      </p:grpSp>
      <p:sp>
        <p:nvSpPr>
          <p:cNvPr id="3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1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681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682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682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682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1"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76836"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6837"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8"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grpSp>
        <p:nvGrpSpPr>
          <p:cNvPr id="4" name="Group 52"/>
          <p:cNvGrpSpPr>
            <a:grpSpLocks/>
          </p:cNvGrpSpPr>
          <p:nvPr/>
        </p:nvGrpSpPr>
        <p:grpSpPr bwMode="auto">
          <a:xfrm>
            <a:off x="107950" y="188913"/>
            <a:ext cx="5256213" cy="1871662"/>
            <a:chOff x="113" y="164"/>
            <a:chExt cx="3311" cy="1179"/>
          </a:xfrm>
        </p:grpSpPr>
        <p:sp>
          <p:nvSpPr>
            <p:cNvPr id="76839" name="Oval 39"/>
            <p:cNvSpPr>
              <a:spLocks noChangeArrowheads="1"/>
            </p:cNvSpPr>
            <p:nvPr/>
          </p:nvSpPr>
          <p:spPr bwMode="auto">
            <a:xfrm>
              <a:off x="113" y="164"/>
              <a:ext cx="1905" cy="1179"/>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b="1" dirty="0" smtClean="0">
                  <a:solidFill>
                    <a:srgbClr val="33CC33"/>
                  </a:solidFill>
                </a:rPr>
                <a:t>Cohesion:</a:t>
              </a:r>
            </a:p>
            <a:p>
              <a:pPr algn="ctr"/>
              <a:r>
                <a:rPr lang="en-GB" b="1" dirty="0" smtClean="0">
                  <a:solidFill>
                    <a:srgbClr val="33CC33"/>
                  </a:solidFill>
                </a:rPr>
                <a:t>Should </a:t>
              </a:r>
              <a:r>
                <a:rPr lang="en-GB" b="1" i="1" dirty="0">
                  <a:solidFill>
                    <a:srgbClr val="33CC33"/>
                  </a:solidFill>
                </a:rPr>
                <a:t>Cook Breakfast</a:t>
              </a:r>
              <a:r>
                <a:rPr lang="en-GB" b="1" dirty="0">
                  <a:solidFill>
                    <a:srgbClr val="33CC33"/>
                  </a:solidFill>
                </a:rPr>
                <a:t> </a:t>
              </a:r>
            </a:p>
            <a:p>
              <a:pPr algn="ctr"/>
              <a:r>
                <a:rPr lang="en-GB" b="1" dirty="0">
                  <a:solidFill>
                    <a:srgbClr val="33CC33"/>
                  </a:solidFill>
                </a:rPr>
                <a:t>include </a:t>
              </a:r>
              <a:r>
                <a:rPr lang="en-GB" b="1" i="1" dirty="0">
                  <a:solidFill>
                    <a:srgbClr val="33CC33"/>
                  </a:solidFill>
                </a:rPr>
                <a:t>Make </a:t>
              </a:r>
              <a:r>
                <a:rPr lang="en-GB" b="1" i="1" dirty="0" smtClean="0">
                  <a:solidFill>
                    <a:srgbClr val="33CC33"/>
                  </a:solidFill>
                </a:rPr>
                <a:t>Coffee?</a:t>
              </a:r>
              <a:endParaRPr lang="en-US" b="1" dirty="0">
                <a:solidFill>
                  <a:srgbClr val="33CC33"/>
                </a:solidFill>
              </a:endParaRPr>
            </a:p>
          </p:txBody>
        </p:sp>
        <p:sp>
          <p:nvSpPr>
            <p:cNvPr id="76840" name="Line 40"/>
            <p:cNvSpPr>
              <a:spLocks noChangeShapeType="1"/>
            </p:cNvSpPr>
            <p:nvPr/>
          </p:nvSpPr>
          <p:spPr bwMode="auto">
            <a:xfrm>
              <a:off x="2018" y="799"/>
              <a:ext cx="1406" cy="408"/>
            </a:xfrm>
            <a:prstGeom prst="line">
              <a:avLst/>
            </a:prstGeom>
            <a:noFill/>
            <a:ln w="101600">
              <a:solidFill>
                <a:srgbClr val="94E494"/>
              </a:solidFill>
              <a:round/>
              <a:headEnd/>
              <a:tailEnd type="triangle" w="med" len="med"/>
            </a:ln>
            <a:effectLst/>
          </p:spPr>
          <p:txBody>
            <a:bodyPr>
              <a:prstTxWarp prst="textNoShape">
                <a:avLst/>
              </a:prstTxWarp>
            </a:bodyPr>
            <a:lstStyle/>
            <a:p>
              <a:endParaRPr lang="en-US"/>
            </a:p>
          </p:txBody>
        </p:sp>
      </p:grpSp>
      <p:sp>
        <p:nvSpPr>
          <p:cNvPr id="76841" name="Rectangle 41"/>
          <p:cNvSpPr>
            <a:spLocks noChangeArrowheads="1"/>
          </p:cNvSpPr>
          <p:nvPr/>
        </p:nvSpPr>
        <p:spPr bwMode="auto">
          <a:xfrm>
            <a:off x="53625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008000"/>
                </a:solidFill>
              </a:rPr>
              <a:t>Prepare Breakfast</a:t>
            </a:r>
            <a:endParaRPr lang="en-US">
              <a:solidFill>
                <a:srgbClr val="008000"/>
              </a:solidFill>
            </a:endParaRPr>
          </a:p>
        </p:txBody>
      </p:sp>
      <p:sp>
        <p:nvSpPr>
          <p:cNvPr id="76842" name="Rectangle 42"/>
          <p:cNvSpPr>
            <a:spLocks noChangeArrowheads="1"/>
          </p:cNvSpPr>
          <p:nvPr/>
        </p:nvSpPr>
        <p:spPr bwMode="auto">
          <a:xfrm>
            <a:off x="2771775" y="3429001"/>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Cook Breakfast</a:t>
            </a:r>
            <a:endParaRPr lang="en-US" dirty="0">
              <a:solidFill>
                <a:srgbClr val="008000"/>
              </a:solidFill>
            </a:endParaRPr>
          </a:p>
        </p:txBody>
      </p:sp>
      <p:sp>
        <p:nvSpPr>
          <p:cNvPr id="76843" name="Rectangle 43"/>
          <p:cNvSpPr>
            <a:spLocks noChangeArrowheads="1"/>
          </p:cNvSpPr>
          <p:nvPr/>
        </p:nvSpPr>
        <p:spPr bwMode="auto">
          <a:xfrm>
            <a:off x="4967288" y="4648200"/>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Make Coffee</a:t>
            </a:r>
            <a:endParaRPr lang="en-US" dirty="0">
              <a:solidFill>
                <a:srgbClr val="008000"/>
              </a:solidFill>
            </a:endParaRPr>
          </a:p>
        </p:txBody>
      </p:sp>
      <p:sp>
        <p:nvSpPr>
          <p:cNvPr id="76845" name="Rectangle 45"/>
          <p:cNvSpPr>
            <a:spLocks noChangeArrowheads="1"/>
          </p:cNvSpPr>
          <p:nvPr/>
        </p:nvSpPr>
        <p:spPr bwMode="auto">
          <a:xfrm>
            <a:off x="3743325" y="4114800"/>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Put Food on Plate</a:t>
            </a:r>
            <a:endParaRPr lang="en-US" dirty="0">
              <a:solidFill>
                <a:srgbClr val="008000"/>
              </a:solidFill>
            </a:endParaRPr>
          </a:p>
        </p:txBody>
      </p:sp>
      <p:sp>
        <p:nvSpPr>
          <p:cNvPr id="76846" name="Line 46"/>
          <p:cNvSpPr>
            <a:spLocks noChangeShapeType="1"/>
          </p:cNvSpPr>
          <p:nvPr/>
        </p:nvSpPr>
        <p:spPr bwMode="auto">
          <a:xfrm flipV="1">
            <a:off x="4572000" y="2205037"/>
            <a:ext cx="1692275" cy="1223963"/>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76847" name="Line 47"/>
          <p:cNvSpPr>
            <a:spLocks noChangeShapeType="1"/>
          </p:cNvSpPr>
          <p:nvPr/>
        </p:nvSpPr>
        <p:spPr bwMode="auto">
          <a:xfrm flipV="1">
            <a:off x="5256213" y="2205038"/>
            <a:ext cx="1295399" cy="1909762"/>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76848" name="Line 48"/>
          <p:cNvSpPr>
            <a:spLocks noChangeShapeType="1"/>
          </p:cNvSpPr>
          <p:nvPr/>
        </p:nvSpPr>
        <p:spPr bwMode="auto">
          <a:xfrm flipV="1">
            <a:off x="6048375" y="2205037"/>
            <a:ext cx="647700" cy="2443162"/>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3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2" name="Rectangle 27"/>
          <p:cNvSpPr>
            <a:spLocks noChangeArrowheads="1"/>
          </p:cNvSpPr>
          <p:nvPr/>
        </p:nvSpPr>
        <p:spPr bwMode="auto">
          <a:xfrm>
            <a:off x="935037" y="4648199"/>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Fry (X)</a:t>
            </a:r>
            <a:endParaRPr lang="en-US" dirty="0">
              <a:solidFill>
                <a:srgbClr val="008000"/>
              </a:solidFill>
            </a:endParaRPr>
          </a:p>
        </p:txBody>
      </p:sp>
      <p:sp>
        <p:nvSpPr>
          <p:cNvPr id="43" name="Rectangle 28"/>
          <p:cNvSpPr>
            <a:spLocks noChangeArrowheads="1"/>
          </p:cNvSpPr>
          <p:nvPr/>
        </p:nvSpPr>
        <p:spPr bwMode="auto">
          <a:xfrm>
            <a:off x="1727200" y="4648199"/>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Toast (X)</a:t>
            </a:r>
            <a:endParaRPr lang="en-US" dirty="0">
              <a:solidFill>
                <a:srgbClr val="008000"/>
              </a:solidFill>
            </a:endParaRPr>
          </a:p>
        </p:txBody>
      </p:sp>
      <p:sp>
        <p:nvSpPr>
          <p:cNvPr id="44" name="Line 46"/>
          <p:cNvSpPr>
            <a:spLocks noChangeShapeType="1"/>
          </p:cNvSpPr>
          <p:nvPr/>
        </p:nvSpPr>
        <p:spPr bwMode="auto">
          <a:xfrm flipV="1">
            <a:off x="1871664" y="3860800"/>
            <a:ext cx="1116012" cy="865980"/>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45" name="Line 46"/>
          <p:cNvSpPr>
            <a:spLocks noChangeShapeType="1"/>
          </p:cNvSpPr>
          <p:nvPr/>
        </p:nvSpPr>
        <p:spPr bwMode="auto">
          <a:xfrm flipV="1">
            <a:off x="2590801" y="3860801"/>
            <a:ext cx="838199" cy="865980"/>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457200" y="2209800"/>
            <a:ext cx="8229600" cy="4459288"/>
          </a:xfrm>
        </p:spPr>
        <p:txBody>
          <a:bodyPr/>
          <a:lstStyle/>
          <a:p>
            <a:r>
              <a:rPr lang="en-GB" dirty="0"/>
              <a:t>Remember the way in which we judge modularisation:</a:t>
            </a:r>
          </a:p>
          <a:p>
            <a:endParaRPr lang="en-GB" dirty="0"/>
          </a:p>
          <a:p>
            <a:pPr lvl="1"/>
            <a:r>
              <a:rPr lang="en-GB" dirty="0"/>
              <a:t>Cohesion – do the modules do </a:t>
            </a:r>
            <a:r>
              <a:rPr lang="en-GB" i="1" dirty="0"/>
              <a:t>one thing?</a:t>
            </a:r>
          </a:p>
          <a:p>
            <a:pPr lvl="1"/>
            <a:r>
              <a:rPr lang="en-GB" dirty="0"/>
              <a:t>Coupling – do the modules pass parameters appropriately?</a:t>
            </a:r>
          </a:p>
          <a:p>
            <a:pPr lvl="1"/>
            <a:r>
              <a:rPr lang="en-GB" dirty="0"/>
              <a:t>Generalisation – have similar processes been combined where possible (and parameters used to get variations of behaviour)?</a:t>
            </a:r>
          </a:p>
          <a:p>
            <a:pPr lvl="1"/>
            <a:endParaRPr lang="en-GB" dirty="0"/>
          </a:p>
        </p:txBody>
      </p:sp>
      <p:sp>
        <p:nvSpPr>
          <p:cNvPr id="6" name="Title 5"/>
          <p:cNvSpPr>
            <a:spLocks noGrp="1"/>
          </p:cNvSpPr>
          <p:nvPr>
            <p:ph type="title"/>
          </p:nvPr>
        </p:nvSpPr>
        <p:spPr/>
        <p:txBody>
          <a:bodyPr/>
          <a:lstStyle/>
          <a:p>
            <a:r>
              <a:rPr lang="en-US" dirty="0" smtClean="0"/>
              <a:t>Stepwise Refinement</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20000"/>
          </a:bodyPr>
          <a:lstStyle/>
          <a:p>
            <a:r>
              <a:rPr lang="en-US" dirty="0" smtClean="0"/>
              <a:t>From Problem to Solution</a:t>
            </a:r>
          </a:p>
          <a:p>
            <a:pPr lvl="1"/>
            <a:r>
              <a:rPr lang="en-US" dirty="0" smtClean="0"/>
              <a:t>Identifying Modules</a:t>
            </a:r>
          </a:p>
          <a:p>
            <a:pPr lvl="1"/>
            <a:endParaRPr lang="en-US" dirty="0" smtClean="0"/>
          </a:p>
          <a:p>
            <a:r>
              <a:rPr lang="en-US" dirty="0" smtClean="0"/>
              <a:t>Noun Verb Parsing</a:t>
            </a:r>
          </a:p>
          <a:p>
            <a:pPr lvl="1"/>
            <a:r>
              <a:rPr lang="en-US" dirty="0" smtClean="0"/>
              <a:t>Identifying Noun Verb Phrases</a:t>
            </a:r>
          </a:p>
          <a:p>
            <a:pPr lvl="1"/>
            <a:r>
              <a:rPr lang="en-US" dirty="0" smtClean="0"/>
              <a:t>Looking for Synonyms</a:t>
            </a:r>
          </a:p>
          <a:p>
            <a:pPr lvl="1"/>
            <a:r>
              <a:rPr lang="en-US" dirty="0" smtClean="0"/>
              <a:t>Identify Holes (Missing Phrases)</a:t>
            </a:r>
          </a:p>
          <a:p>
            <a:endParaRPr lang="en-US" dirty="0" smtClean="0"/>
          </a:p>
          <a:p>
            <a:r>
              <a:rPr lang="en-US" dirty="0" smtClean="0"/>
              <a:t>Stepwise Refinement – Revise for:</a:t>
            </a:r>
          </a:p>
          <a:p>
            <a:pPr lvl="1"/>
            <a:r>
              <a:rPr lang="en-US" dirty="0" smtClean="0"/>
              <a:t>Cohesion</a:t>
            </a:r>
          </a:p>
          <a:p>
            <a:pPr lvl="1"/>
            <a:r>
              <a:rPr lang="en-US" dirty="0" smtClean="0"/>
              <a:t>Coupling</a:t>
            </a:r>
          </a:p>
          <a:p>
            <a:pPr lvl="1"/>
            <a:r>
              <a:rPr lang="en-US" dirty="0" smtClean="0"/>
              <a:t>Generalisation</a:t>
            </a:r>
          </a:p>
          <a:p>
            <a:pPr lvl="1">
              <a:buNone/>
            </a:pPr>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Rectangle 8"/>
          <p:cNvSpPr/>
          <p:nvPr/>
        </p:nvSpPr>
        <p:spPr>
          <a:xfrm>
            <a:off x="457200" y="3480024"/>
            <a:ext cx="3048000" cy="2996976"/>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Cohesive </a:t>
            </a:r>
            <a:r>
              <a:rPr lang="en-US" sz="1600" dirty="0" smtClean="0"/>
              <a:t>– all about boiling the water</a:t>
            </a:r>
            <a:endParaRPr lang="en-US" sz="1600" dirty="0"/>
          </a:p>
        </p:txBody>
      </p:sp>
      <p:sp>
        <p:nvSpPr>
          <p:cNvPr id="2" name="Title 1"/>
          <p:cNvSpPr>
            <a:spLocks noGrp="1"/>
          </p:cNvSpPr>
          <p:nvPr>
            <p:ph type="title"/>
          </p:nvPr>
        </p:nvSpPr>
        <p:spPr>
          <a:xfrm>
            <a:off x="457200" y="914400"/>
            <a:ext cx="8229600" cy="1066800"/>
          </a:xfrm>
        </p:spPr>
        <p:txBody>
          <a:bodyPr/>
          <a:lstStyle/>
          <a:p>
            <a:r>
              <a:rPr lang="en-US" dirty="0" smtClean="0"/>
              <a:t>Features of Good Modularisation 1</a:t>
            </a:r>
            <a:endParaRPr lang="en-US" dirty="0"/>
          </a:p>
        </p:txBody>
      </p:sp>
      <p:sp>
        <p:nvSpPr>
          <p:cNvPr id="3" name="Content Placeholder 2"/>
          <p:cNvSpPr>
            <a:spLocks noGrp="1"/>
          </p:cNvSpPr>
          <p:nvPr>
            <p:ph idx="1"/>
          </p:nvPr>
        </p:nvSpPr>
        <p:spPr>
          <a:xfrm>
            <a:off x="457200" y="2133600"/>
            <a:ext cx="8229600" cy="1346424"/>
          </a:xfrm>
        </p:spPr>
        <p:txBody>
          <a:bodyPr>
            <a:normAutofit/>
          </a:bodyPr>
          <a:lstStyle/>
          <a:p>
            <a:pPr marL="533400" indent="-533400"/>
            <a:r>
              <a:rPr lang="en-GB" dirty="0" smtClean="0"/>
              <a:t>Cohesion</a:t>
            </a:r>
          </a:p>
          <a:p>
            <a:pPr marL="826008" lvl="1" indent="-533400"/>
            <a:r>
              <a:rPr lang="en-GB" dirty="0" smtClean="0"/>
              <a:t>A Cohesive Module </a:t>
            </a:r>
            <a:r>
              <a:rPr lang="en-GB" i="1" dirty="0" smtClean="0"/>
              <a:t>does one thing</a:t>
            </a:r>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6" name="Content Placeholder 2"/>
          <p:cNvSpPr txBox="1">
            <a:spLocks/>
          </p:cNvSpPr>
          <p:nvPr/>
        </p:nvSpPr>
        <p:spPr>
          <a:xfrm>
            <a:off x="762000" y="3733800"/>
            <a:ext cx="3505200" cy="1676400"/>
          </a:xfrm>
          <a:prstGeom prst="rect">
            <a:avLst/>
          </a:prstGeom>
        </p:spPr>
        <p:txBody>
          <a:bodyPr vert="horz">
            <a:normAutofit fontScale="55000" lnSpcReduction="20000"/>
          </a:bodyPr>
          <a:lstStyle/>
          <a:p>
            <a:pPr>
              <a:spcAft>
                <a:spcPts val="600"/>
              </a:spcAft>
              <a:buNone/>
            </a:pPr>
            <a:r>
              <a:rPr kumimoji="0" lang="en-US" sz="3158" b="1" i="0" u="none" strike="noStrike" kern="1200" cap="none" spc="0" normalizeH="0" baseline="0" noProof="0" dirty="0" smtClean="0">
                <a:ln>
                  <a:noFill/>
                </a:ln>
                <a:solidFill>
                  <a:schemeClr val="tx1"/>
                </a:solidFill>
                <a:effectLst/>
                <a:uLnTx/>
                <a:uFillTx/>
                <a:latin typeface="+mn-lt"/>
                <a:ea typeface="+mn-ea"/>
                <a:cs typeface="+mn-cs"/>
              </a:rPr>
              <a:t>Boil Water in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Empty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Fill Kettle with Water</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Switch Kettle on</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Wait until Kettle Boils</a:t>
            </a:r>
          </a:p>
          <a:p>
            <a:pPr>
              <a:buNone/>
            </a:pPr>
            <a:endParaRPr lang="en-US" sz="3158"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3886200" y="3480024"/>
            <a:ext cx="3048000" cy="2996976"/>
          </a:xfrm>
          <a:prstGeom prst="rect">
            <a:avLst/>
          </a:prstGeom>
          <a:ln>
            <a:noFill/>
          </a:ln>
          <a:effectLst>
            <a:outerShdw blurRad="50800" dist="38100" dir="2700000" algn="br" rotWithShape="0">
              <a:srgbClr val="000000">
                <a:alpha val="43000"/>
              </a:srgbClr>
            </a:outerShdw>
          </a:effectLst>
        </p:spPr>
        <p:style>
          <a:lnRef idx="1">
            <a:schemeClr val="accent3"/>
          </a:lnRef>
          <a:fillRef idx="2">
            <a:schemeClr val="accent3"/>
          </a:fillRef>
          <a:effectRef idx="1">
            <a:schemeClr val="accent3"/>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Not Cohesive </a:t>
            </a:r>
            <a:r>
              <a:rPr lang="en-US" sz="1600" dirty="0" smtClean="0"/>
              <a:t>– mixes using the teapot into the process</a:t>
            </a:r>
            <a:endParaRPr lang="en-US" sz="1600" dirty="0"/>
          </a:p>
        </p:txBody>
      </p:sp>
      <p:sp>
        <p:nvSpPr>
          <p:cNvPr id="9" name="Rectangle 8"/>
          <p:cNvSpPr/>
          <p:nvPr/>
        </p:nvSpPr>
        <p:spPr>
          <a:xfrm>
            <a:off x="457200" y="3480024"/>
            <a:ext cx="3048000" cy="2996976"/>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Cohesive </a:t>
            </a:r>
            <a:r>
              <a:rPr lang="en-US" sz="1600" dirty="0" smtClean="0"/>
              <a:t>– all about boiling the water</a:t>
            </a:r>
            <a:endParaRPr lang="en-US" sz="1600" dirty="0"/>
          </a:p>
        </p:txBody>
      </p:sp>
      <p:sp>
        <p:nvSpPr>
          <p:cNvPr id="2" name="Title 1"/>
          <p:cNvSpPr>
            <a:spLocks noGrp="1"/>
          </p:cNvSpPr>
          <p:nvPr>
            <p:ph type="title"/>
          </p:nvPr>
        </p:nvSpPr>
        <p:spPr>
          <a:xfrm>
            <a:off x="457200" y="914400"/>
            <a:ext cx="8229600" cy="1066800"/>
          </a:xfrm>
        </p:spPr>
        <p:txBody>
          <a:bodyPr/>
          <a:lstStyle/>
          <a:p>
            <a:r>
              <a:rPr lang="en-US" dirty="0" smtClean="0"/>
              <a:t>Features of Good Modularisation 1</a:t>
            </a:r>
            <a:endParaRPr lang="en-US" dirty="0"/>
          </a:p>
        </p:txBody>
      </p:sp>
      <p:sp>
        <p:nvSpPr>
          <p:cNvPr id="3" name="Content Placeholder 2"/>
          <p:cNvSpPr>
            <a:spLocks noGrp="1"/>
          </p:cNvSpPr>
          <p:nvPr>
            <p:ph idx="1"/>
          </p:nvPr>
        </p:nvSpPr>
        <p:spPr>
          <a:xfrm>
            <a:off x="457200" y="2133600"/>
            <a:ext cx="8229600" cy="1346424"/>
          </a:xfrm>
        </p:spPr>
        <p:txBody>
          <a:bodyPr>
            <a:normAutofit/>
          </a:bodyPr>
          <a:lstStyle/>
          <a:p>
            <a:pPr marL="533400" indent="-533400"/>
            <a:r>
              <a:rPr lang="en-GB" dirty="0" smtClean="0"/>
              <a:t>Cohesion</a:t>
            </a:r>
          </a:p>
          <a:p>
            <a:pPr marL="826008" lvl="1" indent="-533400"/>
            <a:r>
              <a:rPr lang="en-GB" dirty="0" smtClean="0"/>
              <a:t>A Cohesive Module </a:t>
            </a:r>
            <a:r>
              <a:rPr lang="en-GB" i="1" dirty="0" smtClean="0"/>
              <a:t>does one thing</a:t>
            </a:r>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6" name="Content Placeholder 2"/>
          <p:cNvSpPr txBox="1">
            <a:spLocks/>
          </p:cNvSpPr>
          <p:nvPr/>
        </p:nvSpPr>
        <p:spPr>
          <a:xfrm>
            <a:off x="762000" y="3733800"/>
            <a:ext cx="3505200" cy="1676400"/>
          </a:xfrm>
          <a:prstGeom prst="rect">
            <a:avLst/>
          </a:prstGeom>
        </p:spPr>
        <p:txBody>
          <a:bodyPr vert="horz">
            <a:normAutofit fontScale="55000" lnSpcReduction="20000"/>
          </a:bodyPr>
          <a:lstStyle/>
          <a:p>
            <a:pPr>
              <a:spcAft>
                <a:spcPts val="600"/>
              </a:spcAft>
              <a:buNone/>
            </a:pPr>
            <a:r>
              <a:rPr kumimoji="0" lang="en-US" sz="3158" b="1" i="0" u="none" strike="noStrike" kern="1200" cap="none" spc="0" normalizeH="0" baseline="0" noProof="0" dirty="0" smtClean="0">
                <a:ln>
                  <a:noFill/>
                </a:ln>
                <a:solidFill>
                  <a:schemeClr val="tx1"/>
                </a:solidFill>
                <a:effectLst/>
                <a:uLnTx/>
                <a:uFillTx/>
                <a:latin typeface="+mn-lt"/>
                <a:ea typeface="+mn-ea"/>
                <a:cs typeface="+mn-cs"/>
              </a:rPr>
              <a:t>Boil Water in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Empty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Fill Kettle with Water</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Switch Kettle on</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Wait until Kettle Boils</a:t>
            </a:r>
          </a:p>
          <a:p>
            <a:pPr>
              <a:buNone/>
            </a:pPr>
            <a:endParaRPr lang="en-US" sz="3158"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2"/>
          <p:cNvSpPr txBox="1">
            <a:spLocks/>
          </p:cNvSpPr>
          <p:nvPr/>
        </p:nvSpPr>
        <p:spPr>
          <a:xfrm>
            <a:off x="4114800" y="3733800"/>
            <a:ext cx="3505200" cy="1828800"/>
          </a:xfrm>
          <a:prstGeom prst="rect">
            <a:avLst/>
          </a:prstGeom>
        </p:spPr>
        <p:txBody>
          <a:bodyPr vert="horz">
            <a:normAutofit fontScale="55000" lnSpcReduction="20000"/>
          </a:bodyPr>
          <a:lstStyle/>
          <a:p>
            <a:pPr>
              <a:spcAft>
                <a:spcPts val="600"/>
              </a:spcAft>
              <a:buNone/>
            </a:pPr>
            <a:r>
              <a:rPr kumimoji="0" lang="en-US" sz="3158" b="1" i="0" u="none" strike="noStrike" kern="1200" cap="none" spc="0" normalizeH="0" baseline="0" noProof="0" dirty="0" smtClean="0">
                <a:ln>
                  <a:noFill/>
                </a:ln>
                <a:solidFill>
                  <a:schemeClr val="tx1"/>
                </a:solidFill>
                <a:effectLst/>
                <a:uLnTx/>
                <a:uFillTx/>
                <a:latin typeface="+mn-lt"/>
                <a:ea typeface="+mn-ea"/>
                <a:cs typeface="+mn-cs"/>
              </a:rPr>
              <a:t>Boil Water in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Empty Kettle</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Fill Kettle with Water</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Switch Kettle on</a:t>
            </a:r>
          </a:p>
          <a:p>
            <a:pPr>
              <a:spcAft>
                <a:spcPts val="600"/>
              </a:spcAft>
              <a:buNone/>
            </a:pPr>
            <a:r>
              <a:rPr kumimoji="0" lang="en-US" sz="3158" b="0" i="0" u="none" strike="noStrike" kern="1200" cap="none" spc="0" normalizeH="0" baseline="0" noProof="0" dirty="0" smtClean="0">
                <a:ln>
                  <a:noFill/>
                </a:ln>
                <a:solidFill>
                  <a:schemeClr val="tx1"/>
                </a:solidFill>
                <a:effectLst/>
                <a:uLnTx/>
                <a:uFillTx/>
                <a:latin typeface="+mn-lt"/>
                <a:ea typeface="+mn-ea"/>
                <a:cs typeface="+mn-cs"/>
              </a:rPr>
              <a:t>Wait until Kettle Boils</a:t>
            </a:r>
          </a:p>
          <a:p>
            <a:pPr>
              <a:spcAft>
                <a:spcPts val="600"/>
              </a:spcAft>
              <a:buNone/>
            </a:pPr>
            <a:r>
              <a:rPr lang="en-US" sz="3158" dirty="0" smtClean="0">
                <a:solidFill>
                  <a:srgbClr val="FF0000"/>
                </a:solidFill>
              </a:rPr>
              <a:t>Pour Water into Teapot</a:t>
            </a:r>
            <a:endParaRPr kumimoji="0" lang="en-US" sz="3158" b="0" i="0" u="none" strike="noStrike" kern="1200" cap="none" spc="0" normalizeH="0" baseline="0" noProof="0" dirty="0" smtClean="0">
              <a:ln>
                <a:noFill/>
              </a:ln>
              <a:solidFill>
                <a:srgbClr val="FF0000"/>
              </a:solidFill>
              <a:effectLst/>
              <a:uLnTx/>
              <a:uFillTx/>
              <a:latin typeface="+mn-lt"/>
              <a:ea typeface="+mn-ea"/>
              <a:cs typeface="+mn-cs"/>
            </a:endParaRPr>
          </a:p>
          <a:p>
            <a:pPr>
              <a:buNone/>
            </a:pPr>
            <a:endParaRPr lang="en-US" sz="3158"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Rectangle 8"/>
          <p:cNvSpPr/>
          <p:nvPr/>
        </p:nvSpPr>
        <p:spPr>
          <a:xfrm>
            <a:off x="457200" y="3480024"/>
            <a:ext cx="3048000" cy="2996976"/>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Well Coupled </a:t>
            </a:r>
            <a:r>
              <a:rPr lang="en-US" sz="1600" dirty="0" smtClean="0"/>
              <a:t>– all parameters are needed</a:t>
            </a:r>
            <a:endParaRPr lang="en-US" sz="1600" dirty="0"/>
          </a:p>
        </p:txBody>
      </p:sp>
      <p:sp>
        <p:nvSpPr>
          <p:cNvPr id="2" name="Title 1"/>
          <p:cNvSpPr>
            <a:spLocks noGrp="1"/>
          </p:cNvSpPr>
          <p:nvPr>
            <p:ph type="title"/>
          </p:nvPr>
        </p:nvSpPr>
        <p:spPr>
          <a:xfrm>
            <a:off x="457200" y="914400"/>
            <a:ext cx="8229600" cy="1066800"/>
          </a:xfrm>
        </p:spPr>
        <p:txBody>
          <a:bodyPr/>
          <a:lstStyle/>
          <a:p>
            <a:r>
              <a:rPr lang="en-US" dirty="0" smtClean="0"/>
              <a:t>Features of Good Modularisation 2</a:t>
            </a:r>
            <a:endParaRPr lang="en-US" dirty="0"/>
          </a:p>
        </p:txBody>
      </p:sp>
      <p:sp>
        <p:nvSpPr>
          <p:cNvPr id="3" name="Content Placeholder 2"/>
          <p:cNvSpPr>
            <a:spLocks noGrp="1"/>
          </p:cNvSpPr>
          <p:nvPr>
            <p:ph idx="1"/>
          </p:nvPr>
        </p:nvSpPr>
        <p:spPr>
          <a:xfrm>
            <a:off x="457200" y="2133600"/>
            <a:ext cx="8229600" cy="1346424"/>
          </a:xfrm>
        </p:spPr>
        <p:txBody>
          <a:bodyPr>
            <a:normAutofit lnSpcReduction="10000"/>
          </a:bodyPr>
          <a:lstStyle/>
          <a:p>
            <a:pPr marL="533400" indent="-533400"/>
            <a:r>
              <a:rPr lang="en-GB" dirty="0" smtClean="0"/>
              <a:t>Coupling</a:t>
            </a:r>
          </a:p>
          <a:p>
            <a:pPr marL="826008" lvl="1" indent="-533400"/>
            <a:r>
              <a:rPr lang="en-GB" dirty="0" smtClean="0"/>
              <a:t>Modules are well coupled when only the required data is passed between them (as parameters)</a:t>
            </a:r>
            <a:endParaRPr lang="en-GB" i="1" dirty="0" smtClean="0"/>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6" name="Content Placeholder 2"/>
          <p:cNvSpPr txBox="1">
            <a:spLocks/>
          </p:cNvSpPr>
          <p:nvPr/>
        </p:nvSpPr>
        <p:spPr>
          <a:xfrm>
            <a:off x="609600" y="3733800"/>
            <a:ext cx="2743200" cy="1371600"/>
          </a:xfrm>
          <a:prstGeom prst="rect">
            <a:avLst/>
          </a:prstGeom>
        </p:spPr>
        <p:txBody>
          <a:bodyPr vert="horz">
            <a:normAutofit/>
          </a:bodyPr>
          <a:lstStyle/>
          <a:p>
            <a:pPr>
              <a:buNone/>
            </a:pPr>
            <a:r>
              <a:rPr lang="en-US" sz="1600" b="1" dirty="0" smtClean="0"/>
              <a:t>Make Tea in Pot (min)</a:t>
            </a:r>
          </a:p>
          <a:p>
            <a:pPr>
              <a:buNone/>
            </a:pPr>
            <a:r>
              <a:rPr lang="en-US" sz="1600" dirty="0" smtClean="0"/>
              <a:t>Put Tea in Pot</a:t>
            </a:r>
          </a:p>
          <a:p>
            <a:pPr>
              <a:buNone/>
            </a:pPr>
            <a:r>
              <a:rPr lang="en-US" sz="1600" dirty="0" smtClean="0"/>
              <a:t>Put Boiling Water in Pot</a:t>
            </a:r>
          </a:p>
          <a:p>
            <a:pPr>
              <a:buNone/>
            </a:pPr>
            <a:r>
              <a:rPr lang="en-US" sz="1600" dirty="0" smtClean="0"/>
              <a:t>Wait min Minutes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Rectangle 8"/>
          <p:cNvSpPr/>
          <p:nvPr/>
        </p:nvSpPr>
        <p:spPr>
          <a:xfrm>
            <a:off x="457200" y="3480024"/>
            <a:ext cx="3048000" cy="2996976"/>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Well Coupled </a:t>
            </a:r>
            <a:r>
              <a:rPr lang="en-US" sz="1600" dirty="0" smtClean="0"/>
              <a:t>– all parameters are needed</a:t>
            </a:r>
            <a:endParaRPr lang="en-US" sz="1600" dirty="0"/>
          </a:p>
        </p:txBody>
      </p:sp>
      <p:sp>
        <p:nvSpPr>
          <p:cNvPr id="2" name="Title 1"/>
          <p:cNvSpPr>
            <a:spLocks noGrp="1"/>
          </p:cNvSpPr>
          <p:nvPr>
            <p:ph type="title"/>
          </p:nvPr>
        </p:nvSpPr>
        <p:spPr>
          <a:xfrm>
            <a:off x="457200" y="914400"/>
            <a:ext cx="8229600" cy="1066800"/>
          </a:xfrm>
        </p:spPr>
        <p:txBody>
          <a:bodyPr/>
          <a:lstStyle/>
          <a:p>
            <a:r>
              <a:rPr lang="en-US" dirty="0" smtClean="0"/>
              <a:t>Features of Good Modularisation 2</a:t>
            </a:r>
            <a:endParaRPr lang="en-US" dirty="0"/>
          </a:p>
        </p:txBody>
      </p:sp>
      <p:sp>
        <p:nvSpPr>
          <p:cNvPr id="3" name="Content Placeholder 2"/>
          <p:cNvSpPr>
            <a:spLocks noGrp="1"/>
          </p:cNvSpPr>
          <p:nvPr>
            <p:ph idx="1"/>
          </p:nvPr>
        </p:nvSpPr>
        <p:spPr>
          <a:xfrm>
            <a:off x="457200" y="2133600"/>
            <a:ext cx="8229600" cy="1346424"/>
          </a:xfrm>
        </p:spPr>
        <p:txBody>
          <a:bodyPr>
            <a:normAutofit lnSpcReduction="10000"/>
          </a:bodyPr>
          <a:lstStyle/>
          <a:p>
            <a:pPr marL="533400" indent="-533400"/>
            <a:r>
              <a:rPr lang="en-GB" dirty="0" smtClean="0"/>
              <a:t>Coupling</a:t>
            </a:r>
          </a:p>
          <a:p>
            <a:pPr marL="826008" lvl="1" indent="-533400"/>
            <a:r>
              <a:rPr lang="en-GB" dirty="0" smtClean="0"/>
              <a:t>Modules are well coupled when only the required data is passed between them (as parameters)</a:t>
            </a:r>
            <a:endParaRPr lang="en-GB" i="1" dirty="0" smtClean="0"/>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6" name="Content Placeholder 2"/>
          <p:cNvSpPr txBox="1">
            <a:spLocks/>
          </p:cNvSpPr>
          <p:nvPr/>
        </p:nvSpPr>
        <p:spPr>
          <a:xfrm>
            <a:off x="609600" y="3733800"/>
            <a:ext cx="2743200" cy="1371600"/>
          </a:xfrm>
          <a:prstGeom prst="rect">
            <a:avLst/>
          </a:prstGeom>
        </p:spPr>
        <p:txBody>
          <a:bodyPr vert="horz">
            <a:normAutofit/>
          </a:bodyPr>
          <a:lstStyle/>
          <a:p>
            <a:pPr>
              <a:buNone/>
            </a:pPr>
            <a:r>
              <a:rPr lang="en-US" sz="1600" b="1" dirty="0" smtClean="0"/>
              <a:t>Make Tea in Pot (min)</a:t>
            </a:r>
          </a:p>
          <a:p>
            <a:pPr>
              <a:buNone/>
            </a:pPr>
            <a:r>
              <a:rPr lang="en-US" sz="1600" dirty="0" smtClean="0"/>
              <a:t>Put Tea in Pot</a:t>
            </a:r>
          </a:p>
          <a:p>
            <a:pPr>
              <a:buNone/>
            </a:pPr>
            <a:r>
              <a:rPr lang="en-US" sz="1600" dirty="0" smtClean="0"/>
              <a:t>Put Boiling Water in Pot</a:t>
            </a:r>
          </a:p>
          <a:p>
            <a:pPr>
              <a:buNone/>
            </a:pPr>
            <a:r>
              <a:rPr lang="en-US" sz="1600" dirty="0" smtClean="0"/>
              <a:t>Wait min Minutes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3886200" y="3480024"/>
            <a:ext cx="3200400" cy="2996976"/>
          </a:xfrm>
          <a:prstGeom prst="rect">
            <a:avLst/>
          </a:prstGeom>
          <a:ln>
            <a:noFill/>
          </a:ln>
          <a:effectLst>
            <a:outerShdw blurRad="50800" dist="38100" dir="2700000" algn="br" rotWithShape="0">
              <a:srgbClr val="000000">
                <a:alpha val="43000"/>
              </a:srgbClr>
            </a:outerShdw>
          </a:effectLst>
        </p:spPr>
        <p:style>
          <a:lnRef idx="1">
            <a:schemeClr val="accent3"/>
          </a:lnRef>
          <a:fillRef idx="2">
            <a:schemeClr val="accent3"/>
          </a:fillRef>
          <a:effectRef idx="1">
            <a:schemeClr val="accent3"/>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Not Well Coupled </a:t>
            </a:r>
            <a:r>
              <a:rPr lang="en-US" sz="1600" dirty="0" smtClean="0"/>
              <a:t>– temp variable is not used</a:t>
            </a:r>
            <a:endParaRPr lang="en-US" sz="1600" dirty="0"/>
          </a:p>
        </p:txBody>
      </p:sp>
      <p:sp>
        <p:nvSpPr>
          <p:cNvPr id="8" name="Content Placeholder 2"/>
          <p:cNvSpPr txBox="1">
            <a:spLocks/>
          </p:cNvSpPr>
          <p:nvPr/>
        </p:nvSpPr>
        <p:spPr>
          <a:xfrm>
            <a:off x="3886200" y="3733800"/>
            <a:ext cx="3657600" cy="1828800"/>
          </a:xfrm>
          <a:prstGeom prst="rect">
            <a:avLst/>
          </a:prstGeom>
        </p:spPr>
        <p:txBody>
          <a:bodyPr vert="horz">
            <a:normAutofit/>
          </a:bodyPr>
          <a:lstStyle/>
          <a:p>
            <a:pPr>
              <a:buNone/>
            </a:pPr>
            <a:r>
              <a:rPr lang="en-US" sz="1600" b="1" dirty="0" smtClean="0"/>
              <a:t>Make Tea in Pot (min, </a:t>
            </a:r>
            <a:r>
              <a:rPr lang="en-US" sz="1600" b="1" dirty="0" smtClean="0">
                <a:solidFill>
                  <a:srgbClr val="FF0000"/>
                </a:solidFill>
              </a:rPr>
              <a:t>temp</a:t>
            </a:r>
            <a:r>
              <a:rPr lang="en-US" sz="1600" b="1" dirty="0" smtClean="0"/>
              <a:t>)</a:t>
            </a:r>
          </a:p>
          <a:p>
            <a:pPr>
              <a:buNone/>
            </a:pPr>
            <a:r>
              <a:rPr lang="en-US" sz="1600" dirty="0" smtClean="0"/>
              <a:t>Put Tea in Pot</a:t>
            </a:r>
          </a:p>
          <a:p>
            <a:pPr>
              <a:buNone/>
            </a:pPr>
            <a:r>
              <a:rPr lang="en-US" sz="1600" dirty="0" smtClean="0"/>
              <a:t>Put Boiling Water in Pot</a:t>
            </a:r>
          </a:p>
          <a:p>
            <a:pPr>
              <a:buNone/>
            </a:pPr>
            <a:r>
              <a:rPr lang="en-US" sz="1600" dirty="0" smtClean="0"/>
              <a:t>Wait min Minutes</a:t>
            </a:r>
          </a:p>
          <a:p>
            <a:pPr>
              <a:buNone/>
            </a:pPr>
            <a:endParaRPr lang="en-US" sz="3158"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Features of Good Modularisation 3</a:t>
            </a:r>
            <a:endParaRPr lang="en-US" dirty="0"/>
          </a:p>
        </p:txBody>
      </p:sp>
      <p:sp>
        <p:nvSpPr>
          <p:cNvPr id="3" name="Content Placeholder 2"/>
          <p:cNvSpPr>
            <a:spLocks noGrp="1"/>
          </p:cNvSpPr>
          <p:nvPr>
            <p:ph idx="1"/>
          </p:nvPr>
        </p:nvSpPr>
        <p:spPr>
          <a:xfrm>
            <a:off x="457200" y="2133600"/>
            <a:ext cx="8229600" cy="1346424"/>
          </a:xfrm>
        </p:spPr>
        <p:txBody>
          <a:bodyPr>
            <a:normAutofit lnSpcReduction="10000"/>
          </a:bodyPr>
          <a:lstStyle/>
          <a:p>
            <a:pPr marL="533400" indent="-533400"/>
            <a:r>
              <a:rPr lang="en-GB" dirty="0" smtClean="0"/>
              <a:t>Generalisation</a:t>
            </a:r>
          </a:p>
          <a:p>
            <a:pPr marL="826008" lvl="1" indent="-533400"/>
            <a:r>
              <a:rPr lang="en-GB" dirty="0" smtClean="0"/>
              <a:t>Modules that can be reused in different contexts through clever use of parameters</a:t>
            </a:r>
            <a:endParaRPr lang="en-GB" i="1" dirty="0" smtClean="0"/>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7" name="Rectangle 6"/>
          <p:cNvSpPr/>
          <p:nvPr/>
        </p:nvSpPr>
        <p:spPr>
          <a:xfrm>
            <a:off x="3886200" y="3480024"/>
            <a:ext cx="2895600" cy="2996976"/>
          </a:xfrm>
          <a:prstGeom prst="rect">
            <a:avLst/>
          </a:prstGeom>
          <a:ln>
            <a:noFill/>
          </a:ln>
          <a:effectLst>
            <a:outerShdw blurRad="50800" dist="38100" dir="2700000" algn="br" rotWithShape="0">
              <a:srgbClr val="000000">
                <a:alpha val="43000"/>
              </a:srgbClr>
            </a:outerShdw>
          </a:effectLst>
        </p:spPr>
        <p:style>
          <a:lnRef idx="1">
            <a:schemeClr val="accent3"/>
          </a:lnRef>
          <a:fillRef idx="2">
            <a:schemeClr val="accent3"/>
          </a:fillRef>
          <a:effectRef idx="1">
            <a:schemeClr val="accent3"/>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Not Well Generalised </a:t>
            </a:r>
            <a:r>
              <a:rPr lang="en-US" sz="1600" dirty="0" smtClean="0"/>
              <a:t>–only makes sugar tea in a cup</a:t>
            </a:r>
            <a:endParaRPr lang="en-US" sz="1600" dirty="0"/>
          </a:p>
        </p:txBody>
      </p:sp>
      <p:sp>
        <p:nvSpPr>
          <p:cNvPr id="6" name="Content Placeholder 2"/>
          <p:cNvSpPr txBox="1">
            <a:spLocks/>
          </p:cNvSpPr>
          <p:nvPr/>
        </p:nvSpPr>
        <p:spPr>
          <a:xfrm>
            <a:off x="4038600" y="3733800"/>
            <a:ext cx="2743200" cy="1371600"/>
          </a:xfrm>
          <a:prstGeom prst="rect">
            <a:avLst/>
          </a:prstGeom>
        </p:spPr>
        <p:txBody>
          <a:bodyPr vert="horz">
            <a:normAutofit/>
          </a:bodyPr>
          <a:lstStyle/>
          <a:p>
            <a:r>
              <a:rPr lang="en-US" sz="1400" b="1" dirty="0" smtClean="0"/>
              <a:t>Add Ingredients to Cup</a:t>
            </a:r>
          </a:p>
          <a:p>
            <a:r>
              <a:rPr lang="en-US" sz="1400" dirty="0" smtClean="0"/>
              <a:t>Put Milk in Cup</a:t>
            </a:r>
          </a:p>
          <a:p>
            <a:r>
              <a:rPr lang="en-US" sz="1400" dirty="0" smtClean="0"/>
              <a:t>Pour Tea in Cup</a:t>
            </a:r>
          </a:p>
          <a:p>
            <a:r>
              <a:rPr lang="en-US" sz="1400" dirty="0" smtClean="0"/>
              <a:t>Put 1 Sugar Lump in Cup</a:t>
            </a:r>
          </a:p>
          <a:p>
            <a:r>
              <a:rPr lang="en-US" sz="1400" dirty="0" smtClean="0"/>
              <a:t>Stir Tea in Cup</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Rectangle 8"/>
          <p:cNvSpPr/>
          <p:nvPr/>
        </p:nvSpPr>
        <p:spPr>
          <a:xfrm>
            <a:off x="457200" y="3480024"/>
            <a:ext cx="3048000" cy="2996976"/>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Well Generalised</a:t>
            </a:r>
            <a:r>
              <a:rPr lang="en-US" sz="1600" dirty="0" smtClean="0"/>
              <a:t>– can make tea in any </a:t>
            </a:r>
            <a:r>
              <a:rPr lang="en-US" sz="1600" dirty="0" err="1" smtClean="0"/>
              <a:t>receptical</a:t>
            </a:r>
            <a:endParaRPr lang="en-US" sz="1600" dirty="0"/>
          </a:p>
        </p:txBody>
      </p:sp>
      <p:sp>
        <p:nvSpPr>
          <p:cNvPr id="2" name="Title 1"/>
          <p:cNvSpPr>
            <a:spLocks noGrp="1"/>
          </p:cNvSpPr>
          <p:nvPr>
            <p:ph type="title"/>
          </p:nvPr>
        </p:nvSpPr>
        <p:spPr>
          <a:xfrm>
            <a:off x="457200" y="914400"/>
            <a:ext cx="8229600" cy="1066800"/>
          </a:xfrm>
        </p:spPr>
        <p:txBody>
          <a:bodyPr/>
          <a:lstStyle/>
          <a:p>
            <a:r>
              <a:rPr lang="en-US" dirty="0" smtClean="0"/>
              <a:t>Features of Good Modularisation 3</a:t>
            </a:r>
            <a:endParaRPr lang="en-US" dirty="0"/>
          </a:p>
        </p:txBody>
      </p:sp>
      <p:sp>
        <p:nvSpPr>
          <p:cNvPr id="3" name="Content Placeholder 2"/>
          <p:cNvSpPr>
            <a:spLocks noGrp="1"/>
          </p:cNvSpPr>
          <p:nvPr>
            <p:ph idx="1"/>
          </p:nvPr>
        </p:nvSpPr>
        <p:spPr>
          <a:xfrm>
            <a:off x="457200" y="2133600"/>
            <a:ext cx="8229600" cy="1346424"/>
          </a:xfrm>
        </p:spPr>
        <p:txBody>
          <a:bodyPr>
            <a:normAutofit lnSpcReduction="10000"/>
          </a:bodyPr>
          <a:lstStyle/>
          <a:p>
            <a:pPr marL="533400" indent="-533400"/>
            <a:r>
              <a:rPr lang="en-GB" dirty="0" smtClean="0"/>
              <a:t>Generalisation</a:t>
            </a:r>
          </a:p>
          <a:p>
            <a:pPr marL="826008" lvl="1" indent="-533400"/>
            <a:r>
              <a:rPr lang="en-GB" dirty="0" smtClean="0"/>
              <a:t>Modules that can be reused in different contexts through clever use of parameters</a:t>
            </a:r>
            <a:endParaRPr lang="en-GB" i="1" dirty="0" smtClean="0"/>
          </a:p>
          <a:p>
            <a:endParaRPr lang="en-US" dirty="0" smtClean="0"/>
          </a:p>
          <a:p>
            <a:pPr>
              <a:buNone/>
            </a:pPr>
            <a:endParaRPr lang="en-US" dirty="0" smtClean="0"/>
          </a:p>
          <a:p>
            <a:endParaRPr lang="en-US" dirty="0" smtClean="0"/>
          </a:p>
          <a:p>
            <a:pPr>
              <a:buNone/>
            </a:pPr>
            <a:endParaRPr lang="en-US" dirty="0" smtClean="0"/>
          </a:p>
        </p:txBody>
      </p:sp>
      <p:pic>
        <p:nvPicPr>
          <p:cNvPr id="4" name="Picture 3"/>
          <p:cNvPicPr>
            <a:picLocks noChangeAspect="1"/>
          </p:cNvPicPr>
          <p:nvPr/>
        </p:nvPicPr>
        <p:blipFill>
          <a:blip r:embed="rId2"/>
          <a:stretch>
            <a:fillRect/>
          </a:stretch>
        </p:blipFill>
        <p:spPr>
          <a:xfrm>
            <a:off x="7086600" y="5257800"/>
            <a:ext cx="1856154" cy="1447800"/>
          </a:xfrm>
          <a:prstGeom prst="rect">
            <a:avLst/>
          </a:prstGeom>
        </p:spPr>
      </p:pic>
      <p:sp>
        <p:nvSpPr>
          <p:cNvPr id="7" name="Rectangle 6"/>
          <p:cNvSpPr/>
          <p:nvPr/>
        </p:nvSpPr>
        <p:spPr>
          <a:xfrm>
            <a:off x="3886200" y="3480024"/>
            <a:ext cx="2895600" cy="2996976"/>
          </a:xfrm>
          <a:prstGeom prst="rect">
            <a:avLst/>
          </a:prstGeom>
          <a:ln>
            <a:noFill/>
          </a:ln>
          <a:effectLst>
            <a:outerShdw blurRad="50800" dist="38100" dir="2700000" algn="br" rotWithShape="0">
              <a:srgbClr val="000000">
                <a:alpha val="43000"/>
              </a:srgbClr>
            </a:outerShdw>
          </a:effectLst>
        </p:spPr>
        <p:style>
          <a:lnRef idx="1">
            <a:schemeClr val="accent3"/>
          </a:lnRef>
          <a:fillRef idx="2">
            <a:schemeClr val="accent3"/>
          </a:fillRef>
          <a:effectRef idx="1">
            <a:schemeClr val="accent3"/>
          </a:effectRef>
          <a:fontRef idx="minor">
            <a:schemeClr val="dk1"/>
          </a:fontRef>
        </p:style>
        <p:txBody>
          <a:bodyPr rtlCol="0" anchor="b"/>
          <a:lstStyle/>
          <a:p>
            <a:pPr algn="r"/>
            <a:r>
              <a:rPr lang="en-US" sz="1600" dirty="0" smtClean="0"/>
              <a:t>             </a:t>
            </a:r>
          </a:p>
          <a:p>
            <a:pPr algn="r"/>
            <a:endParaRPr lang="en-US" sz="1600" dirty="0" smtClean="0"/>
          </a:p>
          <a:p>
            <a:pPr algn="r"/>
            <a:endParaRPr lang="en-US" sz="1600" dirty="0" smtClean="0"/>
          </a:p>
          <a:p>
            <a:pPr algn="ctr"/>
            <a:r>
              <a:rPr lang="en-US" sz="1600" dirty="0" smtClean="0"/>
              <a:t>   </a:t>
            </a:r>
            <a:r>
              <a:rPr lang="en-US" sz="1600" b="1" dirty="0" smtClean="0"/>
              <a:t>Not Well Generalised </a:t>
            </a:r>
            <a:r>
              <a:rPr lang="en-US" sz="1600" dirty="0" smtClean="0"/>
              <a:t>–only makes sugar tea in a cup</a:t>
            </a:r>
            <a:endParaRPr lang="en-US" sz="1600" dirty="0"/>
          </a:p>
        </p:txBody>
      </p:sp>
      <p:sp>
        <p:nvSpPr>
          <p:cNvPr id="10" name="Content Placeholder 2"/>
          <p:cNvSpPr txBox="1">
            <a:spLocks/>
          </p:cNvSpPr>
          <p:nvPr/>
        </p:nvSpPr>
        <p:spPr>
          <a:xfrm>
            <a:off x="457200" y="3733800"/>
            <a:ext cx="3048000" cy="1371600"/>
          </a:xfrm>
          <a:prstGeom prst="rect">
            <a:avLst/>
          </a:prstGeom>
        </p:spPr>
        <p:txBody>
          <a:bodyPr vert="horz">
            <a:normAutofit fontScale="92500" lnSpcReduction="10000"/>
          </a:bodyPr>
          <a:lstStyle/>
          <a:p>
            <a:r>
              <a:rPr lang="en-US" sz="1514" b="1" dirty="0" smtClean="0"/>
              <a:t>Add Ingredients to Cup (lumps, </a:t>
            </a:r>
            <a:r>
              <a:rPr lang="en-US" sz="1514" b="1" dirty="0" err="1" smtClean="0"/>
              <a:t>recep</a:t>
            </a:r>
            <a:r>
              <a:rPr lang="en-US" sz="1514" b="1" dirty="0" smtClean="0"/>
              <a:t>)</a:t>
            </a:r>
          </a:p>
          <a:p>
            <a:r>
              <a:rPr lang="en-US" sz="1514" dirty="0" smtClean="0"/>
              <a:t>Put Milk in </a:t>
            </a:r>
            <a:r>
              <a:rPr lang="en-US" sz="1514" dirty="0" err="1" smtClean="0"/>
              <a:t>recep</a:t>
            </a:r>
            <a:endParaRPr lang="en-US" sz="1514" dirty="0" smtClean="0"/>
          </a:p>
          <a:p>
            <a:r>
              <a:rPr lang="en-US" sz="1514" dirty="0" smtClean="0"/>
              <a:t>Pour Tea in </a:t>
            </a:r>
            <a:r>
              <a:rPr lang="en-US" sz="1514" dirty="0" err="1" smtClean="0"/>
              <a:t>recep</a:t>
            </a:r>
            <a:endParaRPr lang="en-US" sz="1514" dirty="0" smtClean="0"/>
          </a:p>
          <a:p>
            <a:r>
              <a:rPr lang="en-US" sz="1514" dirty="0" smtClean="0"/>
              <a:t>Put lumps Sugar Lump in </a:t>
            </a:r>
            <a:r>
              <a:rPr lang="en-US" sz="1514" dirty="0" err="1" smtClean="0"/>
              <a:t>recep</a:t>
            </a:r>
            <a:endParaRPr lang="en-US" sz="1514" dirty="0" smtClean="0"/>
          </a:p>
          <a:p>
            <a:r>
              <a:rPr lang="en-US" sz="1514" dirty="0" smtClean="0"/>
              <a:t>Stir Tea in </a:t>
            </a:r>
            <a:r>
              <a:rPr lang="en-US" sz="1514" dirty="0" err="1" smtClean="0"/>
              <a:t>recep</a:t>
            </a:r>
            <a:endParaRPr lang="en-US" sz="1514"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4038600" y="3733800"/>
            <a:ext cx="2743200" cy="1371600"/>
          </a:xfrm>
          <a:prstGeom prst="rect">
            <a:avLst/>
          </a:prstGeom>
        </p:spPr>
        <p:txBody>
          <a:bodyPr vert="horz">
            <a:normAutofit/>
          </a:bodyPr>
          <a:lstStyle/>
          <a:p>
            <a:r>
              <a:rPr lang="en-US" sz="1400" b="1" dirty="0" smtClean="0"/>
              <a:t>Add Ingredients to Cup</a:t>
            </a:r>
          </a:p>
          <a:p>
            <a:r>
              <a:rPr lang="en-US" sz="1400" dirty="0" smtClean="0"/>
              <a:t>Put Milk in Cup</a:t>
            </a:r>
          </a:p>
          <a:p>
            <a:r>
              <a:rPr lang="en-US" sz="1400" dirty="0" smtClean="0"/>
              <a:t>Pour Tea in Cup</a:t>
            </a:r>
          </a:p>
          <a:p>
            <a:r>
              <a:rPr lang="en-US" sz="1400" dirty="0" smtClean="0"/>
              <a:t>Put 1 Sugar Lump in Cup</a:t>
            </a:r>
          </a:p>
          <a:p>
            <a:r>
              <a:rPr lang="en-US" sz="1400" dirty="0" smtClean="0"/>
              <a:t>Stir Tea in Cup</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1528</TotalTime>
  <Words>2303</Words>
  <Application>Microsoft Macintosh PowerPoint</Application>
  <PresentationFormat>On-screen Show (4:3)</PresentationFormat>
  <Paragraphs>523</Paragraphs>
  <Slides>38</Slides>
  <Notes>17</Notes>
  <HiddenSlides>0</HiddenSlides>
  <MMClips>0</MMClips>
  <ScaleCrop>false</ScaleCrop>
  <HeadingPairs>
    <vt:vector size="4" baseType="variant">
      <vt:variant>
        <vt:lpstr>Design Template</vt:lpstr>
      </vt:variant>
      <vt:variant>
        <vt:i4>1</vt:i4>
      </vt:variant>
      <vt:variant>
        <vt:lpstr>Slide Titles</vt:lpstr>
      </vt:variant>
      <vt:variant>
        <vt:i4>38</vt:i4>
      </vt:variant>
    </vt:vector>
  </HeadingPairs>
  <TitlesOfParts>
    <vt:vector size="39" baseType="lpstr">
      <vt:lpstr>Urban</vt:lpstr>
      <vt:lpstr>Building Good Solutions</vt:lpstr>
      <vt:lpstr>Overview</vt:lpstr>
      <vt:lpstr>From Problem to Algorithm</vt:lpstr>
      <vt:lpstr>Features of Good Modularisation 1</vt:lpstr>
      <vt:lpstr>Features of Good Modularisation 1</vt:lpstr>
      <vt:lpstr>Features of Good Modularisation 2</vt:lpstr>
      <vt:lpstr>Features of Good Modularisation 2</vt:lpstr>
      <vt:lpstr>Features of Good Modularisation 3</vt:lpstr>
      <vt:lpstr>Features of Good Modularisation 3</vt:lpstr>
      <vt:lpstr>A Problem</vt:lpstr>
      <vt:lpstr>Noun Phrase Parsing</vt:lpstr>
      <vt:lpstr>A Problem</vt:lpstr>
      <vt:lpstr>A Problem</vt:lpstr>
      <vt:lpstr>Verb Phrase Parsing</vt:lpstr>
      <vt:lpstr>A Problem</vt:lpstr>
      <vt:lpstr>A Problem</vt:lpstr>
      <vt:lpstr>Tidy up the Lists</vt:lpstr>
      <vt:lpstr>A Problem</vt:lpstr>
      <vt:lpstr>A Problem</vt:lpstr>
      <vt:lpstr>Sketch Processes</vt:lpstr>
      <vt:lpstr>What are the Noun Verb Phrases?</vt:lpstr>
      <vt:lpstr>Stepwise Refinement</vt:lpstr>
      <vt:lpstr>Stepwise Refinement</vt:lpstr>
      <vt:lpstr>Summary</vt:lpstr>
      <vt:lpstr>Worked Example…</vt:lpstr>
      <vt:lpstr>Slide 26</vt:lpstr>
      <vt:lpstr>Slide 27</vt:lpstr>
      <vt:lpstr>Slide 28</vt:lpstr>
      <vt:lpstr>Slide 29</vt:lpstr>
      <vt:lpstr>Slide 30</vt:lpstr>
      <vt:lpstr>Slide 31</vt:lpstr>
      <vt:lpstr>Slide 32</vt:lpstr>
      <vt:lpstr>Slide 33</vt:lpstr>
      <vt:lpstr>Stepwise Refinement</vt:lpstr>
      <vt:lpstr>Slide 35</vt:lpstr>
      <vt:lpstr>Slide 36</vt:lpstr>
      <vt:lpstr>Stepwise Refinement</vt:lpstr>
      <vt:lpstr>Summary</vt:lpstr>
    </vt:vector>
  </TitlesOfParts>
  <Company>University of Southampton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27</cp:revision>
  <dcterms:created xsi:type="dcterms:W3CDTF">2009-10-26T23:56:44Z</dcterms:created>
  <dcterms:modified xsi:type="dcterms:W3CDTF">2009-10-27T00:00:07Z</dcterms:modified>
</cp:coreProperties>
</file>