
<file path=[Content_Types].xml><?xml version="1.0" encoding="utf-8"?>
<Types xmlns="http://schemas.openxmlformats.org/package/2006/content-types">
  <Override PartName="/ppt/slides/slide12.xml" ContentType="application/vnd.openxmlformats-officedocument.presentationml.slide+xml"/>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45.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wmf" ContentType="image/x-wmf"/>
  <Override PartName="/docProps/custom.xml" ContentType="application/vnd.openxmlformats-officedocument.custom-properties+xml"/>
  <Override PartName="/ppt/slides/slide25.xml" ContentType="application/vnd.openxmlformats-officedocument.presentationml.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r:id="rId1"/>
  </p:sldMasterIdLst>
  <p:notesMasterIdLst>
    <p:notesMasterId r:id="rId47"/>
  </p:notesMasterIdLst>
  <p:handoutMasterIdLst>
    <p:handoutMasterId r:id="rId48"/>
  </p:handoutMasterIdLst>
  <p:sldIdLst>
    <p:sldId id="274"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318"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Lst>
  <p:sldSz cx="9144000" cy="6858000" type="screen4x3"/>
  <p:notesSz cx="6858000" cy="9144000"/>
  <p:defaultTextStyle>
    <a:defPPr>
      <a:defRPr lang="en-GB"/>
    </a:defPPr>
    <a:lvl1pPr algn="ctr" rtl="0" eaLnBrk="0" fontAlgn="base" hangingPunct="0">
      <a:spcBef>
        <a:spcPct val="0"/>
      </a:spcBef>
      <a:spcAft>
        <a:spcPct val="0"/>
      </a:spcAft>
      <a:defRPr sz="1200" kern="1200">
        <a:solidFill>
          <a:schemeClr val="tx1"/>
        </a:solidFill>
        <a:latin typeface="Lucida Sans" pitchFamily="-110" charset="0"/>
        <a:ea typeface="ＭＳ Ｐゴシック" pitchFamily="-110" charset="-128"/>
        <a:cs typeface="ＭＳ Ｐゴシック" pitchFamily="-110" charset="-128"/>
      </a:defRPr>
    </a:lvl1pPr>
    <a:lvl2pPr marL="457200" algn="ctr" rtl="0" eaLnBrk="0" fontAlgn="base" hangingPunct="0">
      <a:spcBef>
        <a:spcPct val="0"/>
      </a:spcBef>
      <a:spcAft>
        <a:spcPct val="0"/>
      </a:spcAft>
      <a:defRPr sz="1200" kern="1200">
        <a:solidFill>
          <a:schemeClr val="tx1"/>
        </a:solidFill>
        <a:latin typeface="Lucida Sans" pitchFamily="-110" charset="0"/>
        <a:ea typeface="ＭＳ Ｐゴシック" pitchFamily="-110" charset="-128"/>
        <a:cs typeface="ＭＳ Ｐゴシック" pitchFamily="-110" charset="-128"/>
      </a:defRPr>
    </a:lvl2pPr>
    <a:lvl3pPr marL="914400" algn="ctr" rtl="0" eaLnBrk="0" fontAlgn="base" hangingPunct="0">
      <a:spcBef>
        <a:spcPct val="0"/>
      </a:spcBef>
      <a:spcAft>
        <a:spcPct val="0"/>
      </a:spcAft>
      <a:defRPr sz="1200" kern="1200">
        <a:solidFill>
          <a:schemeClr val="tx1"/>
        </a:solidFill>
        <a:latin typeface="Lucida Sans" pitchFamily="-110" charset="0"/>
        <a:ea typeface="ＭＳ Ｐゴシック" pitchFamily="-110" charset="-128"/>
        <a:cs typeface="ＭＳ Ｐゴシック" pitchFamily="-110" charset="-128"/>
      </a:defRPr>
    </a:lvl3pPr>
    <a:lvl4pPr marL="1371600" algn="ctr" rtl="0" eaLnBrk="0" fontAlgn="base" hangingPunct="0">
      <a:spcBef>
        <a:spcPct val="0"/>
      </a:spcBef>
      <a:spcAft>
        <a:spcPct val="0"/>
      </a:spcAft>
      <a:defRPr sz="1200" kern="1200">
        <a:solidFill>
          <a:schemeClr val="tx1"/>
        </a:solidFill>
        <a:latin typeface="Lucida Sans" pitchFamily="-110" charset="0"/>
        <a:ea typeface="ＭＳ Ｐゴシック" pitchFamily="-110" charset="-128"/>
        <a:cs typeface="ＭＳ Ｐゴシック" pitchFamily="-110" charset="-128"/>
      </a:defRPr>
    </a:lvl4pPr>
    <a:lvl5pPr marL="1828800" algn="ctr" rtl="0" eaLnBrk="0" fontAlgn="base" hangingPunct="0">
      <a:spcBef>
        <a:spcPct val="0"/>
      </a:spcBef>
      <a:spcAft>
        <a:spcPct val="0"/>
      </a:spcAft>
      <a:defRPr sz="1200" kern="1200">
        <a:solidFill>
          <a:schemeClr val="tx1"/>
        </a:solidFill>
        <a:latin typeface="Lucida Sans" pitchFamily="-110" charset="0"/>
        <a:ea typeface="ＭＳ Ｐゴシック" pitchFamily="-110" charset="-128"/>
        <a:cs typeface="ＭＳ Ｐゴシック" pitchFamily="-110" charset="-128"/>
      </a:defRPr>
    </a:lvl5pPr>
    <a:lvl6pPr marL="2286000" algn="l" defTabSz="457200" rtl="0" eaLnBrk="1" latinLnBrk="0" hangingPunct="1">
      <a:defRPr sz="1200" kern="1200">
        <a:solidFill>
          <a:schemeClr val="tx1"/>
        </a:solidFill>
        <a:latin typeface="Lucida Sans" pitchFamily="-110" charset="0"/>
        <a:ea typeface="ＭＳ Ｐゴシック" pitchFamily="-110" charset="-128"/>
        <a:cs typeface="ＭＳ Ｐゴシック" pitchFamily="-110" charset="-128"/>
      </a:defRPr>
    </a:lvl6pPr>
    <a:lvl7pPr marL="2743200" algn="l" defTabSz="457200" rtl="0" eaLnBrk="1" latinLnBrk="0" hangingPunct="1">
      <a:defRPr sz="1200" kern="1200">
        <a:solidFill>
          <a:schemeClr val="tx1"/>
        </a:solidFill>
        <a:latin typeface="Lucida Sans" pitchFamily="-110" charset="0"/>
        <a:ea typeface="ＭＳ Ｐゴシック" pitchFamily="-110" charset="-128"/>
        <a:cs typeface="ＭＳ Ｐゴシック" pitchFamily="-110" charset="-128"/>
      </a:defRPr>
    </a:lvl7pPr>
    <a:lvl8pPr marL="3200400" algn="l" defTabSz="457200" rtl="0" eaLnBrk="1" latinLnBrk="0" hangingPunct="1">
      <a:defRPr sz="1200" kern="1200">
        <a:solidFill>
          <a:schemeClr val="tx1"/>
        </a:solidFill>
        <a:latin typeface="Lucida Sans" pitchFamily="-110" charset="0"/>
        <a:ea typeface="ＭＳ Ｐゴシック" pitchFamily="-110" charset="-128"/>
        <a:cs typeface="ＭＳ Ｐゴシック" pitchFamily="-110" charset="-128"/>
      </a:defRPr>
    </a:lvl8pPr>
    <a:lvl9pPr marL="3657600" algn="l" defTabSz="457200" rtl="0" eaLnBrk="1" latinLnBrk="0" hangingPunct="1">
      <a:defRPr sz="1200" kern="1200">
        <a:solidFill>
          <a:schemeClr val="tx1"/>
        </a:solidFill>
        <a:latin typeface="Lucida Sans" pitchFamily="-110" charset="0"/>
        <a:ea typeface="ＭＳ Ｐゴシック" pitchFamily="-110" charset="-128"/>
        <a:cs typeface="ＭＳ Ｐゴシック" pitchFamily="-110"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A6D85F"/>
    <a:srgbClr val="615A20"/>
    <a:srgbClr val="FFB300"/>
    <a:srgbClr val="FE3E14"/>
    <a:srgbClr val="F00F2C"/>
    <a:srgbClr val="8A412B"/>
    <a:srgbClr val="CCDA86"/>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varScale="1">
        <p:scale>
          <a:sx n="163" d="100"/>
          <a:sy n="163" d="100"/>
        </p:scale>
        <p:origin x="-88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presProps" Target="presProp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printerSettings" Target="printerSettings/printerSettings1.bin"/><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viewProps" Target="viewProp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theme" Target="theme/theme1.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tableStyles" Target="tableStyle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Arial" charset="0"/>
                <a:ea typeface="ＭＳ Ｐゴシック" charset="-128"/>
                <a:cs typeface="ＭＳ Ｐゴシック" charset="-128"/>
              </a:defRPr>
            </a:lvl1pPr>
          </a:lstStyle>
          <a:p>
            <a:pPr>
              <a:defRPr/>
            </a:pPr>
            <a:endParaRPr lang="en-GB"/>
          </a:p>
        </p:txBody>
      </p:sp>
      <p:sp>
        <p:nvSpPr>
          <p:cNvPr id="204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charset="0"/>
                <a:ea typeface="ＭＳ Ｐゴシック" charset="-128"/>
                <a:cs typeface="ＭＳ Ｐゴシック" charset="-128"/>
              </a:defRPr>
            </a:lvl1pPr>
          </a:lstStyle>
          <a:p>
            <a:pPr>
              <a:defRPr/>
            </a:pPr>
            <a:endParaRPr lang="en-GB"/>
          </a:p>
        </p:txBody>
      </p:sp>
      <p:sp>
        <p:nvSpPr>
          <p:cNvPr id="204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latin typeface="Arial" charset="0"/>
                <a:ea typeface="ＭＳ Ｐゴシック" charset="-128"/>
                <a:cs typeface="ＭＳ Ｐゴシック" charset="-128"/>
              </a:defRPr>
            </a:lvl1pPr>
          </a:lstStyle>
          <a:p>
            <a:pPr>
              <a:defRPr/>
            </a:pPr>
            <a:endParaRPr lang="en-GB"/>
          </a:p>
        </p:txBody>
      </p:sp>
      <p:sp>
        <p:nvSpPr>
          <p:cNvPr id="204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Arial" charset="0"/>
                <a:ea typeface="ＭＳ Ｐゴシック" charset="-128"/>
                <a:cs typeface="ＭＳ Ｐゴシック" charset="-128"/>
              </a:defRPr>
            </a:lvl1pPr>
          </a:lstStyle>
          <a:p>
            <a:pPr>
              <a:defRPr/>
            </a:pPr>
            <a:fld id="{BEDE36B3-48CF-184E-907C-571B70F208B0}"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a:latin typeface="Arial" charset="0"/>
                <a:ea typeface="ＭＳ Ｐゴシック" charset="-128"/>
                <a:cs typeface="ＭＳ Ｐゴシック" charset="-128"/>
              </a:defRPr>
            </a:lvl1pPr>
          </a:lstStyle>
          <a:p>
            <a:pPr>
              <a:defRPr/>
            </a:pPr>
            <a:endParaRPr lang="en-GB"/>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a:latin typeface="Arial" charset="0"/>
                <a:ea typeface="ＭＳ Ｐゴシック" charset="-128"/>
                <a:cs typeface="ＭＳ Ｐゴシック" charset="-128"/>
              </a:defRPr>
            </a:lvl1pPr>
          </a:lstStyle>
          <a:p>
            <a:pPr>
              <a:defRPr/>
            </a:pPr>
            <a:endParaRPr lang="en-GB"/>
          </a:p>
        </p:txBody>
      </p:sp>
      <p:sp>
        <p:nvSpPr>
          <p:cNvPr id="1536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a:latin typeface="Arial" charset="0"/>
                <a:ea typeface="ＭＳ Ｐゴシック" charset="-128"/>
                <a:cs typeface="ＭＳ Ｐゴシック" charset="-128"/>
              </a:defRPr>
            </a:lvl1pPr>
          </a:lstStyle>
          <a:p>
            <a:pPr>
              <a:defRPr/>
            </a:pPr>
            <a:endParaRPr lang="en-GB"/>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a:latin typeface="Arial" charset="0"/>
                <a:ea typeface="ＭＳ Ｐゴシック" charset="-128"/>
                <a:cs typeface="ＭＳ Ｐゴシック" charset="-128"/>
              </a:defRPr>
            </a:lvl1pPr>
          </a:lstStyle>
          <a:p>
            <a:pPr>
              <a:defRPr/>
            </a:pPr>
            <a:fld id="{8B14C0C4-0038-7241-A1F5-45CA25A80BC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78E90F5-3AC6-F244-803E-F318F6298F80}" type="slidenum">
              <a:rPr lang="en-US">
                <a:latin typeface="Arial" pitchFamily="-110" charset="0"/>
                <a:ea typeface="ＭＳ Ｐゴシック" pitchFamily="-110" charset="-128"/>
                <a:cs typeface="ＭＳ Ｐゴシック" pitchFamily="-110" charset="-128"/>
              </a:rPr>
              <a:pPr/>
              <a:t>23</a:t>
            </a:fld>
            <a:endParaRPr lang="en-US">
              <a:latin typeface="Arial" pitchFamily="-110" charset="0"/>
              <a:ea typeface="ＭＳ Ｐゴシック" pitchFamily="-110" charset="-128"/>
              <a:cs typeface="ＭＳ Ｐゴシック" pitchFamily="-110" charset="-128"/>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lvl="1" eaLnBrk="1" hangingPunct="1"/>
            <a:r>
              <a:rPr lang="en-US">
                <a:latin typeface="Arial" pitchFamily="-110" charset="0"/>
              </a:rPr>
              <a:t>To approximate the distribution of the distances, we randomly sampled 1000 nodes and calculated for each node the shortest paths to all other nodes. We found that the distribution of path lengths reaches the mode at 6 hops and has a median at 7. The average path length is 6.6. </a:t>
            </a:r>
          </a:p>
          <a:p>
            <a:pPr lvl="1" eaLnBrk="1" hangingPunct="1"/>
            <a:r>
              <a:rPr lang="en-US">
                <a:latin typeface="Arial" pitchFamily="-110" charset="0"/>
              </a:rPr>
              <a:t>This result means that a random pair of nodes in the Messenger network is 6.6 hops apart on the average, which is half a link longer than the length measured by Travers and Milgram.</a:t>
            </a:r>
          </a:p>
          <a:p>
            <a:pPr lvl="1" eaLnBrk="1" hangingPunct="1"/>
            <a:r>
              <a:rPr lang="en-US">
                <a:latin typeface="Arial" pitchFamily="-110" charset="0"/>
              </a:rPr>
              <a:t>The 90th percentile (effective diameter (16)) of the distribution is 7.8. 48% of nodes can be reached within 6 hops and 78% within 7 hops. So, we might say that, via the lens provided on the world by Messenger, we find that there are about “7 degrees of separation” among people. We note that long paths, </a:t>
            </a:r>
            <a:r>
              <a:rPr lang="en-US" i="1">
                <a:latin typeface="Arial" pitchFamily="-110" charset="0"/>
              </a:rPr>
              <a:t>i.e.</a:t>
            </a:r>
            <a:r>
              <a:rPr lang="en-US">
                <a:latin typeface="Arial" pitchFamily="-110" charset="0"/>
              </a:rPr>
              <a:t>, nodes that are far apart, exist in the network; we found paths up to a length of 29.</a:t>
            </a:r>
          </a:p>
          <a:p>
            <a:pPr lvl="1" eaLnBrk="1" hangingPunct="1"/>
            <a:endParaRPr lang="en-US">
              <a:latin typeface="Arial" pitchFamily="-110" charset="0"/>
            </a:endParaRPr>
          </a:p>
          <a:p>
            <a:pPr eaLnBrk="1" hangingPunct="1"/>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3810000"/>
          </a:xfrm>
          <a:prstGeom prst="rect">
            <a:avLst/>
          </a:prstGeom>
          <a:solidFill>
            <a:schemeClr val="bg1"/>
          </a:solidFill>
          <a:ln w="9525">
            <a:noFill/>
            <a:miter lim="800000"/>
            <a:headEnd/>
            <a:tailEnd/>
          </a:ln>
        </p:spPr>
        <p:txBody>
          <a:bodyPr wrap="none" anchor="ctr">
            <a:prstTxWarp prst="textNoShape">
              <a:avLst/>
            </a:prstTxWarp>
          </a:bodyPr>
          <a:lstStyle/>
          <a:p>
            <a:pPr>
              <a:defRPr/>
            </a:pPr>
            <a:endParaRPr lang="en-US" sz="2400">
              <a:latin typeface="Arial" charset="0"/>
              <a:ea typeface="ＭＳ Ｐゴシック" charset="-128"/>
              <a:cs typeface="ＭＳ Ｐゴシック" charset="-128"/>
            </a:endParaRPr>
          </a:p>
        </p:txBody>
      </p:sp>
      <p:sp>
        <p:nvSpPr>
          <p:cNvPr id="4" name="Rectangle 3"/>
          <p:cNvSpPr>
            <a:spLocks noChangeArrowheads="1"/>
          </p:cNvSpPr>
          <p:nvPr/>
        </p:nvSpPr>
        <p:spPr bwMode="auto">
          <a:xfrm>
            <a:off x="0" y="3048000"/>
            <a:ext cx="9144000" cy="3810000"/>
          </a:xfrm>
          <a:prstGeom prst="rect">
            <a:avLst/>
          </a:prstGeom>
          <a:gradFill rotWithShape="0">
            <a:gsLst>
              <a:gs pos="0">
                <a:schemeClr val="bg1"/>
              </a:gs>
              <a:gs pos="100000">
                <a:srgbClr val="DCDEDE"/>
              </a:gs>
            </a:gsLst>
            <a:lin ang="5400000" scaled="1"/>
          </a:gradFill>
          <a:ln w="9525">
            <a:noFill/>
            <a:miter lim="800000"/>
            <a:headEnd/>
            <a:tailEnd/>
          </a:ln>
        </p:spPr>
        <p:txBody>
          <a:bodyPr wrap="none" anchor="ctr">
            <a:prstTxWarp prst="textNoShape">
              <a:avLst/>
            </a:prstTxWarp>
          </a:bodyPr>
          <a:lstStyle/>
          <a:p>
            <a:pPr>
              <a:defRPr/>
            </a:pPr>
            <a:endParaRPr lang="en-US">
              <a:latin typeface="Lucida Sans" charset="0"/>
              <a:ea typeface="ＭＳ Ｐゴシック" charset="-128"/>
              <a:cs typeface="ＭＳ Ｐゴシック" charset="-128"/>
            </a:endParaRPr>
          </a:p>
        </p:txBody>
      </p:sp>
      <p:pic>
        <p:nvPicPr>
          <p:cNvPr id="5" name="Picture 8" descr="globe"/>
          <p:cNvPicPr>
            <a:picLocks noChangeAspect="1" noChangeArrowheads="1"/>
          </p:cNvPicPr>
          <p:nvPr userDrawn="1"/>
        </p:nvPicPr>
        <p:blipFill>
          <a:blip r:embed="rId2"/>
          <a:srcRect t="26314" b="12137"/>
          <a:stretch>
            <a:fillRect/>
          </a:stretch>
        </p:blipFill>
        <p:spPr bwMode="auto">
          <a:xfrm>
            <a:off x="0" y="0"/>
            <a:ext cx="9144000" cy="1916113"/>
          </a:xfrm>
          <a:prstGeom prst="rect">
            <a:avLst/>
          </a:prstGeom>
          <a:noFill/>
          <a:ln w="9525">
            <a:noFill/>
            <a:miter lim="800000"/>
            <a:headEnd/>
            <a:tailEnd/>
          </a:ln>
        </p:spPr>
      </p:pic>
      <p:sp>
        <p:nvSpPr>
          <p:cNvPr id="6" name="Rectangle 15"/>
          <p:cNvSpPr>
            <a:spLocks noChangeArrowheads="1"/>
          </p:cNvSpPr>
          <p:nvPr userDrawn="1"/>
        </p:nvSpPr>
        <p:spPr bwMode="auto">
          <a:xfrm>
            <a:off x="5715000" y="76200"/>
            <a:ext cx="3124200" cy="1752600"/>
          </a:xfrm>
          <a:prstGeom prst="rect">
            <a:avLst/>
          </a:prstGeom>
          <a:noFill/>
          <a:ln w="9525">
            <a:noFill/>
            <a:miter lim="800000"/>
            <a:headEnd/>
            <a:tailEnd/>
          </a:ln>
        </p:spPr>
        <p:txBody>
          <a:bodyPr>
            <a:prstTxWarp prst="textNoShape">
              <a:avLst/>
            </a:prstTxWarp>
          </a:bodyPr>
          <a:lstStyle/>
          <a:p>
            <a:pPr algn="r" eaLnBrk="1" hangingPunct="1">
              <a:spcAft>
                <a:spcPts val="600"/>
              </a:spcAft>
              <a:defRPr/>
            </a:pPr>
            <a:r>
              <a:rPr lang="en-GB" sz="3200" dirty="0">
                <a:solidFill>
                  <a:schemeClr val="bg1"/>
                </a:solidFill>
                <a:latin typeface="Georgia" pitchFamily="-65" charset="0"/>
                <a:ea typeface="ＭＳ Ｐゴシック" pitchFamily="-65" charset="-128"/>
                <a:cs typeface="ＭＳ Ｐゴシック" pitchFamily="-65" charset="-128"/>
              </a:rPr>
              <a:t>COMP6037: Foundations of</a:t>
            </a:r>
            <a:br>
              <a:rPr lang="en-GB" sz="3200" dirty="0">
                <a:solidFill>
                  <a:schemeClr val="bg1"/>
                </a:solidFill>
                <a:latin typeface="Georgia" pitchFamily="-65" charset="0"/>
                <a:ea typeface="ＭＳ Ｐゴシック" pitchFamily="-65" charset="-128"/>
                <a:cs typeface="ＭＳ Ｐゴシック" pitchFamily="-65" charset="-128"/>
              </a:rPr>
            </a:br>
            <a:r>
              <a:rPr lang="en-GB" sz="3200" dirty="0">
                <a:solidFill>
                  <a:schemeClr val="bg1"/>
                </a:solidFill>
                <a:latin typeface="Georgia" pitchFamily="-65" charset="0"/>
                <a:ea typeface="ＭＳ Ｐゴシック" pitchFamily="-65" charset="-128"/>
                <a:cs typeface="ＭＳ Ｐゴシック" pitchFamily="-65" charset="-128"/>
              </a:rPr>
              <a:t>Web Science</a:t>
            </a:r>
          </a:p>
        </p:txBody>
      </p:sp>
      <p:sp>
        <p:nvSpPr>
          <p:cNvPr id="136196" name="Rectangle 4"/>
          <p:cNvSpPr>
            <a:spLocks noGrp="1" noChangeArrowheads="1"/>
          </p:cNvSpPr>
          <p:nvPr>
            <p:ph type="subTitle" idx="1"/>
          </p:nvPr>
        </p:nvSpPr>
        <p:spPr>
          <a:xfrm>
            <a:off x="1371600" y="2552700"/>
            <a:ext cx="6400800" cy="1752600"/>
          </a:xfrm>
        </p:spPr>
        <p:txBody>
          <a:bodyPr/>
          <a:lstStyle>
            <a:lvl1pPr marL="0" indent="0" algn="ctr">
              <a:buFontTx/>
              <a:buNone/>
              <a:defRPr/>
            </a:lvl1pPr>
          </a:lstStyle>
          <a:p>
            <a:r>
              <a:rPr lang="en-GB"/>
              <a:t>Click to edit Master subtitle style</a:t>
            </a:r>
          </a:p>
        </p:txBody>
      </p:sp>
      <p:sp>
        <p:nvSpPr>
          <p:cNvPr id="7" name="Rectangle 5"/>
          <p:cNvSpPr>
            <a:spLocks noGrp="1" noChangeArrowheads="1"/>
          </p:cNvSpPr>
          <p:nvPr>
            <p:ph type="dt" sz="half" idx="10"/>
          </p:nvPr>
        </p:nvSpPr>
        <p:spPr>
          <a:xfrm>
            <a:off x="457200" y="6245225"/>
            <a:ext cx="2133600" cy="476250"/>
          </a:xfrm>
        </p:spPr>
        <p:txBody>
          <a:bodyPr/>
          <a:lstStyle>
            <a:lvl1pPr>
              <a:defRPr/>
            </a:lvl1pPr>
          </a:lstStyle>
          <a:p>
            <a:pPr>
              <a:defRPr/>
            </a:pPr>
            <a:endParaRPr lang="en-GB"/>
          </a:p>
        </p:txBody>
      </p:sp>
      <p:sp>
        <p:nvSpPr>
          <p:cNvPr id="8" name="Rectangle 6"/>
          <p:cNvSpPr>
            <a:spLocks noGrp="1" noChangeArrowheads="1"/>
          </p:cNvSpPr>
          <p:nvPr>
            <p:ph type="ftr" sz="quarter" idx="11"/>
          </p:nvPr>
        </p:nvSpPr>
        <p:spPr>
          <a:xfrm>
            <a:off x="3124200" y="6245225"/>
            <a:ext cx="2895600" cy="476250"/>
          </a:xfrm>
        </p:spPr>
        <p:txBody>
          <a:bodyPr/>
          <a:lstStyle>
            <a:lvl1pPr>
              <a:defRPr/>
            </a:lvl1pPr>
          </a:lstStyle>
          <a:p>
            <a:pPr>
              <a:defRPr/>
            </a:pPr>
            <a:endParaRPr lang="en-GB"/>
          </a:p>
        </p:txBody>
      </p:sp>
      <p:sp>
        <p:nvSpPr>
          <p:cNvPr id="9" name="Rectangle 7"/>
          <p:cNvSpPr>
            <a:spLocks noGrp="1" noChangeArrowheads="1"/>
          </p:cNvSpPr>
          <p:nvPr>
            <p:ph type="sldNum" sz="quarter" idx="12"/>
          </p:nvPr>
        </p:nvSpPr>
        <p:spPr>
          <a:xfrm>
            <a:off x="6553200" y="6245225"/>
            <a:ext cx="2133600" cy="476250"/>
          </a:xfrm>
        </p:spPr>
        <p:txBody>
          <a:bodyPr/>
          <a:lstStyle>
            <a:lvl1pPr>
              <a:defRPr/>
            </a:lvl1pPr>
          </a:lstStyle>
          <a:p>
            <a:pPr>
              <a:defRPr/>
            </a:pPr>
            <a:fld id="{4562F386-A391-6149-93FF-140B1FAD374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BE60DC4-C5BD-EE40-B795-8AE92A35474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74638"/>
            <a:ext cx="2124075" cy="554037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23850" y="274638"/>
            <a:ext cx="6219825" cy="55403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4B329F4-FE5A-DA48-BDA8-FEF3AA51B10A}"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Table Placeholder 2"/>
          <p:cNvSpPr>
            <a:spLocks noGrp="1"/>
          </p:cNvSpPr>
          <p:nvPr>
            <p:ph type="tbl" idx="1"/>
          </p:nvPr>
        </p:nvSpPr>
        <p:spPr>
          <a:xfrm>
            <a:off x="323850" y="2205038"/>
            <a:ext cx="8496300" cy="360997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8079F33-58CE-A84C-8FCA-37855A2FFA1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idx="1"/>
          </p:nvPr>
        </p:nvSpPr>
        <p:spPr>
          <a:xfrm>
            <a:off x="323850" y="2943225"/>
            <a:ext cx="8496300" cy="36099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81A9808-61A1-E14A-BDC9-431D0489007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D1EA974-E1EA-AB4D-8EDB-66BBFF0D883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sz="half" idx="1"/>
          </p:nvPr>
        </p:nvSpPr>
        <p:spPr>
          <a:xfrm>
            <a:off x="323850" y="2205038"/>
            <a:ext cx="4171950" cy="3609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2205038"/>
            <a:ext cx="4171950" cy="3609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EF45821-6860-FA47-9BB7-8A984F83E84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061233D-8C82-9944-BA97-6FFB87CB16F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D4EE5BC-0632-F444-851A-7EAAAB8BFD7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400B9E6-B3CA-5A4E-B141-DA4214D80EB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E932E03-307A-7F4F-8E1B-01AE28FB84C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BA6B503-205D-0A46-95EE-3995473989B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jpe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0"/>
            <a:ext cx="9144000" cy="3810000"/>
          </a:xfrm>
          <a:prstGeom prst="rect">
            <a:avLst/>
          </a:prstGeom>
          <a:solidFill>
            <a:schemeClr val="bg1"/>
          </a:solidFill>
          <a:ln w="9525">
            <a:noFill/>
            <a:miter lim="800000"/>
            <a:headEnd/>
            <a:tailEnd/>
          </a:ln>
        </p:spPr>
        <p:txBody>
          <a:bodyPr wrap="none" anchor="ctr">
            <a:prstTxWarp prst="textNoShape">
              <a:avLst/>
            </a:prstTxWarp>
          </a:bodyPr>
          <a:lstStyle/>
          <a:p>
            <a:pPr>
              <a:defRPr/>
            </a:pPr>
            <a:endParaRPr lang="en-US" sz="2400">
              <a:latin typeface="Arial" charset="0"/>
              <a:ea typeface="ＭＳ Ｐゴシック" charset="-128"/>
              <a:cs typeface="ＭＳ Ｐゴシック" charset="-128"/>
            </a:endParaRPr>
          </a:p>
        </p:txBody>
      </p:sp>
      <p:sp>
        <p:nvSpPr>
          <p:cNvPr id="1033" name="Rectangle 9"/>
          <p:cNvSpPr>
            <a:spLocks noChangeArrowheads="1"/>
          </p:cNvSpPr>
          <p:nvPr/>
        </p:nvSpPr>
        <p:spPr bwMode="auto">
          <a:xfrm>
            <a:off x="0" y="3048000"/>
            <a:ext cx="9144000" cy="3810000"/>
          </a:xfrm>
          <a:prstGeom prst="rect">
            <a:avLst/>
          </a:prstGeom>
          <a:gradFill rotWithShape="0">
            <a:gsLst>
              <a:gs pos="0">
                <a:schemeClr val="bg1"/>
              </a:gs>
              <a:gs pos="100000">
                <a:srgbClr val="DCDEDE"/>
              </a:gs>
            </a:gsLst>
            <a:lin ang="5400000" scaled="1"/>
          </a:gradFill>
          <a:ln w="9525">
            <a:noFill/>
            <a:miter lim="800000"/>
            <a:headEnd/>
            <a:tailEnd/>
          </a:ln>
        </p:spPr>
        <p:txBody>
          <a:bodyPr wrap="none" anchor="ctr">
            <a:prstTxWarp prst="textNoShape">
              <a:avLst/>
            </a:prstTxWarp>
          </a:bodyPr>
          <a:lstStyle/>
          <a:p>
            <a:pPr>
              <a:defRPr/>
            </a:pPr>
            <a:endParaRPr lang="en-US">
              <a:latin typeface="Lucida Sans" charset="0"/>
              <a:ea typeface="ＭＳ Ｐゴシック" charset="-128"/>
              <a:cs typeface="ＭＳ Ｐゴシック" charset="-128"/>
            </a:endParaRPr>
          </a:p>
        </p:txBody>
      </p:sp>
      <p:sp>
        <p:nvSpPr>
          <p:cNvPr id="1028" name="Rectangle 3"/>
          <p:cNvSpPr>
            <a:spLocks noGrp="1" noChangeArrowheads="1"/>
          </p:cNvSpPr>
          <p:nvPr>
            <p:ph type="body" idx="1"/>
          </p:nvPr>
        </p:nvSpPr>
        <p:spPr bwMode="auto">
          <a:xfrm>
            <a:off x="323850" y="2205038"/>
            <a:ext cx="8496300" cy="360997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charset="-128"/>
                <a:cs typeface="ＭＳ Ｐゴシック" charset="-128"/>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GB"/>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latin typeface="+mn-lt"/>
                <a:ea typeface="ＭＳ Ｐゴシック" charset="-128"/>
                <a:cs typeface="ＭＳ Ｐゴシック" charset="-128"/>
              </a:defRPr>
            </a:lvl1pPr>
          </a:lstStyle>
          <a:p>
            <a:pPr>
              <a:defRPr/>
            </a:pPr>
            <a:fld id="{812BEC12-9089-6E41-9C35-7A2A4B6D3433}" type="slidenum">
              <a:rPr lang="en-GB"/>
              <a:pPr>
                <a:defRPr/>
              </a:pPr>
              <a:t>‹#›</a:t>
            </a:fld>
            <a:endParaRPr lang="en-GB"/>
          </a:p>
        </p:txBody>
      </p:sp>
      <p:pic>
        <p:nvPicPr>
          <p:cNvPr id="3" name="Picture 14" descr="globe"/>
          <p:cNvPicPr>
            <a:picLocks noChangeAspect="1" noChangeArrowheads="1"/>
          </p:cNvPicPr>
          <p:nvPr userDrawn="1"/>
        </p:nvPicPr>
        <p:blipFill>
          <a:blip r:embed="rId14"/>
          <a:srcRect t="26314" b="12137"/>
          <a:stretch>
            <a:fillRect/>
          </a:stretch>
        </p:blipFill>
        <p:spPr bwMode="auto">
          <a:xfrm>
            <a:off x="0" y="0"/>
            <a:ext cx="9144000" cy="1916113"/>
          </a:xfrm>
          <a:prstGeom prst="rect">
            <a:avLst/>
          </a:prstGeom>
          <a:noFill/>
          <a:ln w="9525">
            <a:noFill/>
            <a:miter lim="800000"/>
            <a:headEnd/>
            <a:tailEnd/>
          </a:ln>
        </p:spPr>
      </p:pic>
      <p:sp>
        <p:nvSpPr>
          <p:cNvPr id="1039" name="Rectangle 15"/>
          <p:cNvSpPr>
            <a:spLocks noChangeArrowheads="1"/>
          </p:cNvSpPr>
          <p:nvPr/>
        </p:nvSpPr>
        <p:spPr bwMode="auto">
          <a:xfrm>
            <a:off x="5715000" y="76200"/>
            <a:ext cx="3124200" cy="1752600"/>
          </a:xfrm>
          <a:prstGeom prst="rect">
            <a:avLst/>
          </a:prstGeom>
          <a:noFill/>
          <a:ln w="9525">
            <a:noFill/>
            <a:miter lim="800000"/>
            <a:headEnd/>
            <a:tailEnd/>
          </a:ln>
        </p:spPr>
        <p:txBody>
          <a:bodyPr>
            <a:prstTxWarp prst="textNoShape">
              <a:avLst/>
            </a:prstTxWarp>
          </a:bodyPr>
          <a:lstStyle/>
          <a:p>
            <a:pPr algn="r" eaLnBrk="1" hangingPunct="1">
              <a:spcAft>
                <a:spcPts val="600"/>
              </a:spcAft>
              <a:defRPr/>
            </a:pPr>
            <a:r>
              <a:rPr lang="en-GB" sz="3200" dirty="0">
                <a:solidFill>
                  <a:schemeClr val="bg1"/>
                </a:solidFill>
                <a:latin typeface="Georgia" pitchFamily="-65" charset="0"/>
                <a:ea typeface="ＭＳ Ｐゴシック" pitchFamily="-65" charset="-128"/>
                <a:cs typeface="ＭＳ Ｐゴシック" pitchFamily="-65" charset="-128"/>
              </a:rPr>
              <a:t>COMP6037: Foundations of</a:t>
            </a:r>
            <a:br>
              <a:rPr lang="en-GB" sz="3200" dirty="0">
                <a:solidFill>
                  <a:schemeClr val="bg1"/>
                </a:solidFill>
                <a:latin typeface="Georgia" pitchFamily="-65" charset="0"/>
                <a:ea typeface="ＭＳ Ｐゴシック" pitchFamily="-65" charset="-128"/>
                <a:cs typeface="ＭＳ Ｐゴシック" pitchFamily="-65" charset="-128"/>
              </a:rPr>
            </a:br>
            <a:r>
              <a:rPr lang="en-GB" sz="3200" dirty="0">
                <a:solidFill>
                  <a:schemeClr val="bg1"/>
                </a:solidFill>
                <a:latin typeface="Georgia" pitchFamily="-65" charset="0"/>
                <a:ea typeface="ＭＳ Ｐゴシック" pitchFamily="-65" charset="-128"/>
                <a:cs typeface="ＭＳ Ｐゴシック" pitchFamily="-65" charset="-128"/>
              </a:rPr>
              <a:t>Web Science</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hf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charset="0"/>
          <a:ea typeface="ＭＳ Ｐゴシック" charset="-128"/>
          <a:cs typeface="ＭＳ Ｐゴシック" charset="-128"/>
        </a:defRPr>
      </a:lvl2pPr>
      <a:lvl3pPr algn="l" rtl="0" eaLnBrk="0" fontAlgn="base" hangingPunct="0">
        <a:spcBef>
          <a:spcPct val="0"/>
        </a:spcBef>
        <a:spcAft>
          <a:spcPct val="0"/>
        </a:spcAft>
        <a:defRPr sz="3500">
          <a:solidFill>
            <a:schemeClr val="tx2"/>
          </a:solidFill>
          <a:latin typeface="Georgia" charset="0"/>
          <a:ea typeface="ＭＳ Ｐゴシック" charset="-128"/>
          <a:cs typeface="ＭＳ Ｐゴシック" charset="-128"/>
        </a:defRPr>
      </a:lvl3pPr>
      <a:lvl4pPr algn="l" rtl="0" eaLnBrk="0" fontAlgn="base" hangingPunct="0">
        <a:spcBef>
          <a:spcPct val="0"/>
        </a:spcBef>
        <a:spcAft>
          <a:spcPct val="0"/>
        </a:spcAft>
        <a:defRPr sz="3500">
          <a:solidFill>
            <a:schemeClr val="tx2"/>
          </a:solidFill>
          <a:latin typeface="Georgia" charset="0"/>
          <a:ea typeface="ＭＳ Ｐゴシック" charset="-128"/>
          <a:cs typeface="ＭＳ Ｐゴシック" charset="-128"/>
        </a:defRPr>
      </a:lvl4pPr>
      <a:lvl5pPr algn="l" rtl="0" eaLnBrk="0" fontAlgn="base" hangingPunct="0">
        <a:spcBef>
          <a:spcPct val="0"/>
        </a:spcBef>
        <a:spcAft>
          <a:spcPct val="0"/>
        </a:spcAft>
        <a:defRPr sz="3500">
          <a:solidFill>
            <a:schemeClr val="tx2"/>
          </a:solidFill>
          <a:latin typeface="Georgia" charset="0"/>
          <a:ea typeface="ＭＳ Ｐゴシック" charset="-128"/>
          <a:cs typeface="ＭＳ Ｐゴシック" charset="-128"/>
        </a:defRPr>
      </a:lvl5pPr>
      <a:lvl6pPr marL="457200" algn="l" rtl="0" fontAlgn="base">
        <a:spcBef>
          <a:spcPct val="0"/>
        </a:spcBef>
        <a:spcAft>
          <a:spcPct val="0"/>
        </a:spcAft>
        <a:defRPr sz="3500">
          <a:solidFill>
            <a:schemeClr val="tx2"/>
          </a:solidFill>
          <a:latin typeface="Georgia" charset="0"/>
          <a:ea typeface="ＭＳ Ｐゴシック" charset="-128"/>
          <a:cs typeface="ＭＳ Ｐゴシック" charset="-128"/>
        </a:defRPr>
      </a:lvl6pPr>
      <a:lvl7pPr marL="914400" algn="l" rtl="0" fontAlgn="base">
        <a:spcBef>
          <a:spcPct val="0"/>
        </a:spcBef>
        <a:spcAft>
          <a:spcPct val="0"/>
        </a:spcAft>
        <a:defRPr sz="3500">
          <a:solidFill>
            <a:schemeClr val="tx2"/>
          </a:solidFill>
          <a:latin typeface="Georgia" charset="0"/>
          <a:ea typeface="ＭＳ Ｐゴシック" charset="-128"/>
          <a:cs typeface="ＭＳ Ｐゴシック" charset="-128"/>
        </a:defRPr>
      </a:lvl7pPr>
      <a:lvl8pPr marL="1371600" algn="l" rtl="0" fontAlgn="base">
        <a:spcBef>
          <a:spcPct val="0"/>
        </a:spcBef>
        <a:spcAft>
          <a:spcPct val="0"/>
        </a:spcAft>
        <a:defRPr sz="3500">
          <a:solidFill>
            <a:schemeClr val="tx2"/>
          </a:solidFill>
          <a:latin typeface="Georgia" charset="0"/>
          <a:ea typeface="ＭＳ Ｐゴシック" charset="-128"/>
          <a:cs typeface="ＭＳ Ｐゴシック" charset="-128"/>
        </a:defRPr>
      </a:lvl8pPr>
      <a:lvl9pPr marL="1828800" algn="l" rtl="0" fontAlgn="base">
        <a:spcBef>
          <a:spcPct val="0"/>
        </a:spcBef>
        <a:spcAft>
          <a:spcPct val="0"/>
        </a:spcAft>
        <a:defRPr sz="3500">
          <a:solidFill>
            <a:schemeClr val="tx2"/>
          </a:solidFill>
          <a:latin typeface="Georgia" charset="0"/>
          <a:ea typeface="ＭＳ Ｐゴシック" charset="-128"/>
          <a:cs typeface="ＭＳ Ｐゴシック"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rkus.strohmaier@tugraz.at" TargetMode="External"/><Relationship Id="rId3" Type="http://schemas.openxmlformats.org/officeDocument/2006/relationships/hyperlink" Target="http://www.kmi.tugraz.at/staff/marku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wmf"/><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6.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wmf"/><Relationship Id="rId3" Type="http://schemas.openxmlformats.org/officeDocument/2006/relationships/image" Target="../media/image23.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hyperlink" Target="http://arxiv.org/pdf/0806.3176" TargetMode="External"/><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hyperlink" Target="http://arxivblog.com/?p=484"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oracleofbacon.org/" TargetMode="Externa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oakland.edu/en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914400" y="2438400"/>
            <a:ext cx="7924800" cy="681038"/>
          </a:xfrm>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4800" smtClean="0"/>
              <a:t>The Small World Phenomenon</a:t>
            </a:r>
          </a:p>
        </p:txBody>
      </p:sp>
      <p:sp>
        <p:nvSpPr>
          <p:cNvPr id="16387" name="Rectangle 3"/>
          <p:cNvSpPr>
            <a:spLocks noGrp="1" noChangeArrowheads="1"/>
          </p:cNvSpPr>
          <p:nvPr>
            <p:ph type="body" idx="1"/>
          </p:nvPr>
        </p:nvSpPr>
        <p:spPr>
          <a:xfrm>
            <a:off x="762000" y="4572000"/>
            <a:ext cx="7924800" cy="1554163"/>
          </a:xfrm>
        </p:spPr>
        <p:txBody>
          <a:bodyPr/>
          <a:lstStyle/>
          <a:p>
            <a:pPr algn="ctr" eaLnBrk="1" hangingPunct="1">
              <a:buFontTx/>
              <a:buNone/>
            </a:pPr>
            <a:r>
              <a:rPr lang="de-DE" sz="2000" b="1" smtClean="0"/>
              <a:t>Based on slides by Markus Strohmaier</a:t>
            </a:r>
            <a:endParaRPr lang="de-DE" smtClean="0"/>
          </a:p>
          <a:p>
            <a:pPr algn="ctr" eaLnBrk="1" hangingPunct="1">
              <a:buFontTx/>
              <a:buNone/>
            </a:pPr>
            <a:r>
              <a:rPr lang="de-DE" sz="1400" smtClean="0"/>
              <a:t>Univ. Ass. / Assistant Professor, Knowledge Management Institute, Graz University of Technology, Austria</a:t>
            </a:r>
          </a:p>
          <a:p>
            <a:pPr algn="ctr" eaLnBrk="1" hangingPunct="1">
              <a:buFontTx/>
              <a:buNone/>
            </a:pPr>
            <a:r>
              <a:rPr lang="de-DE" sz="1400" smtClean="0"/>
              <a:t>e-mail: </a:t>
            </a:r>
            <a:r>
              <a:rPr lang="de-DE" sz="1400" smtClean="0">
                <a:hlinkClick r:id="rId2"/>
              </a:rPr>
              <a:t>markus.strohmaier@tugraz.at</a:t>
            </a:r>
            <a:r>
              <a:rPr lang="de-DE" sz="1400" smtClean="0"/>
              <a:t/>
            </a:r>
            <a:br>
              <a:rPr lang="de-DE" sz="1400" smtClean="0"/>
            </a:br>
            <a:r>
              <a:rPr lang="de-DE" sz="1400" smtClean="0"/>
              <a:t>web: </a:t>
            </a:r>
            <a:r>
              <a:rPr lang="de-DE" sz="1400" smtClean="0">
                <a:hlinkClick r:id="rId3"/>
              </a:rPr>
              <a:t>http://www.kmi.tugraz.at/staff/markus</a:t>
            </a:r>
            <a:endParaRPr lang="de-DE" sz="1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Stanley Milgram</a:t>
            </a:r>
          </a:p>
        </p:txBody>
      </p:sp>
      <p:sp>
        <p:nvSpPr>
          <p:cNvPr id="25603" name="Rectangle 3"/>
          <p:cNvSpPr>
            <a:spLocks noGrp="1" noChangeArrowheads="1"/>
          </p:cNvSpPr>
          <p:nvPr>
            <p:ph type="body" idx="1"/>
          </p:nvPr>
        </p:nvSpPr>
        <p:spPr/>
        <p:txBody>
          <a:bodyPr/>
          <a:lstStyle/>
          <a:p>
            <a:pPr eaLnBrk="1" hangingPunct="1"/>
            <a:r>
              <a:rPr lang="de-AT" sz="2000"/>
              <a:t>A social psychologist</a:t>
            </a:r>
          </a:p>
          <a:p>
            <a:pPr eaLnBrk="1" hangingPunct="1"/>
            <a:r>
              <a:rPr lang="de-AT" sz="2000"/>
              <a:t>Yale and Harvard University</a:t>
            </a:r>
            <a:endParaRPr lang="en-US" sz="2000"/>
          </a:p>
          <a:p>
            <a:pPr eaLnBrk="1" hangingPunct="1"/>
            <a:r>
              <a:rPr lang="en-US" sz="2000"/>
              <a:t>Study on the Small World Problem,</a:t>
            </a:r>
            <a:br>
              <a:rPr lang="en-US" sz="2000"/>
            </a:br>
            <a:r>
              <a:rPr lang="en-US" sz="2000">
                <a:solidFill>
                  <a:srgbClr val="FF0000"/>
                </a:solidFill>
              </a:rPr>
              <a:t>beyond well defined communities </a:t>
            </a:r>
            <a:br>
              <a:rPr lang="en-US" sz="2000">
                <a:solidFill>
                  <a:srgbClr val="FF0000"/>
                </a:solidFill>
              </a:rPr>
            </a:br>
            <a:r>
              <a:rPr lang="en-US" sz="2000">
                <a:solidFill>
                  <a:srgbClr val="FF0000"/>
                </a:solidFill>
              </a:rPr>
              <a:t>and relations</a:t>
            </a:r>
            <a:r>
              <a:rPr lang="en-US" sz="2000"/>
              <a:t/>
            </a:r>
            <a:br>
              <a:rPr lang="en-US" sz="2000"/>
            </a:br>
            <a:r>
              <a:rPr lang="en-US" sz="2000"/>
              <a:t>(such as actors, scientists, …)</a:t>
            </a:r>
            <a:endParaRPr lang="de-AT" sz="2000"/>
          </a:p>
          <a:p>
            <a:pPr eaLnBrk="1" hangingPunct="1"/>
            <a:r>
              <a:rPr lang="de-AT" sz="2000"/>
              <a:t>Controversial: The Obedience Study</a:t>
            </a:r>
          </a:p>
          <a:p>
            <a:pPr eaLnBrk="1" hangingPunct="1"/>
            <a:r>
              <a:rPr lang="de-AT" sz="2000"/>
              <a:t>What we will discuss today: </a:t>
            </a:r>
            <a:br>
              <a:rPr lang="de-AT" sz="2000"/>
            </a:br>
            <a:r>
              <a:rPr lang="en-US" sz="2000" i="1"/>
              <a:t>An Experimental Study of the Small World Problem</a:t>
            </a:r>
            <a:r>
              <a:rPr lang="en-US" sz="2000"/>
              <a:t> </a:t>
            </a:r>
          </a:p>
        </p:txBody>
      </p:sp>
      <p:pic>
        <p:nvPicPr>
          <p:cNvPr id="25604" name="Picture 4"/>
          <p:cNvPicPr>
            <a:picLocks noChangeAspect="1" noChangeArrowheads="1"/>
          </p:cNvPicPr>
          <p:nvPr/>
        </p:nvPicPr>
        <p:blipFill>
          <a:blip r:embed="rId2"/>
          <a:srcRect/>
          <a:stretch>
            <a:fillRect/>
          </a:stretch>
        </p:blipFill>
        <p:spPr bwMode="auto">
          <a:xfrm>
            <a:off x="6946900" y="2049463"/>
            <a:ext cx="1524000" cy="1771650"/>
          </a:xfrm>
          <a:prstGeom prst="rect">
            <a:avLst/>
          </a:prstGeom>
          <a:noFill/>
          <a:ln w="9525">
            <a:noFill/>
            <a:miter lim="800000"/>
            <a:headEnd/>
            <a:tailEnd/>
          </a:ln>
        </p:spPr>
      </p:pic>
      <p:sp>
        <p:nvSpPr>
          <p:cNvPr id="25605" name="Text Box 5"/>
          <p:cNvSpPr txBox="1">
            <a:spLocks noChangeArrowheads="1"/>
          </p:cNvSpPr>
          <p:nvPr/>
        </p:nvSpPr>
        <p:spPr bwMode="auto">
          <a:xfrm>
            <a:off x="6781800" y="3976688"/>
            <a:ext cx="1892300" cy="366712"/>
          </a:xfrm>
          <a:prstGeom prst="rect">
            <a:avLst/>
          </a:prstGeom>
          <a:noFill/>
          <a:ln w="9525">
            <a:noFill/>
            <a:miter lim="800000"/>
            <a:headEnd/>
            <a:tailEnd/>
          </a:ln>
        </p:spPr>
        <p:txBody>
          <a:bodyPr>
            <a:prstTxWarp prst="textNoShape">
              <a:avLst/>
            </a:prstTxWarp>
            <a:spAutoFit/>
          </a:bodyPr>
          <a:lstStyle/>
          <a:p>
            <a:pPr>
              <a:spcBef>
                <a:spcPct val="50000"/>
              </a:spcBef>
            </a:pPr>
            <a:r>
              <a:rPr lang="de-AT"/>
              <a:t>1933-1984</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a:t>Introduction</a:t>
            </a:r>
          </a:p>
        </p:txBody>
      </p:sp>
      <p:sp>
        <p:nvSpPr>
          <p:cNvPr id="26627" name="Rectangle 3"/>
          <p:cNvSpPr>
            <a:spLocks noGrp="1" noChangeArrowheads="1"/>
          </p:cNvSpPr>
          <p:nvPr>
            <p:ph type="body" idx="1"/>
          </p:nvPr>
        </p:nvSpPr>
        <p:spPr/>
        <p:txBody>
          <a:bodyPr/>
          <a:lstStyle/>
          <a:p>
            <a:pPr eaLnBrk="1" hangingPunct="1">
              <a:buFontTx/>
              <a:buNone/>
            </a:pPr>
            <a:endParaRPr lang="en-US"/>
          </a:p>
        </p:txBody>
      </p:sp>
      <p:sp>
        <p:nvSpPr>
          <p:cNvPr id="26628" name="Rectangle 4"/>
          <p:cNvSpPr>
            <a:spLocks noChangeArrowheads="1"/>
          </p:cNvSpPr>
          <p:nvPr/>
        </p:nvSpPr>
        <p:spPr bwMode="auto">
          <a:xfrm>
            <a:off x="304800" y="2895600"/>
            <a:ext cx="8458200" cy="2554288"/>
          </a:xfrm>
          <a:prstGeom prst="rect">
            <a:avLst/>
          </a:prstGeom>
          <a:solidFill>
            <a:srgbClr val="FFFF99"/>
          </a:solidFill>
          <a:ln w="12700">
            <a:solidFill>
              <a:schemeClr val="tx1"/>
            </a:solidFill>
            <a:miter lim="800000"/>
            <a:headEnd/>
            <a:tailEnd/>
          </a:ln>
        </p:spPr>
        <p:txBody>
          <a:bodyPr anchor="ctr">
            <a:prstTxWarp prst="textNoShape">
              <a:avLst/>
            </a:prstTxWarp>
            <a:spAutoFit/>
          </a:bodyPr>
          <a:lstStyle/>
          <a:p>
            <a:r>
              <a:rPr lang="de-DE" sz="1600"/>
              <a:t>The simplest way of formulating the small-world problem is: </a:t>
            </a:r>
            <a:r>
              <a:rPr lang="de-DE" sz="1600" b="1"/>
              <a:t>Starting with any two people in the world, what is the likelihood that they will know each other? </a:t>
            </a:r>
          </a:p>
          <a:p>
            <a:endParaRPr lang="de-DE" sz="1600" b="1"/>
          </a:p>
          <a:p>
            <a:r>
              <a:rPr lang="de-DE" sz="1600"/>
              <a:t>A somewhat more sophisticated formulation, however, takes account of the fact that while person X and Z may not know each other directly, they may share a mutual acquaintance - that is, a person who knows both of them. One can then think of an acquaintance chain with X knowing Y and Y knowing Z. Moreover, one can imagine circumstances in which X is linked to Z not by a single link, but by a series of links, X-A-B-C-D…Y-Z. That is to say, person X knows person A who in turn knows person B, who knows C… who knows Y, who knows Z. </a:t>
            </a:r>
          </a:p>
        </p:txBody>
      </p:sp>
      <p:sp>
        <p:nvSpPr>
          <p:cNvPr id="26629" name="Rectangle 5"/>
          <p:cNvSpPr>
            <a:spLocks noChangeArrowheads="1"/>
          </p:cNvSpPr>
          <p:nvPr/>
        </p:nvSpPr>
        <p:spPr bwMode="auto">
          <a:xfrm>
            <a:off x="2401888" y="5519738"/>
            <a:ext cx="5700712" cy="517525"/>
          </a:xfrm>
          <a:prstGeom prst="rect">
            <a:avLst/>
          </a:prstGeom>
          <a:noFill/>
          <a:ln w="9525">
            <a:noFill/>
            <a:miter lim="800000"/>
            <a:headEnd/>
            <a:tailEnd/>
          </a:ln>
        </p:spPr>
        <p:txBody>
          <a:bodyPr wrap="none">
            <a:prstTxWarp prst="textNoShape">
              <a:avLst/>
            </a:prstTxWarp>
            <a:spAutoFit/>
          </a:bodyPr>
          <a:lstStyle/>
          <a:p>
            <a:pPr algn="r"/>
            <a:r>
              <a:rPr lang="en-US" sz="1400"/>
              <a:t>[Milgram 1967, according to</a:t>
            </a:r>
            <a:br>
              <a:rPr lang="en-US" sz="1400"/>
            </a:br>
            <a:r>
              <a:rPr lang="en-US" sz="1400"/>
              <a:t>]http://www.ils.unc.edu/dpr/port/socialnetworking/theory_paper.html#2]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An Experimental Study of the Small World Problem [Travers and Milgram 1969]</a:t>
            </a:r>
          </a:p>
        </p:txBody>
      </p:sp>
      <p:sp>
        <p:nvSpPr>
          <p:cNvPr id="27651" name="Rectangle 3"/>
          <p:cNvSpPr>
            <a:spLocks noGrp="1" noChangeArrowheads="1"/>
          </p:cNvSpPr>
          <p:nvPr>
            <p:ph type="body" idx="1"/>
          </p:nvPr>
        </p:nvSpPr>
        <p:spPr/>
        <p:txBody>
          <a:bodyPr/>
          <a:lstStyle/>
          <a:p>
            <a:pPr eaLnBrk="1" hangingPunct="1">
              <a:buFontTx/>
              <a:buNone/>
            </a:pPr>
            <a:r>
              <a:rPr lang="en-US"/>
              <a:t>A Social Network Experiment tailored towards</a:t>
            </a:r>
          </a:p>
          <a:p>
            <a:pPr eaLnBrk="1" hangingPunct="1"/>
            <a:r>
              <a:rPr lang="en-US"/>
              <a:t>Demonstrating, Defining and Measuring</a:t>
            </a:r>
          </a:p>
          <a:p>
            <a:pPr eaLnBrk="1" hangingPunct="1">
              <a:buFontTx/>
              <a:buNone/>
            </a:pPr>
            <a:r>
              <a:rPr lang="en-US"/>
              <a:t>Inter-connectedness in a large society (USA)</a:t>
            </a:r>
          </a:p>
          <a:p>
            <a:pPr eaLnBrk="1" hangingPunct="1">
              <a:buFontTx/>
              <a:buNone/>
            </a:pPr>
            <a:r>
              <a:rPr lang="en-US"/>
              <a:t>A test of the modern idea of “six degrees of separation”</a:t>
            </a:r>
          </a:p>
          <a:p>
            <a:pPr eaLnBrk="1" hangingPunct="1">
              <a:buFontTx/>
              <a:buNone/>
            </a:pPr>
            <a:r>
              <a:rPr lang="en-US"/>
              <a:t>Which states that: every person on earth is connected to any other person through a chain of acquaintances not longer than 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323850" y="1828800"/>
            <a:ext cx="8496300" cy="3609975"/>
          </a:xfrm>
        </p:spPr>
        <p:txBody>
          <a:bodyPr/>
          <a:lstStyle/>
          <a:p>
            <a:pPr eaLnBrk="1" hangingPunct="1">
              <a:lnSpc>
                <a:spcPct val="90000"/>
              </a:lnSpc>
              <a:buFontTx/>
              <a:buNone/>
            </a:pPr>
            <a:r>
              <a:rPr lang="en-US" sz="1800" b="1"/>
              <a:t>Goal</a:t>
            </a:r>
          </a:p>
          <a:p>
            <a:pPr eaLnBrk="1" hangingPunct="1">
              <a:lnSpc>
                <a:spcPct val="90000"/>
              </a:lnSpc>
            </a:pPr>
            <a:r>
              <a:rPr lang="en-US" sz="1800"/>
              <a:t>Define a single target person and a group of starting persons</a:t>
            </a:r>
          </a:p>
          <a:p>
            <a:pPr eaLnBrk="1" hangingPunct="1">
              <a:lnSpc>
                <a:spcPct val="90000"/>
              </a:lnSpc>
            </a:pPr>
            <a:r>
              <a:rPr lang="en-US" sz="1800"/>
              <a:t>Generate an acquaintance chain from each starter to the target</a:t>
            </a:r>
          </a:p>
          <a:p>
            <a:pPr eaLnBrk="1" hangingPunct="1">
              <a:lnSpc>
                <a:spcPct val="90000"/>
              </a:lnSpc>
              <a:buFontTx/>
              <a:buNone/>
            </a:pPr>
            <a:r>
              <a:rPr lang="en-US" sz="1800" b="1"/>
              <a:t>Experimental Set Up</a:t>
            </a:r>
          </a:p>
          <a:p>
            <a:pPr eaLnBrk="1" hangingPunct="1">
              <a:lnSpc>
                <a:spcPct val="90000"/>
              </a:lnSpc>
              <a:spcAft>
                <a:spcPts val="1200"/>
              </a:spcAft>
            </a:pPr>
            <a:r>
              <a:rPr lang="en-US" sz="1800"/>
              <a:t>Each starter receives a document</a:t>
            </a:r>
          </a:p>
          <a:p>
            <a:pPr eaLnBrk="1" hangingPunct="1">
              <a:lnSpc>
                <a:spcPct val="90000"/>
              </a:lnSpc>
              <a:spcAft>
                <a:spcPts val="1200"/>
              </a:spcAft>
            </a:pPr>
            <a:r>
              <a:rPr lang="en-US" sz="1800"/>
              <a:t>was asked to begin moving it by mail toward the target</a:t>
            </a:r>
          </a:p>
          <a:p>
            <a:pPr eaLnBrk="1" hangingPunct="1">
              <a:lnSpc>
                <a:spcPct val="90000"/>
              </a:lnSpc>
              <a:spcAft>
                <a:spcPts val="1200"/>
              </a:spcAft>
            </a:pPr>
            <a:r>
              <a:rPr lang="en-US" sz="1800"/>
              <a:t>Information about the target: name, address, occupation, company, college, year of graduation, wife’s name and hometown</a:t>
            </a:r>
          </a:p>
          <a:p>
            <a:pPr eaLnBrk="1" hangingPunct="1">
              <a:lnSpc>
                <a:spcPct val="90000"/>
              </a:lnSpc>
              <a:spcAft>
                <a:spcPts val="1200"/>
              </a:spcAft>
            </a:pPr>
            <a:r>
              <a:rPr lang="de-AT" sz="1800"/>
              <a:t>Information about relationship (</a:t>
            </a:r>
            <a:r>
              <a:rPr lang="de-AT" sz="1800" i="1"/>
              <a:t>friend/acquaintance</a:t>
            </a:r>
            <a:r>
              <a:rPr lang="de-AT" sz="1800"/>
              <a:t>) [Granovetter 1973]</a:t>
            </a:r>
            <a:endParaRPr lang="en-US" sz="1800"/>
          </a:p>
          <a:p>
            <a:pPr eaLnBrk="1" hangingPunct="1">
              <a:lnSpc>
                <a:spcPct val="90000"/>
              </a:lnSpc>
              <a:spcAft>
                <a:spcPts val="1200"/>
              </a:spcAft>
              <a:buFontTx/>
              <a:buNone/>
            </a:pPr>
            <a:r>
              <a:rPr lang="en-US" sz="1800" b="1"/>
              <a:t>Constraints</a:t>
            </a:r>
          </a:p>
          <a:p>
            <a:pPr eaLnBrk="1" hangingPunct="1">
              <a:lnSpc>
                <a:spcPct val="90000"/>
              </a:lnSpc>
            </a:pPr>
            <a:r>
              <a:rPr lang="en-US" sz="1800"/>
              <a:t>starter group was only allowed to send the document to people they know and </a:t>
            </a:r>
          </a:p>
          <a:p>
            <a:pPr eaLnBrk="1" hangingPunct="1">
              <a:lnSpc>
                <a:spcPct val="90000"/>
              </a:lnSpc>
            </a:pPr>
            <a:r>
              <a:rPr lang="en-US" sz="1800"/>
              <a:t>was urged to choose the next recipient in a way as to advance the progress of the document toward the target</a:t>
            </a:r>
          </a:p>
          <a:p>
            <a:pPr lvl="1" eaLnBrk="1" hangingPunct="1"/>
            <a:endParaRPr lang="en-US" sz="1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a:t>Questions</a:t>
            </a:r>
          </a:p>
        </p:txBody>
      </p:sp>
      <p:sp>
        <p:nvSpPr>
          <p:cNvPr id="29699" name="Rectangle 3"/>
          <p:cNvSpPr>
            <a:spLocks noGrp="1" noChangeArrowheads="1"/>
          </p:cNvSpPr>
          <p:nvPr>
            <p:ph type="body" idx="1"/>
          </p:nvPr>
        </p:nvSpPr>
        <p:spPr/>
        <p:txBody>
          <a:bodyPr/>
          <a:lstStyle/>
          <a:p>
            <a:pPr eaLnBrk="1" hangingPunct="1"/>
            <a:r>
              <a:rPr lang="en-US"/>
              <a:t>How many of the starters would be able to establish contact with the target?</a:t>
            </a:r>
          </a:p>
          <a:p>
            <a:pPr eaLnBrk="1" hangingPunct="1"/>
            <a:r>
              <a:rPr lang="en-US"/>
              <a:t>How many intermediaries would be required to link starters with the target?</a:t>
            </a:r>
          </a:p>
          <a:p>
            <a:pPr eaLnBrk="1" hangingPunct="1"/>
            <a:r>
              <a:rPr lang="en-US"/>
              <a:t>What form would the distribution of chain lengths take?</a:t>
            </a:r>
          </a:p>
          <a:p>
            <a:pPr lvl="1" eaLnBrk="1" hangingPunct="1"/>
            <a:endParaRPr lang="en-US" sz="1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a:t>Set Up</a:t>
            </a:r>
          </a:p>
        </p:txBody>
      </p:sp>
      <p:sp>
        <p:nvSpPr>
          <p:cNvPr id="30723" name="Rectangle 3"/>
          <p:cNvSpPr>
            <a:spLocks noGrp="1" noChangeArrowheads="1"/>
          </p:cNvSpPr>
          <p:nvPr>
            <p:ph type="body" idx="1"/>
          </p:nvPr>
        </p:nvSpPr>
        <p:spPr>
          <a:xfrm>
            <a:off x="0" y="2590800"/>
            <a:ext cx="8496300" cy="3609975"/>
          </a:xfrm>
        </p:spPr>
        <p:txBody>
          <a:bodyPr/>
          <a:lstStyle/>
          <a:p>
            <a:pPr eaLnBrk="1" hangingPunct="1"/>
            <a:r>
              <a:rPr lang="en-US"/>
              <a:t>Target person:</a:t>
            </a:r>
          </a:p>
          <a:p>
            <a:pPr lvl="1" eaLnBrk="1" hangingPunct="1"/>
            <a:r>
              <a:rPr lang="en-US" sz="1800"/>
              <a:t>A Boston stockbroker</a:t>
            </a:r>
          </a:p>
          <a:p>
            <a:pPr eaLnBrk="1" hangingPunct="1"/>
            <a:r>
              <a:rPr lang="en-US"/>
              <a:t>Three starting populations</a:t>
            </a:r>
          </a:p>
          <a:p>
            <a:pPr lvl="1" eaLnBrk="1" hangingPunct="1"/>
            <a:r>
              <a:rPr lang="en-US" sz="1800"/>
              <a:t>100 “Nebraska stockholders”</a:t>
            </a:r>
          </a:p>
          <a:p>
            <a:pPr lvl="1" eaLnBrk="1" hangingPunct="1"/>
            <a:r>
              <a:rPr lang="en-US" sz="1800"/>
              <a:t>96 “Nebraska random”</a:t>
            </a:r>
          </a:p>
          <a:p>
            <a:pPr lvl="1" eaLnBrk="1" hangingPunct="1"/>
            <a:r>
              <a:rPr lang="en-US" sz="1800"/>
              <a:t>100 “Boston random”</a:t>
            </a:r>
          </a:p>
          <a:p>
            <a:pPr lvl="1" eaLnBrk="1" hangingPunct="1"/>
            <a:endParaRPr lang="en-US" sz="1800"/>
          </a:p>
        </p:txBody>
      </p:sp>
      <p:pic>
        <p:nvPicPr>
          <p:cNvPr id="30724" name="Picture 4"/>
          <p:cNvPicPr>
            <a:picLocks noChangeAspect="1" noChangeArrowheads="1"/>
          </p:cNvPicPr>
          <p:nvPr/>
        </p:nvPicPr>
        <p:blipFill>
          <a:blip r:embed="rId2"/>
          <a:srcRect/>
          <a:stretch>
            <a:fillRect/>
          </a:stretch>
        </p:blipFill>
        <p:spPr bwMode="auto">
          <a:xfrm>
            <a:off x="3679825" y="3744913"/>
            <a:ext cx="5464175" cy="2427287"/>
          </a:xfrm>
          <a:prstGeom prst="rect">
            <a:avLst/>
          </a:prstGeom>
          <a:noFill/>
          <a:ln w="9525">
            <a:noFill/>
            <a:miter lim="800000"/>
            <a:headEnd/>
            <a:tailEnd/>
          </a:ln>
        </p:spPr>
      </p:pic>
      <p:sp>
        <p:nvSpPr>
          <p:cNvPr id="30725" name="AutoShape 5"/>
          <p:cNvSpPr>
            <a:spLocks noChangeArrowheads="1"/>
          </p:cNvSpPr>
          <p:nvPr/>
        </p:nvSpPr>
        <p:spPr bwMode="auto">
          <a:xfrm>
            <a:off x="4838700" y="3022600"/>
            <a:ext cx="1828800" cy="698500"/>
          </a:xfrm>
          <a:prstGeom prst="wedgeRoundRectCallout">
            <a:avLst>
              <a:gd name="adj1" fmla="val 7894"/>
              <a:gd name="adj2" fmla="val 189213"/>
              <a:gd name="adj3" fmla="val 16667"/>
            </a:avLst>
          </a:prstGeom>
          <a:solidFill>
            <a:schemeClr val="accent1"/>
          </a:solidFill>
          <a:ln w="9525">
            <a:solidFill>
              <a:schemeClr val="tx1"/>
            </a:solidFill>
            <a:miter lim="800000"/>
            <a:headEnd/>
            <a:tailEnd/>
          </a:ln>
        </p:spPr>
        <p:txBody>
          <a:bodyPr>
            <a:prstTxWarp prst="textNoShape">
              <a:avLst/>
            </a:prstTxWarp>
          </a:bodyPr>
          <a:lstStyle/>
          <a:p>
            <a:r>
              <a:rPr lang="en-US" sz="2000"/>
              <a:t>Nebraska random</a:t>
            </a:r>
          </a:p>
        </p:txBody>
      </p:sp>
      <p:sp>
        <p:nvSpPr>
          <p:cNvPr id="30726" name="AutoShape 7"/>
          <p:cNvSpPr>
            <a:spLocks noChangeArrowheads="1"/>
          </p:cNvSpPr>
          <p:nvPr/>
        </p:nvSpPr>
        <p:spPr bwMode="auto">
          <a:xfrm>
            <a:off x="3048000" y="5486400"/>
            <a:ext cx="1828800" cy="698500"/>
          </a:xfrm>
          <a:prstGeom prst="wedgeRoundRectCallout">
            <a:avLst>
              <a:gd name="adj1" fmla="val 104324"/>
              <a:gd name="adj2" fmla="val -161083"/>
              <a:gd name="adj3" fmla="val 16667"/>
            </a:avLst>
          </a:prstGeom>
          <a:solidFill>
            <a:schemeClr val="accent1"/>
          </a:solidFill>
          <a:ln w="9525">
            <a:solidFill>
              <a:schemeClr val="tx1"/>
            </a:solidFill>
            <a:miter lim="800000"/>
            <a:headEnd/>
            <a:tailEnd/>
          </a:ln>
        </p:spPr>
        <p:txBody>
          <a:bodyPr>
            <a:prstTxWarp prst="textNoShape">
              <a:avLst/>
            </a:prstTxWarp>
          </a:bodyPr>
          <a:lstStyle/>
          <a:p>
            <a:r>
              <a:rPr lang="en-US" sz="2000"/>
              <a:t>Nebraska stockholders</a:t>
            </a:r>
          </a:p>
        </p:txBody>
      </p:sp>
      <p:sp>
        <p:nvSpPr>
          <p:cNvPr id="30727" name="AutoShape 8"/>
          <p:cNvSpPr>
            <a:spLocks noChangeArrowheads="1"/>
          </p:cNvSpPr>
          <p:nvPr/>
        </p:nvSpPr>
        <p:spPr bwMode="auto">
          <a:xfrm>
            <a:off x="6883400" y="1549400"/>
            <a:ext cx="1828800" cy="698500"/>
          </a:xfrm>
          <a:prstGeom prst="wedgeRoundRectCallout">
            <a:avLst>
              <a:gd name="adj1" fmla="val -4861"/>
              <a:gd name="adj2" fmla="val 407727"/>
              <a:gd name="adj3" fmla="val 16667"/>
            </a:avLst>
          </a:prstGeom>
          <a:solidFill>
            <a:srgbClr val="FF9933"/>
          </a:solidFill>
          <a:ln w="9525">
            <a:solidFill>
              <a:schemeClr val="tx1"/>
            </a:solidFill>
            <a:miter lim="800000"/>
            <a:headEnd/>
            <a:tailEnd/>
          </a:ln>
        </p:spPr>
        <p:txBody>
          <a:bodyPr>
            <a:prstTxWarp prst="textNoShape">
              <a:avLst/>
            </a:prstTxWarp>
          </a:bodyPr>
          <a:lstStyle/>
          <a:p>
            <a:r>
              <a:rPr lang="en-US" sz="2000"/>
              <a:t>Boston stockbroker</a:t>
            </a:r>
          </a:p>
        </p:txBody>
      </p:sp>
      <p:sp>
        <p:nvSpPr>
          <p:cNvPr id="30728" name="AutoShape 6"/>
          <p:cNvSpPr>
            <a:spLocks noChangeArrowheads="1"/>
          </p:cNvSpPr>
          <p:nvPr/>
        </p:nvSpPr>
        <p:spPr bwMode="auto">
          <a:xfrm>
            <a:off x="7315200" y="3022600"/>
            <a:ext cx="1828800" cy="698500"/>
          </a:xfrm>
          <a:prstGeom prst="wedgeRoundRectCallout">
            <a:avLst>
              <a:gd name="adj1" fmla="val -27778"/>
              <a:gd name="adj2" fmla="val 196819"/>
              <a:gd name="adj3" fmla="val 16667"/>
            </a:avLst>
          </a:prstGeom>
          <a:solidFill>
            <a:schemeClr val="accent1"/>
          </a:solidFill>
          <a:ln w="9525">
            <a:solidFill>
              <a:schemeClr val="tx1"/>
            </a:solidFill>
            <a:miter lim="800000"/>
            <a:headEnd/>
            <a:tailEnd/>
          </a:ln>
        </p:spPr>
        <p:txBody>
          <a:bodyPr>
            <a:prstTxWarp prst="textNoShape">
              <a:avLst/>
            </a:prstTxWarp>
          </a:bodyPr>
          <a:lstStyle/>
          <a:p>
            <a:r>
              <a:rPr lang="en-US" sz="2000"/>
              <a:t>Boston random</a:t>
            </a:r>
          </a:p>
        </p:txBody>
      </p:sp>
      <p:sp>
        <p:nvSpPr>
          <p:cNvPr id="30729" name="Text Box 9"/>
          <p:cNvSpPr txBox="1">
            <a:spLocks noChangeArrowheads="1"/>
          </p:cNvSpPr>
          <p:nvPr/>
        </p:nvSpPr>
        <p:spPr bwMode="auto">
          <a:xfrm>
            <a:off x="6858000" y="1193800"/>
            <a:ext cx="17907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Target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a:t>Results I</a:t>
            </a:r>
          </a:p>
        </p:txBody>
      </p:sp>
      <p:sp>
        <p:nvSpPr>
          <p:cNvPr id="31747" name="Rectangle 3"/>
          <p:cNvSpPr>
            <a:spLocks noGrp="1" noChangeArrowheads="1"/>
          </p:cNvSpPr>
          <p:nvPr>
            <p:ph type="body" idx="1"/>
          </p:nvPr>
        </p:nvSpPr>
        <p:spPr>
          <a:xfrm>
            <a:off x="323850" y="2590800"/>
            <a:ext cx="8496300" cy="3609975"/>
          </a:xfrm>
        </p:spPr>
        <p:txBody>
          <a:bodyPr/>
          <a:lstStyle/>
          <a:p>
            <a:pPr eaLnBrk="1" hangingPunct="1"/>
            <a:r>
              <a:rPr lang="en-US"/>
              <a:t>How many of the starters would be able to establish contact with the target?</a:t>
            </a:r>
          </a:p>
          <a:p>
            <a:pPr lvl="1" eaLnBrk="1" hangingPunct="1"/>
            <a:r>
              <a:rPr lang="en-US" sz="1800"/>
              <a:t>64 (or 29%) out of 296 reached the target</a:t>
            </a:r>
          </a:p>
          <a:p>
            <a:pPr eaLnBrk="1" hangingPunct="1"/>
            <a:r>
              <a:rPr lang="en-US"/>
              <a:t>How many intermediaries would be required to link starters with the target?</a:t>
            </a:r>
          </a:p>
          <a:p>
            <a:pPr lvl="1" eaLnBrk="1" hangingPunct="1"/>
            <a:r>
              <a:rPr lang="en-US" sz="1800"/>
              <a:t>Well, that depends: the overall mean 5.2 links</a:t>
            </a:r>
          </a:p>
          <a:p>
            <a:pPr lvl="1" eaLnBrk="1" hangingPunct="1"/>
            <a:r>
              <a:rPr lang="en-US" sz="1800"/>
              <a:t>Through hometown: 6.1 links</a:t>
            </a:r>
          </a:p>
          <a:p>
            <a:pPr lvl="1" eaLnBrk="1" hangingPunct="1"/>
            <a:r>
              <a:rPr lang="en-US" sz="1800"/>
              <a:t>Through business: 4.6 links</a:t>
            </a:r>
          </a:p>
          <a:p>
            <a:pPr lvl="1" eaLnBrk="1" hangingPunct="1"/>
            <a:r>
              <a:rPr lang="en-US" sz="1800"/>
              <a:t>Boston group faster than Nebraska groups</a:t>
            </a:r>
          </a:p>
          <a:p>
            <a:pPr lvl="1" eaLnBrk="1" hangingPunct="1"/>
            <a:r>
              <a:rPr lang="en-US" sz="1800"/>
              <a:t>Nebraska stakeholders not faster than Nebraska random</a:t>
            </a:r>
          </a:p>
          <a:p>
            <a:pPr lvl="1" eaLnBrk="1" hangingPunct="1"/>
            <a:endParaRPr lang="en-US" sz="1800"/>
          </a:p>
        </p:txBody>
      </p:sp>
      <p:pic>
        <p:nvPicPr>
          <p:cNvPr id="130052" name="Picture 4"/>
          <p:cNvPicPr>
            <a:picLocks noChangeAspect="1" noChangeArrowheads="1"/>
          </p:cNvPicPr>
          <p:nvPr/>
        </p:nvPicPr>
        <p:blipFill>
          <a:blip r:embed="rId2"/>
          <a:srcRect/>
          <a:stretch>
            <a:fillRect/>
          </a:stretch>
        </p:blipFill>
        <p:spPr bwMode="auto">
          <a:xfrm>
            <a:off x="5780088" y="3886200"/>
            <a:ext cx="3363912" cy="2744788"/>
          </a:xfrm>
          <a:prstGeom prst="rect">
            <a:avLst/>
          </a:prstGeom>
          <a:noFill/>
          <a:ln w="127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0052"/>
                                        </p:tgtEl>
                                        <p:attrNameLst>
                                          <p:attrName>style.visibility</p:attrName>
                                        </p:attrNameLst>
                                      </p:cBhvr>
                                      <p:to>
                                        <p:strVal val="visible"/>
                                      </p:to>
                                    </p:set>
                                    <p:anim calcmode="lin" valueType="num">
                                      <p:cBhvr additive="base">
                                        <p:cTn id="7" dur="500" fill="hold"/>
                                        <p:tgtEl>
                                          <p:spTgt spid="130052"/>
                                        </p:tgtEl>
                                        <p:attrNameLst>
                                          <p:attrName>ppt_x</p:attrName>
                                        </p:attrNameLst>
                                      </p:cBhvr>
                                      <p:tavLst>
                                        <p:tav tm="0">
                                          <p:val>
                                            <p:strVal val="1+#ppt_w/2"/>
                                          </p:val>
                                        </p:tav>
                                        <p:tav tm="100000">
                                          <p:val>
                                            <p:strVal val="#ppt_x"/>
                                          </p:val>
                                        </p:tav>
                                      </p:tavLst>
                                    </p:anim>
                                    <p:anim calcmode="lin" valueType="num">
                                      <p:cBhvr additive="base">
                                        <p:cTn id="8" dur="500" fill="hold"/>
                                        <p:tgtEl>
                                          <p:spTgt spid="130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a:t>Results II</a:t>
            </a:r>
          </a:p>
        </p:txBody>
      </p:sp>
      <p:sp>
        <p:nvSpPr>
          <p:cNvPr id="32771" name="Rectangle 3"/>
          <p:cNvSpPr>
            <a:spLocks noGrp="1" noChangeArrowheads="1"/>
          </p:cNvSpPr>
          <p:nvPr>
            <p:ph type="body" idx="1"/>
          </p:nvPr>
        </p:nvSpPr>
        <p:spPr/>
        <p:txBody>
          <a:bodyPr/>
          <a:lstStyle/>
          <a:p>
            <a:pPr eaLnBrk="1" hangingPunct="1"/>
            <a:r>
              <a:rPr lang="en-US" smtClean="0"/>
              <a:t>Incomplete</a:t>
            </a:r>
            <a:br>
              <a:rPr lang="en-US" smtClean="0"/>
            </a:br>
            <a:r>
              <a:rPr lang="en-US" smtClean="0"/>
              <a:t>chains</a:t>
            </a:r>
          </a:p>
          <a:p>
            <a:pPr lvl="1" eaLnBrk="1" hangingPunct="1"/>
            <a:endParaRPr lang="en-US" sz="1800" smtClean="0"/>
          </a:p>
          <a:p>
            <a:pPr lvl="1" eaLnBrk="1" hangingPunct="1"/>
            <a:endParaRPr lang="en-US" sz="1800" smtClean="0"/>
          </a:p>
        </p:txBody>
      </p:sp>
      <p:pic>
        <p:nvPicPr>
          <p:cNvPr id="32772" name="Picture 5"/>
          <p:cNvPicPr>
            <a:picLocks noChangeAspect="1" noChangeArrowheads="1"/>
          </p:cNvPicPr>
          <p:nvPr/>
        </p:nvPicPr>
        <p:blipFill>
          <a:blip r:embed="rId2"/>
          <a:srcRect/>
          <a:stretch>
            <a:fillRect/>
          </a:stretch>
        </p:blipFill>
        <p:spPr bwMode="auto">
          <a:xfrm>
            <a:off x="3048000" y="2286000"/>
            <a:ext cx="5518150" cy="4260850"/>
          </a:xfrm>
          <a:prstGeom prst="rect">
            <a:avLst/>
          </a:prstGeom>
          <a:noFill/>
          <a:ln w="9525">
            <a:noFill/>
            <a:miter lim="800000"/>
            <a:headEnd/>
            <a:tailEnd/>
          </a:ln>
        </p:spPr>
      </p:pic>
      <p:sp>
        <p:nvSpPr>
          <p:cNvPr id="32773" name="Text Box 6"/>
          <p:cNvSpPr txBox="1">
            <a:spLocks noChangeArrowheads="1"/>
          </p:cNvSpPr>
          <p:nvPr/>
        </p:nvSpPr>
        <p:spPr bwMode="auto">
          <a:xfrm rot="-322404">
            <a:off x="5651500" y="2374900"/>
            <a:ext cx="34925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rgbClr val="FF0000"/>
                </a:solidFill>
              </a:rPr>
              <a:t>What reasons can you think of for incomplete chains?</a:t>
            </a:r>
          </a:p>
        </p:txBody>
      </p:sp>
      <p:sp>
        <p:nvSpPr>
          <p:cNvPr id="32774" name="Rectangle 7"/>
          <p:cNvSpPr>
            <a:spLocks noChangeArrowheads="1"/>
          </p:cNvSpPr>
          <p:nvPr/>
        </p:nvSpPr>
        <p:spPr bwMode="auto">
          <a:xfrm>
            <a:off x="2540000" y="6070600"/>
            <a:ext cx="1981200" cy="241300"/>
          </a:xfrm>
          <a:prstGeom prst="rect">
            <a:avLst/>
          </a:prstGeom>
          <a:noFill/>
          <a:ln w="9525">
            <a:solidFill>
              <a:srgbClr val="FF0000"/>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a:t>Results III                    .</a:t>
            </a:r>
          </a:p>
        </p:txBody>
      </p:sp>
      <p:sp>
        <p:nvSpPr>
          <p:cNvPr id="33795" name="Rectangle 3"/>
          <p:cNvSpPr>
            <a:spLocks noGrp="1" noChangeArrowheads="1"/>
          </p:cNvSpPr>
          <p:nvPr>
            <p:ph type="body" idx="1"/>
          </p:nvPr>
        </p:nvSpPr>
        <p:spPr/>
        <p:txBody>
          <a:bodyPr/>
          <a:lstStyle/>
          <a:p>
            <a:pPr eaLnBrk="1" hangingPunct="1"/>
            <a:r>
              <a:rPr lang="en-US"/>
              <a:t>Common paths</a:t>
            </a:r>
          </a:p>
          <a:p>
            <a:pPr eaLnBrk="1" hangingPunct="1"/>
            <a:r>
              <a:rPr lang="en-US"/>
              <a:t>Also see:</a:t>
            </a:r>
            <a:br>
              <a:rPr lang="en-US"/>
            </a:br>
            <a:r>
              <a:rPr lang="en-US"/>
              <a:t>Gladwell’s “Law of the few”</a:t>
            </a:r>
          </a:p>
          <a:p>
            <a:pPr lvl="1" eaLnBrk="1" hangingPunct="1"/>
            <a:endParaRPr lang="en-US" sz="1800"/>
          </a:p>
        </p:txBody>
      </p:sp>
      <p:pic>
        <p:nvPicPr>
          <p:cNvPr id="33796" name="Picture 6"/>
          <p:cNvPicPr>
            <a:picLocks noChangeAspect="1" noChangeArrowheads="1"/>
          </p:cNvPicPr>
          <p:nvPr/>
        </p:nvPicPr>
        <p:blipFill>
          <a:blip r:embed="rId2"/>
          <a:srcRect/>
          <a:stretch>
            <a:fillRect/>
          </a:stretch>
        </p:blipFill>
        <p:spPr bwMode="auto">
          <a:xfrm>
            <a:off x="5067300" y="514350"/>
            <a:ext cx="4076700" cy="6343650"/>
          </a:xfrm>
          <a:prstGeom prst="rect">
            <a:avLst/>
          </a:prstGeom>
          <a:noFill/>
          <a:ln w="12700">
            <a:solidFill>
              <a:schemeClr val="tx1"/>
            </a:solidFill>
            <a:miter lim="800000"/>
            <a:headEnd/>
            <a:tailEnd/>
          </a:ln>
        </p:spPr>
      </p:pic>
      <p:sp>
        <p:nvSpPr>
          <p:cNvPr id="33797" name="Oval 7"/>
          <p:cNvSpPr>
            <a:spLocks noChangeArrowheads="1"/>
          </p:cNvSpPr>
          <p:nvPr/>
        </p:nvSpPr>
        <p:spPr bwMode="auto">
          <a:xfrm>
            <a:off x="7099300" y="1879600"/>
            <a:ext cx="850900" cy="241300"/>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a:t>6 degrees of separation</a:t>
            </a:r>
            <a:endParaRPr lang="de-DE" sz="1800"/>
          </a:p>
        </p:txBody>
      </p:sp>
      <p:sp>
        <p:nvSpPr>
          <p:cNvPr id="134147" name="Rectangle 3"/>
          <p:cNvSpPr>
            <a:spLocks noGrp="1" noChangeArrowheads="1"/>
          </p:cNvSpPr>
          <p:nvPr>
            <p:ph type="body" idx="1"/>
          </p:nvPr>
        </p:nvSpPr>
        <p:spPr/>
        <p:txBody>
          <a:bodyPr/>
          <a:lstStyle/>
          <a:p>
            <a:pPr eaLnBrk="1" hangingPunct="1"/>
            <a:r>
              <a:rPr lang="en-US"/>
              <a:t>So is there an upper bound of six degrees of separation in social networks?</a:t>
            </a:r>
          </a:p>
          <a:p>
            <a:pPr lvl="1" eaLnBrk="1" hangingPunct="1"/>
            <a:r>
              <a:rPr lang="en-US" sz="1800"/>
              <a:t>Extremely hard to test</a:t>
            </a:r>
          </a:p>
          <a:p>
            <a:pPr lvl="1" eaLnBrk="1" hangingPunct="1"/>
            <a:r>
              <a:rPr lang="en-US" sz="1800"/>
              <a:t>In Milgram’s study, ~2/3 of the chains didn’t reach the target</a:t>
            </a:r>
          </a:p>
          <a:p>
            <a:pPr lvl="1" eaLnBrk="1" hangingPunct="1"/>
            <a:r>
              <a:rPr lang="en-US" sz="1800"/>
              <a:t>1/3 random, 1/3 blue chip owners, 1/3 from Boston</a:t>
            </a:r>
          </a:p>
          <a:p>
            <a:pPr lvl="1" eaLnBrk="1" hangingPunct="1"/>
            <a:r>
              <a:rPr lang="en-US" sz="1800"/>
              <a:t>Danger of loops (mitigated in Milgram’s study through chain records)</a:t>
            </a:r>
          </a:p>
          <a:p>
            <a:pPr lvl="1" eaLnBrk="1" hangingPunct="1"/>
            <a:r>
              <a:rPr lang="en-US" sz="1800"/>
              <a:t>Target had a “high social status” [Kleinfeld 2000]</a:t>
            </a:r>
          </a:p>
          <a:p>
            <a:pPr lvl="1" eaLnBrk="1" hangingPunct="1"/>
            <a:endParaRPr lang="en-US" sz="1800"/>
          </a:p>
        </p:txBody>
      </p:sp>
      <p:sp>
        <p:nvSpPr>
          <p:cNvPr id="134148" name="Text Box 4"/>
          <p:cNvSpPr txBox="1">
            <a:spLocks noChangeArrowheads="1"/>
          </p:cNvSpPr>
          <p:nvPr/>
        </p:nvSpPr>
        <p:spPr bwMode="auto">
          <a:xfrm rot="-680923">
            <a:off x="5372100" y="2311400"/>
            <a:ext cx="3060700" cy="915988"/>
          </a:xfrm>
          <a:prstGeom prst="rect">
            <a:avLst/>
          </a:prstGeom>
          <a:noFill/>
          <a:ln w="9525">
            <a:noFill/>
            <a:miter lim="800000"/>
            <a:headEnd/>
            <a:tailEnd/>
          </a:ln>
        </p:spPr>
        <p:txBody>
          <a:bodyPr>
            <a:prstTxWarp prst="textNoShape">
              <a:avLst/>
            </a:prstTxWarp>
            <a:spAutoFit/>
          </a:bodyPr>
          <a:lstStyle/>
          <a:p>
            <a:pPr>
              <a:spcBef>
                <a:spcPct val="50000"/>
              </a:spcBef>
            </a:pPr>
            <a:r>
              <a:rPr lang="de-AT">
                <a:solidFill>
                  <a:srgbClr val="FF0000"/>
                </a:solidFill>
              </a:rPr>
              <a:t>What kind of problems do you see with the results of this study?</a:t>
            </a: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4148"/>
                                        </p:tgtEl>
                                        <p:attrNameLst>
                                          <p:attrName>style.visibility</p:attrName>
                                        </p:attrNameLst>
                                      </p:cBhvr>
                                      <p:to>
                                        <p:strVal val="visible"/>
                                      </p:to>
                                    </p:set>
                                    <p:anim calcmode="lin" valueType="num">
                                      <p:cBhvr>
                                        <p:cTn id="7" dur="500" fill="hold"/>
                                        <p:tgtEl>
                                          <p:spTgt spid="134148"/>
                                        </p:tgtEl>
                                        <p:attrNameLst>
                                          <p:attrName>ppt_w</p:attrName>
                                        </p:attrNameLst>
                                      </p:cBhvr>
                                      <p:tavLst>
                                        <p:tav tm="0">
                                          <p:val>
                                            <p:fltVal val="0"/>
                                          </p:val>
                                        </p:tav>
                                        <p:tav tm="100000">
                                          <p:val>
                                            <p:strVal val="#ppt_w"/>
                                          </p:val>
                                        </p:tav>
                                      </p:tavLst>
                                    </p:anim>
                                    <p:anim calcmode="lin" valueType="num">
                                      <p:cBhvr>
                                        <p:cTn id="8" dur="500" fill="hold"/>
                                        <p:tgtEl>
                                          <p:spTgt spid="13414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4147">
                                            <p:txEl>
                                              <p:pRg st="1" end="1"/>
                                            </p:txEl>
                                          </p:spTgt>
                                        </p:tgtEl>
                                        <p:attrNameLst>
                                          <p:attrName>style.visibility</p:attrName>
                                        </p:attrNameLst>
                                      </p:cBhvr>
                                      <p:to>
                                        <p:strVal val="visible"/>
                                      </p:to>
                                    </p:set>
                                    <p:animEffect transition="in" filter="wipe(left)">
                                      <p:cBhvr>
                                        <p:cTn id="13" dur="500"/>
                                        <p:tgtEl>
                                          <p:spTgt spid="134147">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34147">
                                            <p:txEl>
                                              <p:pRg st="2" end="2"/>
                                            </p:txEl>
                                          </p:spTgt>
                                        </p:tgtEl>
                                        <p:attrNameLst>
                                          <p:attrName>style.visibility</p:attrName>
                                        </p:attrNameLst>
                                      </p:cBhvr>
                                      <p:to>
                                        <p:strVal val="visible"/>
                                      </p:to>
                                    </p:set>
                                    <p:animEffect transition="in" filter="wipe(left)">
                                      <p:cBhvr>
                                        <p:cTn id="16" dur="500"/>
                                        <p:tgtEl>
                                          <p:spTgt spid="134147">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34147">
                                            <p:txEl>
                                              <p:pRg st="3" end="3"/>
                                            </p:txEl>
                                          </p:spTgt>
                                        </p:tgtEl>
                                        <p:attrNameLst>
                                          <p:attrName>style.visibility</p:attrName>
                                        </p:attrNameLst>
                                      </p:cBhvr>
                                      <p:to>
                                        <p:strVal val="visible"/>
                                      </p:to>
                                    </p:set>
                                    <p:animEffect transition="in" filter="wipe(left)">
                                      <p:cBhvr>
                                        <p:cTn id="19" dur="500"/>
                                        <p:tgtEl>
                                          <p:spTgt spid="134147">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34147">
                                            <p:txEl>
                                              <p:pRg st="4" end="4"/>
                                            </p:txEl>
                                          </p:spTgt>
                                        </p:tgtEl>
                                        <p:attrNameLst>
                                          <p:attrName>style.visibility</p:attrName>
                                        </p:attrNameLst>
                                      </p:cBhvr>
                                      <p:to>
                                        <p:strVal val="visible"/>
                                      </p:to>
                                    </p:set>
                                    <p:animEffect transition="in" filter="wipe(left)">
                                      <p:cBhvr>
                                        <p:cTn id="22" dur="500"/>
                                        <p:tgtEl>
                                          <p:spTgt spid="134147">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34147">
                                            <p:txEl>
                                              <p:pRg st="5" end="5"/>
                                            </p:txEl>
                                          </p:spTgt>
                                        </p:tgtEl>
                                        <p:attrNameLst>
                                          <p:attrName>style.visibility</p:attrName>
                                        </p:attrNameLst>
                                      </p:cBhvr>
                                      <p:to>
                                        <p:strVal val="visible"/>
                                      </p:to>
                                    </p:set>
                                    <p:animEffect transition="in" filter="wipe(left)">
                                      <p:cBhvr>
                                        <p:cTn id="25" dur="500"/>
                                        <p:tgtEl>
                                          <p:spTgt spid="134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a:t>Overview</a:t>
            </a:r>
          </a:p>
        </p:txBody>
      </p:sp>
      <p:sp>
        <p:nvSpPr>
          <p:cNvPr id="17411" name="Rectangle 3"/>
          <p:cNvSpPr>
            <a:spLocks noGrp="1" noChangeArrowheads="1"/>
          </p:cNvSpPr>
          <p:nvPr>
            <p:ph type="body" idx="1"/>
          </p:nvPr>
        </p:nvSpPr>
        <p:spPr/>
        <p:txBody>
          <a:bodyPr/>
          <a:lstStyle/>
          <a:p>
            <a:pPr eaLnBrk="1" hangingPunct="1"/>
            <a:r>
              <a:rPr lang="de-DE" smtClean="0"/>
              <a:t>Definition of Small Worlds</a:t>
            </a:r>
          </a:p>
          <a:p>
            <a:pPr eaLnBrk="1" hangingPunct="1"/>
            <a:r>
              <a:rPr lang="de-DE" smtClean="0"/>
              <a:t>Results from a social experiment</a:t>
            </a:r>
          </a:p>
          <a:p>
            <a:pPr eaLnBrk="1" hangingPunct="1"/>
            <a:r>
              <a:rPr lang="de-DE" smtClean="0"/>
              <a:t>The importance of  weak ties</a:t>
            </a:r>
          </a:p>
          <a:p>
            <a:pPr eaLnBrk="1" hangingPunct="1">
              <a:buFontTx/>
              <a:buNone/>
            </a:pPr>
            <a:endParaRPr lang="de-DE"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Follow up work (2008)</a:t>
            </a:r>
            <a:br>
              <a:rPr lang="de-DE" sz="2800"/>
            </a:br>
            <a:r>
              <a:rPr lang="de-DE" sz="1800"/>
              <a:t>http://arxiv.org/pdf/0803.0939v1</a:t>
            </a:r>
          </a:p>
        </p:txBody>
      </p:sp>
      <p:sp>
        <p:nvSpPr>
          <p:cNvPr id="35843" name="Rectangle 3"/>
          <p:cNvSpPr>
            <a:spLocks noGrp="1" noChangeArrowheads="1"/>
          </p:cNvSpPr>
          <p:nvPr>
            <p:ph type="body" idx="1"/>
          </p:nvPr>
        </p:nvSpPr>
        <p:spPr/>
        <p:txBody>
          <a:bodyPr/>
          <a:lstStyle/>
          <a:p>
            <a:pPr lvl="1" eaLnBrk="1" hangingPunct="1"/>
            <a:r>
              <a:rPr lang="de-AT" sz="2600"/>
              <a:t>Horvitz and Leskovec study 2008</a:t>
            </a:r>
          </a:p>
          <a:p>
            <a:pPr lvl="1" eaLnBrk="1" hangingPunct="1"/>
            <a:r>
              <a:rPr lang="de-AT" sz="2600"/>
              <a:t>30 billion conversations among 240 million people of Microsoft Messenger</a:t>
            </a:r>
          </a:p>
          <a:p>
            <a:pPr lvl="1" eaLnBrk="1" hangingPunct="1"/>
            <a:r>
              <a:rPr lang="de-AT" sz="2600"/>
              <a:t>Communication graph with 180 million nodes and 1.3 billion undirected edges</a:t>
            </a:r>
          </a:p>
          <a:p>
            <a:pPr lvl="1" eaLnBrk="1" hangingPunct="1"/>
            <a:r>
              <a:rPr lang="de-AT" sz="2600"/>
              <a:t>Largest social network constructed and analyzed to date (2008)</a:t>
            </a:r>
            <a:endParaRPr lang="en-US" sz="26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Follow up work (2008)</a:t>
            </a:r>
            <a:br>
              <a:rPr lang="de-DE" sz="2800"/>
            </a:br>
            <a:r>
              <a:rPr lang="de-DE" sz="1800"/>
              <a:t>http://arxiv.org/pdf/0803.0939v1</a:t>
            </a:r>
          </a:p>
        </p:txBody>
      </p:sp>
      <p:sp>
        <p:nvSpPr>
          <p:cNvPr id="36867" name="Rectangle 3"/>
          <p:cNvSpPr>
            <a:spLocks noGrp="1" noChangeArrowheads="1"/>
          </p:cNvSpPr>
          <p:nvPr>
            <p:ph type="body" idx="1"/>
          </p:nvPr>
        </p:nvSpPr>
        <p:spPr/>
        <p:txBody>
          <a:bodyPr/>
          <a:lstStyle/>
          <a:p>
            <a:pPr lvl="1" eaLnBrk="1" hangingPunct="1">
              <a:buFontTx/>
              <a:buNone/>
            </a:pPr>
            <a:endParaRPr lang="en-US" sz="1800"/>
          </a:p>
        </p:txBody>
      </p:sp>
      <p:pic>
        <p:nvPicPr>
          <p:cNvPr id="36868" name="Picture 5"/>
          <p:cNvPicPr>
            <a:picLocks noChangeAspect="1" noChangeArrowheads="1"/>
          </p:cNvPicPr>
          <p:nvPr/>
        </p:nvPicPr>
        <p:blipFill>
          <a:blip r:embed="rId2"/>
          <a:srcRect/>
          <a:stretch>
            <a:fillRect/>
          </a:stretch>
        </p:blipFill>
        <p:spPr bwMode="auto">
          <a:xfrm>
            <a:off x="2909888" y="3343275"/>
            <a:ext cx="6234112" cy="3514725"/>
          </a:xfrm>
          <a:prstGeom prst="rect">
            <a:avLst/>
          </a:prstGeom>
          <a:noFill/>
          <a:ln w="9525">
            <a:noFill/>
            <a:miter lim="800000"/>
            <a:headEnd/>
            <a:tailEnd/>
          </a:ln>
        </p:spPr>
      </p:pic>
      <p:pic>
        <p:nvPicPr>
          <p:cNvPr id="36869" name="Picture 6"/>
          <p:cNvPicPr>
            <a:picLocks noChangeAspect="1" noChangeArrowheads="1"/>
          </p:cNvPicPr>
          <p:nvPr/>
        </p:nvPicPr>
        <p:blipFill>
          <a:blip r:embed="rId3"/>
          <a:srcRect l="4250" r="4163" b="14615"/>
          <a:stretch>
            <a:fillRect/>
          </a:stretch>
        </p:blipFill>
        <p:spPr bwMode="auto">
          <a:xfrm>
            <a:off x="152400" y="2819400"/>
            <a:ext cx="3352800" cy="1579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Follow up work (2008)</a:t>
            </a:r>
            <a:br>
              <a:rPr lang="de-DE" sz="2800"/>
            </a:br>
            <a:r>
              <a:rPr lang="de-DE" sz="1800"/>
              <a:t>http://arxiv.org/pdf/0803.0939v1</a:t>
            </a:r>
          </a:p>
        </p:txBody>
      </p:sp>
      <p:sp>
        <p:nvSpPr>
          <p:cNvPr id="37891" name="Rectangle 3"/>
          <p:cNvSpPr>
            <a:spLocks noGrp="1" noChangeArrowheads="1"/>
          </p:cNvSpPr>
          <p:nvPr>
            <p:ph type="body" idx="1"/>
          </p:nvPr>
        </p:nvSpPr>
        <p:spPr/>
        <p:txBody>
          <a:bodyPr/>
          <a:lstStyle/>
          <a:p>
            <a:pPr lvl="1" eaLnBrk="1" hangingPunct="1"/>
            <a:r>
              <a:rPr lang="en-US" sz="1800" dirty="0"/>
              <a:t>the clustering coefficient decays very slowly with exponent −0.37 with the degree of a node and the average clustering coefficient is 0.137. </a:t>
            </a:r>
          </a:p>
          <a:p>
            <a:pPr lvl="1" eaLnBrk="1" hangingPunct="1"/>
            <a:r>
              <a:rPr lang="en-US" sz="1800" dirty="0"/>
              <a:t>This result suggests that clustering in the Messenger network is much higher than expected—that people with common friends also tend to be connected.</a:t>
            </a:r>
          </a:p>
          <a:p>
            <a:pPr lvl="1" eaLnBrk="1" hangingPunct="1"/>
            <a:endParaRPr lang="en-US" sz="1800" dirty="0"/>
          </a:p>
        </p:txBody>
      </p:sp>
      <p:pic>
        <p:nvPicPr>
          <p:cNvPr id="37892" name="Picture 7"/>
          <p:cNvPicPr>
            <a:picLocks noChangeAspect="1" noChangeArrowheads="1"/>
          </p:cNvPicPr>
          <p:nvPr/>
        </p:nvPicPr>
        <p:blipFill>
          <a:blip r:embed="rId2"/>
          <a:srcRect/>
          <a:stretch>
            <a:fillRect/>
          </a:stretch>
        </p:blipFill>
        <p:spPr bwMode="auto">
          <a:xfrm>
            <a:off x="1828800" y="4351337"/>
            <a:ext cx="5640387" cy="2430463"/>
          </a:xfrm>
          <a:prstGeom prst="rect">
            <a:avLst/>
          </a:prstGeom>
          <a:noFill/>
          <a:ln w="9525">
            <a:noFill/>
            <a:miter lim="800000"/>
            <a:headEnd/>
            <a:tailEnd/>
          </a:ln>
        </p:spPr>
      </p:pic>
      <p:sp>
        <p:nvSpPr>
          <p:cNvPr id="37893" name="Line 8"/>
          <p:cNvSpPr>
            <a:spLocks noChangeShapeType="1"/>
          </p:cNvSpPr>
          <p:nvPr/>
        </p:nvSpPr>
        <p:spPr bwMode="auto">
          <a:xfrm>
            <a:off x="6527800" y="5930900"/>
            <a:ext cx="1143000" cy="0"/>
          </a:xfrm>
          <a:prstGeom prst="line">
            <a:avLst/>
          </a:prstGeom>
          <a:noFill/>
          <a:ln w="38100">
            <a:solidFill>
              <a:srgbClr val="FF0000"/>
            </a:solidFill>
            <a:round/>
            <a:headEnd/>
            <a:tailEnd/>
          </a:ln>
        </p:spPr>
        <p:txBody>
          <a:bodyPr>
            <a:prstTxWarp prst="textNoShape">
              <a:avLst/>
            </a:prstTxWarp>
          </a:bodyPr>
          <a:lstStyle/>
          <a:p>
            <a:endParaRPr lang="en-US"/>
          </a:p>
        </p:txBody>
      </p:sp>
      <p:sp>
        <p:nvSpPr>
          <p:cNvPr id="37894" name="Oval 9"/>
          <p:cNvSpPr>
            <a:spLocks noChangeArrowheads="1"/>
          </p:cNvSpPr>
          <p:nvPr/>
        </p:nvSpPr>
        <p:spPr bwMode="auto">
          <a:xfrm>
            <a:off x="5867400" y="4305300"/>
            <a:ext cx="1397000" cy="495300"/>
          </a:xfrm>
          <a:prstGeom prst="ellipse">
            <a:avLst/>
          </a:prstGeom>
          <a:noFill/>
          <a:ln w="9525">
            <a:solidFill>
              <a:srgbClr val="FF0000"/>
            </a:solidFill>
            <a:round/>
            <a:headEnd/>
            <a:tailEnd/>
          </a:ln>
        </p:spPr>
        <p:txBody>
          <a:bodyPr wrap="none" anchor="ctr">
            <a:prstTxWarp prst="textNoShape">
              <a:avLst/>
            </a:prstTxWarp>
          </a:bodyPr>
          <a:lstStyle/>
          <a:p>
            <a:endParaRPr lang="en-US"/>
          </a:p>
        </p:txBody>
      </p:sp>
      <p:sp>
        <p:nvSpPr>
          <p:cNvPr id="37895" name="Oval 10"/>
          <p:cNvSpPr>
            <a:spLocks noChangeArrowheads="1"/>
          </p:cNvSpPr>
          <p:nvPr/>
        </p:nvSpPr>
        <p:spPr bwMode="auto">
          <a:xfrm>
            <a:off x="6870700" y="4838700"/>
            <a:ext cx="393700" cy="355600"/>
          </a:xfrm>
          <a:prstGeom prst="ellipse">
            <a:avLst/>
          </a:prstGeom>
          <a:noFill/>
          <a:ln w="57150">
            <a:solidFill>
              <a:srgbClr val="FF0000"/>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1905000"/>
            <a:ext cx="8229600" cy="1143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Follow up work (2008)</a:t>
            </a:r>
            <a:endParaRPr lang="de-DE" sz="1800"/>
          </a:p>
        </p:txBody>
      </p:sp>
      <p:pic>
        <p:nvPicPr>
          <p:cNvPr id="38915" name="Picture 13"/>
          <p:cNvPicPr>
            <a:picLocks noChangeAspect="1" noChangeArrowheads="1"/>
          </p:cNvPicPr>
          <p:nvPr/>
        </p:nvPicPr>
        <p:blipFill>
          <a:blip r:embed="rId3"/>
          <a:srcRect/>
          <a:stretch>
            <a:fillRect/>
          </a:stretch>
        </p:blipFill>
        <p:spPr bwMode="auto">
          <a:xfrm>
            <a:off x="5695950" y="2057400"/>
            <a:ext cx="3448050" cy="2695575"/>
          </a:xfrm>
          <a:prstGeom prst="rect">
            <a:avLst/>
          </a:prstGeom>
          <a:noFill/>
          <a:ln w="9525">
            <a:noFill/>
            <a:miter lim="800000"/>
            <a:headEnd/>
            <a:tailEnd/>
          </a:ln>
        </p:spPr>
      </p:pic>
      <p:sp>
        <p:nvSpPr>
          <p:cNvPr id="38916" name="Rectangle 3"/>
          <p:cNvSpPr>
            <a:spLocks noGrp="1" noChangeArrowheads="1"/>
          </p:cNvSpPr>
          <p:nvPr>
            <p:ph type="body" idx="1"/>
          </p:nvPr>
        </p:nvSpPr>
        <p:spPr>
          <a:xfrm>
            <a:off x="0" y="2286000"/>
            <a:ext cx="6096000" cy="4543425"/>
          </a:xfrm>
        </p:spPr>
        <p:txBody>
          <a:bodyPr/>
          <a:lstStyle/>
          <a:p>
            <a:pPr lvl="1" eaLnBrk="1" hangingPunct="1">
              <a:buFontTx/>
              <a:buNone/>
            </a:pPr>
            <a:r>
              <a:rPr lang="en-US" sz="1800"/>
              <a:t>Approximation of “Degrees of separation”</a:t>
            </a:r>
          </a:p>
          <a:p>
            <a:pPr lvl="1" eaLnBrk="1" hangingPunct="1"/>
            <a:r>
              <a:rPr lang="en-US" sz="1800"/>
              <a:t>Random sample of 1000 nodes </a:t>
            </a:r>
          </a:p>
          <a:p>
            <a:pPr lvl="1" eaLnBrk="1" hangingPunct="1"/>
            <a:r>
              <a:rPr lang="en-US" sz="1800"/>
              <a:t>for each node the shortest paths to all other nodes was calculated. The average path length is 6.6. median at 7. </a:t>
            </a:r>
          </a:p>
          <a:p>
            <a:pPr lvl="1" eaLnBrk="1" hangingPunct="1"/>
            <a:r>
              <a:rPr lang="en-US" sz="1800"/>
              <a:t>Result: a random pair of nodes is 6.6 hops apart on the average, which is half a link longer than the length reported by Travers/Milgram.</a:t>
            </a:r>
          </a:p>
          <a:p>
            <a:pPr lvl="1" eaLnBrk="1" hangingPunct="1"/>
            <a:r>
              <a:rPr lang="en-US" sz="1800"/>
              <a:t>The 90th percentile (effective diameter (16)) of the distribution is 7.8. 48% of nodes can be reached within 6 hops and 78% within 7 hops. </a:t>
            </a:r>
          </a:p>
          <a:p>
            <a:pPr lvl="1" eaLnBrk="1" hangingPunct="1"/>
            <a:r>
              <a:rPr lang="en-US" sz="1800"/>
              <a:t>we find that there are about “7 degrees of separation” among people.</a:t>
            </a:r>
          </a:p>
          <a:p>
            <a:pPr lvl="1" eaLnBrk="1" hangingPunct="1"/>
            <a:r>
              <a:rPr lang="en-US" sz="1800"/>
              <a:t>long paths exist in the network; we found paths up to a length of 29.</a:t>
            </a:r>
          </a:p>
          <a:p>
            <a:pPr lvl="1" eaLnBrk="1" hangingPunct="1"/>
            <a:endParaRPr lang="en-US" sz="1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Small Worlds</a:t>
            </a:r>
            <a:br>
              <a:rPr lang="de-DE" sz="2800"/>
            </a:br>
            <a:r>
              <a:rPr lang="de-DE" sz="1600"/>
              <a:t>http://www.infosci.cornell.edu/courses/info204/2007sp/</a:t>
            </a:r>
          </a:p>
        </p:txBody>
      </p:sp>
      <p:sp>
        <p:nvSpPr>
          <p:cNvPr id="40963" name="Rectangle 3"/>
          <p:cNvSpPr>
            <a:spLocks noGrp="1" noChangeArrowheads="1"/>
          </p:cNvSpPr>
          <p:nvPr>
            <p:ph type="body" idx="1"/>
          </p:nvPr>
        </p:nvSpPr>
        <p:spPr/>
        <p:txBody>
          <a:bodyPr/>
          <a:lstStyle/>
          <a:p>
            <a:pPr eaLnBrk="1" hangingPunct="1"/>
            <a:r>
              <a:rPr lang="en-US"/>
              <a:t>Every pair of nodes in a graph is connected by a path with an extremely small number of steps </a:t>
            </a:r>
            <a:br>
              <a:rPr lang="en-US"/>
            </a:br>
            <a:r>
              <a:rPr lang="en-US"/>
              <a:t>(low diameter)</a:t>
            </a:r>
          </a:p>
          <a:p>
            <a:pPr eaLnBrk="1" hangingPunct="1"/>
            <a:r>
              <a:rPr lang="en-US"/>
              <a:t>Two principle ways of encountering small worlds</a:t>
            </a:r>
          </a:p>
          <a:p>
            <a:pPr lvl="1" eaLnBrk="1" hangingPunct="1"/>
            <a:r>
              <a:rPr lang="en-US" sz="1800"/>
              <a:t>Dense networks</a:t>
            </a:r>
          </a:p>
          <a:p>
            <a:pPr lvl="1" eaLnBrk="1" hangingPunct="1"/>
            <a:r>
              <a:rPr lang="en-US" sz="1800"/>
              <a:t>sparse networks with well-placed connectors</a:t>
            </a:r>
          </a:p>
          <a:p>
            <a:pPr lvl="1" eaLnBrk="1" hangingPunct="1"/>
            <a:endParaRPr lang="en-US" sz="1800"/>
          </a:p>
          <a:p>
            <a:pPr lvl="1" eaLnBrk="1" hangingPunct="1"/>
            <a:endParaRPr lang="en-US" sz="1800"/>
          </a:p>
        </p:txBody>
      </p:sp>
      <p:pic>
        <p:nvPicPr>
          <p:cNvPr id="40964" name="Picture 5"/>
          <p:cNvPicPr>
            <a:picLocks noChangeAspect="1" noChangeArrowheads="1"/>
          </p:cNvPicPr>
          <p:nvPr/>
        </p:nvPicPr>
        <p:blipFill>
          <a:blip r:embed="rId2"/>
          <a:srcRect/>
          <a:stretch>
            <a:fillRect/>
          </a:stretch>
        </p:blipFill>
        <p:spPr bwMode="auto">
          <a:xfrm>
            <a:off x="7405688" y="4876800"/>
            <a:ext cx="1433512" cy="1155700"/>
          </a:xfrm>
          <a:prstGeom prst="rect">
            <a:avLst/>
          </a:prstGeom>
          <a:noFill/>
          <a:ln w="19050">
            <a:solidFill>
              <a:schemeClr val="tx1"/>
            </a:solidFill>
            <a:miter lim="800000"/>
            <a:headEnd/>
            <a:tailEnd/>
          </a:ln>
        </p:spPr>
      </p:pic>
      <p:pic>
        <p:nvPicPr>
          <p:cNvPr id="40965" name="Picture 6"/>
          <p:cNvPicPr>
            <a:picLocks noChangeAspect="1" noChangeArrowheads="1"/>
          </p:cNvPicPr>
          <p:nvPr/>
        </p:nvPicPr>
        <p:blipFill>
          <a:blip r:embed="rId3"/>
          <a:srcRect/>
          <a:stretch>
            <a:fillRect/>
          </a:stretch>
        </p:blipFill>
        <p:spPr bwMode="auto">
          <a:xfrm>
            <a:off x="5783263" y="4876800"/>
            <a:ext cx="1466850" cy="11811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Small Worlds</a:t>
            </a:r>
            <a:br>
              <a:rPr lang="de-DE" sz="2800"/>
            </a:br>
            <a:r>
              <a:rPr lang="de-DE" sz="2800"/>
              <a:t>[Newman 2003]</a:t>
            </a:r>
            <a:endParaRPr lang="de-DE" sz="1600"/>
          </a:p>
        </p:txBody>
      </p:sp>
      <p:sp>
        <p:nvSpPr>
          <p:cNvPr id="41987" name="Rectangle 3"/>
          <p:cNvSpPr>
            <a:spLocks noGrp="1" noChangeArrowheads="1"/>
          </p:cNvSpPr>
          <p:nvPr>
            <p:ph type="body" idx="1"/>
          </p:nvPr>
        </p:nvSpPr>
        <p:spPr/>
        <p:txBody>
          <a:bodyPr/>
          <a:lstStyle/>
          <a:p>
            <a:pPr eaLnBrk="1" hangingPunct="1"/>
            <a:r>
              <a:rPr lang="en-US"/>
              <a:t>The small-world effect exists, if</a:t>
            </a:r>
          </a:p>
          <a:p>
            <a:pPr lvl="1" eaLnBrk="1" hangingPunct="1"/>
            <a:r>
              <a:rPr lang="de-AT" sz="1800"/>
              <a:t>The number of vertices within a distance r of a typical central vertex grows exponentially with r (the larger it get, the faster it grows)</a:t>
            </a:r>
          </a:p>
          <a:p>
            <a:pPr lvl="1" eaLnBrk="1" hangingPunct="1">
              <a:buFontTx/>
              <a:buNone/>
            </a:pPr>
            <a:r>
              <a:rPr lang="de-AT" sz="1800"/>
              <a:t>In other words:</a:t>
            </a:r>
          </a:p>
          <a:p>
            <a:pPr lvl="1" eaLnBrk="1" hangingPunct="1"/>
            <a:r>
              <a:rPr lang="de-AT" sz="1800"/>
              <a:t>Networks are said to show the small-world effect if the value of l (avg. shortest distance) scales logarithmically or slower with network size for fixed mean degree</a:t>
            </a:r>
            <a:endParaRPr lang="en-US" sz="1800"/>
          </a:p>
          <a:p>
            <a:pPr lvl="1" eaLnBrk="1" hangingPunct="1"/>
            <a:endParaRPr lang="en-US" sz="1800"/>
          </a:p>
          <a:p>
            <a:pPr lvl="1" eaLnBrk="1" hangingPunct="1"/>
            <a:endParaRPr lang="en-US" sz="1800"/>
          </a:p>
        </p:txBody>
      </p:sp>
      <p:pic>
        <p:nvPicPr>
          <p:cNvPr id="41988" name="Picture 4"/>
          <p:cNvPicPr>
            <a:picLocks noChangeAspect="1" noChangeArrowheads="1"/>
          </p:cNvPicPr>
          <p:nvPr/>
        </p:nvPicPr>
        <p:blipFill>
          <a:blip r:embed="rId2"/>
          <a:srcRect/>
          <a:stretch>
            <a:fillRect/>
          </a:stretch>
        </p:blipFill>
        <p:spPr bwMode="auto">
          <a:xfrm>
            <a:off x="5791200" y="5105400"/>
            <a:ext cx="1676400" cy="1676400"/>
          </a:xfrm>
          <a:prstGeom prst="rect">
            <a:avLst/>
          </a:prstGeom>
          <a:noFill/>
          <a:ln w="9525">
            <a:noFill/>
            <a:miter lim="800000"/>
            <a:headEnd/>
            <a:tailEnd/>
          </a:ln>
        </p:spPr>
      </p:pic>
      <p:pic>
        <p:nvPicPr>
          <p:cNvPr id="41989" name="Picture 5"/>
          <p:cNvPicPr>
            <a:picLocks noChangeAspect="1" noChangeArrowheads="1"/>
          </p:cNvPicPr>
          <p:nvPr/>
        </p:nvPicPr>
        <p:blipFill>
          <a:blip r:embed="rId3"/>
          <a:srcRect/>
          <a:stretch>
            <a:fillRect/>
          </a:stretch>
        </p:blipFill>
        <p:spPr bwMode="auto">
          <a:xfrm>
            <a:off x="6858000" y="3810000"/>
            <a:ext cx="1212850" cy="292100"/>
          </a:xfrm>
          <a:prstGeom prst="rect">
            <a:avLst/>
          </a:prstGeom>
          <a:noFill/>
          <a:ln w="9525">
            <a:noFill/>
            <a:miter lim="800000"/>
            <a:headEnd/>
            <a:tailEnd/>
          </a:ln>
        </p:spPr>
      </p:pic>
      <p:sp>
        <p:nvSpPr>
          <p:cNvPr id="41990" name="Text Box 6"/>
          <p:cNvSpPr txBox="1">
            <a:spLocks noChangeArrowheads="1"/>
          </p:cNvSpPr>
          <p:nvPr/>
        </p:nvSpPr>
        <p:spPr bwMode="auto">
          <a:xfrm>
            <a:off x="3276600" y="304800"/>
            <a:ext cx="1358900" cy="641350"/>
          </a:xfrm>
          <a:prstGeom prst="rect">
            <a:avLst/>
          </a:prstGeom>
          <a:noFill/>
          <a:ln w="9525">
            <a:noFill/>
            <a:miter lim="800000"/>
            <a:headEnd/>
            <a:tailEnd/>
          </a:ln>
        </p:spPr>
        <p:txBody>
          <a:bodyPr>
            <a:prstTxWarp prst="textNoShape">
              <a:avLst/>
            </a:prstTxWarp>
            <a:spAutoFit/>
          </a:bodyPr>
          <a:lstStyle/>
          <a:p>
            <a:pPr>
              <a:spcBef>
                <a:spcPct val="50000"/>
              </a:spcBef>
            </a:pPr>
            <a:r>
              <a:rPr lang="de-AT"/>
              <a:t>Example for base e</a:t>
            </a:r>
            <a:endParaRPr lang="en-US"/>
          </a:p>
        </p:txBody>
      </p:sp>
      <p:pic>
        <p:nvPicPr>
          <p:cNvPr id="41991" name="Picture 7"/>
          <p:cNvPicPr>
            <a:picLocks noChangeAspect="1" noChangeArrowheads="1"/>
          </p:cNvPicPr>
          <p:nvPr/>
        </p:nvPicPr>
        <p:blipFill>
          <a:blip r:embed="rId4"/>
          <a:srcRect/>
          <a:stretch>
            <a:fillRect/>
          </a:stretch>
        </p:blipFill>
        <p:spPr bwMode="auto">
          <a:xfrm>
            <a:off x="3048000" y="5105400"/>
            <a:ext cx="2057400" cy="228600"/>
          </a:xfrm>
          <a:prstGeom prst="rect">
            <a:avLst/>
          </a:prstGeom>
          <a:noFill/>
          <a:ln w="9525">
            <a:noFill/>
            <a:miter lim="800000"/>
            <a:headEnd/>
            <a:tailEnd/>
          </a:ln>
        </p:spPr>
      </p:pic>
      <p:sp>
        <p:nvSpPr>
          <p:cNvPr id="41992" name="Text Box 8"/>
          <p:cNvSpPr txBox="1">
            <a:spLocks noChangeArrowheads="1"/>
          </p:cNvSpPr>
          <p:nvPr/>
        </p:nvSpPr>
        <p:spPr bwMode="auto">
          <a:xfrm>
            <a:off x="6248400" y="6096000"/>
            <a:ext cx="20066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a:t>Shortest path</a:t>
            </a:r>
            <a:endParaRPr lang="en-US"/>
          </a:p>
        </p:txBody>
      </p:sp>
      <p:sp>
        <p:nvSpPr>
          <p:cNvPr id="41993" name="Text Box 9"/>
          <p:cNvSpPr txBox="1">
            <a:spLocks noChangeArrowheads="1"/>
          </p:cNvSpPr>
          <p:nvPr/>
        </p:nvSpPr>
        <p:spPr bwMode="auto">
          <a:xfrm>
            <a:off x="4800600" y="5576888"/>
            <a:ext cx="2006600" cy="366712"/>
          </a:xfrm>
          <a:prstGeom prst="rect">
            <a:avLst/>
          </a:prstGeom>
          <a:noFill/>
          <a:ln w="9525">
            <a:noFill/>
            <a:miter lim="800000"/>
            <a:headEnd/>
            <a:tailEnd/>
          </a:ln>
        </p:spPr>
        <p:txBody>
          <a:bodyPr>
            <a:prstTxWarp prst="textNoShape">
              <a:avLst/>
            </a:prstTxWarp>
            <a:spAutoFit/>
          </a:bodyPr>
          <a:lstStyle/>
          <a:p>
            <a:pPr>
              <a:spcBef>
                <a:spcPct val="50000"/>
              </a:spcBef>
            </a:pPr>
            <a:r>
              <a:rPr lang="de-AT"/>
              <a:t>Number of nodes</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a:t>Contemporary Software</a:t>
            </a:r>
            <a:endParaRPr lang="de-DE" sz="1800"/>
          </a:p>
        </p:txBody>
      </p:sp>
      <p:sp>
        <p:nvSpPr>
          <p:cNvPr id="135171" name="Rectangle 3"/>
          <p:cNvSpPr>
            <a:spLocks noGrp="1" noChangeArrowheads="1"/>
          </p:cNvSpPr>
          <p:nvPr>
            <p:ph type="body" idx="1"/>
          </p:nvPr>
        </p:nvSpPr>
        <p:spPr/>
        <p:txBody>
          <a:bodyPr/>
          <a:lstStyle/>
          <a:p>
            <a:pPr eaLnBrk="1" hangingPunct="1"/>
            <a:r>
              <a:rPr lang="en-US"/>
              <a:t>Where does the small-world phenomenon come into play in contemporary software, in organizations, ..?</a:t>
            </a:r>
          </a:p>
          <a:p>
            <a:pPr eaLnBrk="1" hangingPunct="1"/>
            <a:endParaRPr lang="en-US"/>
          </a:p>
          <a:p>
            <a:pPr eaLnBrk="1" hangingPunct="1"/>
            <a:r>
              <a:rPr lang="en-US"/>
              <a:t>Xing, LinkedIn, Myspace, Facebook, FOAF, …</a:t>
            </a:r>
          </a:p>
          <a:p>
            <a:pPr eaLnBrk="1" hangingPunct="1"/>
            <a:r>
              <a:rPr lang="en-US"/>
              <a:t>Business Processes, Information and Knowledge Flow</a:t>
            </a:r>
          </a:p>
          <a:p>
            <a:pPr lvl="1" eaLnBrk="1" hangingPunct="1"/>
            <a:endParaRPr lang="en-US" sz="1800"/>
          </a:p>
        </p:txBody>
      </p:sp>
      <p:sp>
        <p:nvSpPr>
          <p:cNvPr id="135172" name="Rectangle 4"/>
          <p:cNvSpPr>
            <a:spLocks noChangeArrowheads="1"/>
          </p:cNvSpPr>
          <p:nvPr/>
        </p:nvSpPr>
        <p:spPr bwMode="auto">
          <a:xfrm rot="-1050051">
            <a:off x="4765675" y="3857625"/>
            <a:ext cx="3917950" cy="366713"/>
          </a:xfrm>
          <a:prstGeom prst="rect">
            <a:avLst/>
          </a:prstGeom>
          <a:noFill/>
          <a:ln w="9525">
            <a:noFill/>
            <a:miter lim="800000"/>
            <a:headEnd/>
            <a:tailEnd/>
          </a:ln>
        </p:spPr>
        <p:txBody>
          <a:bodyPr wrap="none">
            <a:prstTxWarp prst="textNoShape">
              <a:avLst/>
            </a:prstTxWarp>
            <a:spAutoFit/>
          </a:bodyPr>
          <a:lstStyle/>
          <a:p>
            <a:r>
              <a:rPr lang="de-DE">
                <a:solidFill>
                  <a:srgbClr val="FF0000"/>
                </a:solidFill>
              </a:rPr>
              <a:t>How do Small World Networks form?</a:t>
            </a: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17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517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Preferential Attachment [Barabasi 1999]</a:t>
            </a:r>
          </a:p>
        </p:txBody>
      </p:sp>
      <p:sp>
        <p:nvSpPr>
          <p:cNvPr id="44035" name="Rectangle 3"/>
          <p:cNvSpPr>
            <a:spLocks noGrp="1" noChangeArrowheads="1"/>
          </p:cNvSpPr>
          <p:nvPr>
            <p:ph type="body" idx="1"/>
          </p:nvPr>
        </p:nvSpPr>
        <p:spPr>
          <a:xfrm>
            <a:off x="323850" y="2743200"/>
            <a:ext cx="8496300" cy="3810000"/>
          </a:xfrm>
        </p:spPr>
        <p:txBody>
          <a:bodyPr/>
          <a:lstStyle/>
          <a:p>
            <a:pPr marL="457200" indent="-457200" eaLnBrk="1" hangingPunct="1">
              <a:buFontTx/>
              <a:buNone/>
            </a:pPr>
            <a:r>
              <a:rPr lang="de-AT" smtClean="0"/>
              <a:t>The </a:t>
            </a:r>
            <a:r>
              <a:rPr lang="de-AT"/>
              <a:t>rich getting </a:t>
            </a:r>
            <a:r>
              <a:rPr lang="de-AT" smtClean="0"/>
              <a:t>richer</a:t>
            </a:r>
            <a:endParaRPr lang="en-US" smtClean="0"/>
          </a:p>
          <a:p>
            <a:pPr marL="457200" indent="-457200" eaLnBrk="1" hangingPunct="1">
              <a:buFontTx/>
              <a:buNone/>
            </a:pPr>
            <a:r>
              <a:rPr lang="en-US"/>
              <a:t>Preferential Attachment refers to the high probability of a new vertex to connect to a vertex that already has a large number of </a:t>
            </a:r>
            <a:r>
              <a:rPr lang="en-US" smtClean="0"/>
              <a:t>connections</a:t>
            </a:r>
          </a:p>
          <a:p>
            <a:pPr marL="457200" indent="-457200" eaLnBrk="1" hangingPunct="1">
              <a:buFontTx/>
              <a:buAutoNum type="arabicPeriod"/>
            </a:pPr>
            <a:r>
              <a:rPr lang="en-US" smtClean="0"/>
              <a:t>a </a:t>
            </a:r>
            <a:r>
              <a:rPr lang="en-US"/>
              <a:t>new website linking to more established ones</a:t>
            </a:r>
          </a:p>
          <a:p>
            <a:pPr marL="457200" indent="-457200" eaLnBrk="1" hangingPunct="1">
              <a:buFontTx/>
              <a:buAutoNum type="arabicPeriod"/>
            </a:pPr>
            <a:r>
              <a:rPr lang="en-US"/>
              <a:t>a new individual linking to well-known individuals in a social network</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Preferential Attachment</a:t>
            </a:r>
            <a:br>
              <a:rPr lang="de-DE" sz="2800"/>
            </a:br>
            <a:r>
              <a:rPr lang="de-DE" sz="2800"/>
              <a:t>Example</a:t>
            </a:r>
          </a:p>
        </p:txBody>
      </p:sp>
      <p:sp>
        <p:nvSpPr>
          <p:cNvPr id="45059" name="Rectangle 3"/>
          <p:cNvSpPr>
            <a:spLocks noGrp="1" noChangeArrowheads="1"/>
          </p:cNvSpPr>
          <p:nvPr>
            <p:ph type="body" idx="1"/>
          </p:nvPr>
        </p:nvSpPr>
        <p:spPr/>
        <p:txBody>
          <a:bodyPr/>
          <a:lstStyle/>
          <a:p>
            <a:pPr marL="457200" indent="-457200" eaLnBrk="1" hangingPunct="1">
              <a:buFontTx/>
              <a:buNone/>
            </a:pPr>
            <a:r>
              <a:rPr lang="de-AT"/>
              <a:t>Which node has the highest probability of being linked by a new node in a network that exhibits traits of preferential attachment?</a:t>
            </a:r>
          </a:p>
          <a:p>
            <a:pPr marL="457200" indent="-457200" eaLnBrk="1" hangingPunct="1">
              <a:buFontTx/>
              <a:buNone/>
            </a:pPr>
            <a:endParaRPr lang="de-AT"/>
          </a:p>
          <a:p>
            <a:pPr marL="457200" indent="-457200" eaLnBrk="1" hangingPunct="1">
              <a:buFontTx/>
              <a:buNone/>
            </a:pPr>
            <a:endParaRPr lang="en-US"/>
          </a:p>
        </p:txBody>
      </p:sp>
      <p:pic>
        <p:nvPicPr>
          <p:cNvPr id="45060" name="Picture 4"/>
          <p:cNvPicPr>
            <a:picLocks noChangeAspect="1" noChangeArrowheads="1"/>
          </p:cNvPicPr>
          <p:nvPr/>
        </p:nvPicPr>
        <p:blipFill>
          <a:blip r:embed="rId2"/>
          <a:srcRect/>
          <a:stretch>
            <a:fillRect/>
          </a:stretch>
        </p:blipFill>
        <p:spPr bwMode="auto">
          <a:xfrm>
            <a:off x="3200400" y="3962400"/>
            <a:ext cx="5029200" cy="2516188"/>
          </a:xfrm>
          <a:prstGeom prst="rect">
            <a:avLst/>
          </a:prstGeom>
          <a:noFill/>
          <a:ln w="12700">
            <a:solidFill>
              <a:schemeClr val="tx1"/>
            </a:solidFill>
            <a:miter lim="800000"/>
            <a:headEnd/>
            <a:tailEnd/>
          </a:ln>
        </p:spPr>
      </p:pic>
      <p:sp>
        <p:nvSpPr>
          <p:cNvPr id="45061" name="Text Box 5"/>
          <p:cNvSpPr txBox="1">
            <a:spLocks noChangeArrowheads="1"/>
          </p:cNvSpPr>
          <p:nvPr/>
        </p:nvSpPr>
        <p:spPr bwMode="auto">
          <a:xfrm>
            <a:off x="6045200" y="5664200"/>
            <a:ext cx="22733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a:t>[Newman 2003]</a:t>
            </a:r>
            <a:endParaRPr lang="en-US"/>
          </a:p>
        </p:txBody>
      </p:sp>
      <p:sp>
        <p:nvSpPr>
          <p:cNvPr id="45062" name="Text Box 13"/>
          <p:cNvSpPr txBox="1">
            <a:spLocks noChangeArrowheads="1"/>
          </p:cNvSpPr>
          <p:nvPr/>
        </p:nvSpPr>
        <p:spPr bwMode="auto">
          <a:xfrm>
            <a:off x="5981700" y="5334000"/>
            <a:ext cx="4191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a:t>H</a:t>
            </a:r>
            <a:endParaRPr lang="en-US"/>
          </a:p>
        </p:txBody>
      </p:sp>
      <p:sp>
        <p:nvSpPr>
          <p:cNvPr id="155664" name="Text Box 16"/>
          <p:cNvSpPr txBox="1">
            <a:spLocks noChangeArrowheads="1"/>
          </p:cNvSpPr>
          <p:nvPr/>
        </p:nvSpPr>
        <p:spPr bwMode="auto">
          <a:xfrm rot="-835012">
            <a:off x="4165600" y="4470400"/>
            <a:ext cx="14224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b="1">
                <a:solidFill>
                  <a:srgbClr val="FF0000"/>
                </a:solidFill>
              </a:rPr>
              <a:t>Why?</a:t>
            </a:r>
            <a:endParaRPr lang="en-US" b="1">
              <a:solidFill>
                <a:srgbClr val="FF0000"/>
              </a:solidFill>
            </a:endParaRPr>
          </a:p>
        </p:txBody>
      </p:sp>
      <p:sp>
        <p:nvSpPr>
          <p:cNvPr id="45064" name="Text Box 6"/>
          <p:cNvSpPr txBox="1">
            <a:spLocks noChangeArrowheads="1"/>
          </p:cNvSpPr>
          <p:nvPr/>
        </p:nvSpPr>
        <p:spPr bwMode="auto">
          <a:xfrm>
            <a:off x="2921000" y="3875088"/>
            <a:ext cx="2273300" cy="366712"/>
          </a:xfrm>
          <a:prstGeom prst="rect">
            <a:avLst/>
          </a:prstGeom>
          <a:noFill/>
          <a:ln w="9525">
            <a:noFill/>
            <a:miter lim="800000"/>
            <a:headEnd/>
            <a:tailEnd/>
          </a:ln>
        </p:spPr>
        <p:txBody>
          <a:bodyPr>
            <a:prstTxWarp prst="textNoShape">
              <a:avLst/>
            </a:prstTxWarp>
            <a:spAutoFit/>
          </a:bodyPr>
          <a:lstStyle/>
          <a:p>
            <a:pPr>
              <a:spcBef>
                <a:spcPct val="50000"/>
              </a:spcBef>
            </a:pPr>
            <a:r>
              <a:rPr lang="de-AT"/>
              <a:t>Example</a:t>
            </a:r>
            <a:endParaRPr lang="en-US"/>
          </a:p>
        </p:txBody>
      </p:sp>
      <p:sp>
        <p:nvSpPr>
          <p:cNvPr id="45065" name="Text Box 7"/>
          <p:cNvSpPr txBox="1">
            <a:spLocks noChangeArrowheads="1"/>
          </p:cNvSpPr>
          <p:nvPr/>
        </p:nvSpPr>
        <p:spPr bwMode="auto">
          <a:xfrm>
            <a:off x="4127500" y="4408488"/>
            <a:ext cx="304800" cy="366712"/>
          </a:xfrm>
          <a:prstGeom prst="rect">
            <a:avLst/>
          </a:prstGeom>
          <a:noFill/>
          <a:ln w="9525">
            <a:noFill/>
            <a:miter lim="800000"/>
            <a:headEnd/>
            <a:tailEnd/>
          </a:ln>
        </p:spPr>
        <p:txBody>
          <a:bodyPr>
            <a:prstTxWarp prst="textNoShape">
              <a:avLst/>
            </a:prstTxWarp>
            <a:spAutoFit/>
          </a:bodyPr>
          <a:lstStyle/>
          <a:p>
            <a:pPr>
              <a:spcBef>
                <a:spcPct val="50000"/>
              </a:spcBef>
            </a:pPr>
            <a:r>
              <a:rPr lang="de-AT"/>
              <a:t>A</a:t>
            </a:r>
            <a:endParaRPr lang="en-US"/>
          </a:p>
        </p:txBody>
      </p:sp>
      <p:sp>
        <p:nvSpPr>
          <p:cNvPr id="45066" name="Text Box 8"/>
          <p:cNvSpPr txBox="1">
            <a:spLocks noChangeArrowheads="1"/>
          </p:cNvSpPr>
          <p:nvPr/>
        </p:nvSpPr>
        <p:spPr bwMode="auto">
          <a:xfrm>
            <a:off x="3975100" y="5678488"/>
            <a:ext cx="304800" cy="366712"/>
          </a:xfrm>
          <a:prstGeom prst="rect">
            <a:avLst/>
          </a:prstGeom>
          <a:noFill/>
          <a:ln w="9525">
            <a:noFill/>
            <a:miter lim="800000"/>
            <a:headEnd/>
            <a:tailEnd/>
          </a:ln>
        </p:spPr>
        <p:txBody>
          <a:bodyPr>
            <a:prstTxWarp prst="textNoShape">
              <a:avLst/>
            </a:prstTxWarp>
            <a:spAutoFit/>
          </a:bodyPr>
          <a:lstStyle/>
          <a:p>
            <a:pPr>
              <a:spcBef>
                <a:spcPct val="50000"/>
              </a:spcBef>
            </a:pPr>
            <a:r>
              <a:rPr lang="de-AT"/>
              <a:t>C</a:t>
            </a:r>
            <a:endParaRPr lang="en-US"/>
          </a:p>
        </p:txBody>
      </p:sp>
      <p:sp>
        <p:nvSpPr>
          <p:cNvPr id="45067" name="Text Box 9"/>
          <p:cNvSpPr txBox="1">
            <a:spLocks noChangeArrowheads="1"/>
          </p:cNvSpPr>
          <p:nvPr/>
        </p:nvSpPr>
        <p:spPr bwMode="auto">
          <a:xfrm>
            <a:off x="4673600" y="5081588"/>
            <a:ext cx="304800" cy="366712"/>
          </a:xfrm>
          <a:prstGeom prst="rect">
            <a:avLst/>
          </a:prstGeom>
          <a:noFill/>
          <a:ln w="9525">
            <a:noFill/>
            <a:miter lim="800000"/>
            <a:headEnd/>
            <a:tailEnd/>
          </a:ln>
        </p:spPr>
        <p:txBody>
          <a:bodyPr>
            <a:prstTxWarp prst="textNoShape">
              <a:avLst/>
            </a:prstTxWarp>
            <a:spAutoFit/>
          </a:bodyPr>
          <a:lstStyle/>
          <a:p>
            <a:pPr>
              <a:spcBef>
                <a:spcPct val="50000"/>
              </a:spcBef>
            </a:pPr>
            <a:r>
              <a:rPr lang="de-AT"/>
              <a:t>B</a:t>
            </a:r>
            <a:endParaRPr lang="en-US"/>
          </a:p>
        </p:txBody>
      </p:sp>
      <p:sp>
        <p:nvSpPr>
          <p:cNvPr id="45068" name="Text Box 10"/>
          <p:cNvSpPr txBox="1">
            <a:spLocks noChangeArrowheads="1"/>
          </p:cNvSpPr>
          <p:nvPr/>
        </p:nvSpPr>
        <p:spPr bwMode="auto">
          <a:xfrm>
            <a:off x="5207000" y="4167188"/>
            <a:ext cx="304800" cy="366712"/>
          </a:xfrm>
          <a:prstGeom prst="rect">
            <a:avLst/>
          </a:prstGeom>
          <a:noFill/>
          <a:ln w="9525">
            <a:noFill/>
            <a:miter lim="800000"/>
            <a:headEnd/>
            <a:tailEnd/>
          </a:ln>
        </p:spPr>
        <p:txBody>
          <a:bodyPr>
            <a:prstTxWarp prst="textNoShape">
              <a:avLst/>
            </a:prstTxWarp>
            <a:spAutoFit/>
          </a:bodyPr>
          <a:lstStyle/>
          <a:p>
            <a:pPr>
              <a:spcBef>
                <a:spcPct val="50000"/>
              </a:spcBef>
            </a:pPr>
            <a:r>
              <a:rPr lang="de-AT"/>
              <a:t>F</a:t>
            </a:r>
            <a:endParaRPr lang="en-US"/>
          </a:p>
        </p:txBody>
      </p:sp>
      <p:sp>
        <p:nvSpPr>
          <p:cNvPr id="45069" name="Text Box 11"/>
          <p:cNvSpPr txBox="1">
            <a:spLocks noChangeArrowheads="1"/>
          </p:cNvSpPr>
          <p:nvPr/>
        </p:nvSpPr>
        <p:spPr bwMode="auto">
          <a:xfrm>
            <a:off x="5105400" y="5715000"/>
            <a:ext cx="3048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a:t>D</a:t>
            </a:r>
            <a:endParaRPr lang="en-US"/>
          </a:p>
        </p:txBody>
      </p:sp>
      <p:sp>
        <p:nvSpPr>
          <p:cNvPr id="45070" name="Text Box 12"/>
          <p:cNvSpPr txBox="1">
            <a:spLocks noChangeArrowheads="1"/>
          </p:cNvSpPr>
          <p:nvPr/>
        </p:nvSpPr>
        <p:spPr bwMode="auto">
          <a:xfrm>
            <a:off x="5562600" y="4800600"/>
            <a:ext cx="3048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a:t>E</a:t>
            </a:r>
            <a:endParaRPr lang="en-US"/>
          </a:p>
        </p:txBody>
      </p:sp>
      <p:sp>
        <p:nvSpPr>
          <p:cNvPr id="45071" name="Text Box 14"/>
          <p:cNvSpPr txBox="1">
            <a:spLocks noChangeArrowheads="1"/>
          </p:cNvSpPr>
          <p:nvPr/>
        </p:nvSpPr>
        <p:spPr bwMode="auto">
          <a:xfrm>
            <a:off x="6324600" y="4167188"/>
            <a:ext cx="304800" cy="366712"/>
          </a:xfrm>
          <a:prstGeom prst="rect">
            <a:avLst/>
          </a:prstGeom>
          <a:noFill/>
          <a:ln w="9525">
            <a:noFill/>
            <a:miter lim="800000"/>
            <a:headEnd/>
            <a:tailEnd/>
          </a:ln>
        </p:spPr>
        <p:txBody>
          <a:bodyPr>
            <a:prstTxWarp prst="textNoShape">
              <a:avLst/>
            </a:prstTxWarp>
            <a:spAutoFit/>
          </a:bodyPr>
          <a:lstStyle/>
          <a:p>
            <a:pPr>
              <a:spcBef>
                <a:spcPct val="50000"/>
              </a:spcBef>
            </a:pPr>
            <a:r>
              <a:rPr lang="de-AT"/>
              <a:t>G</a:t>
            </a:r>
            <a:endParaRPr lang="en-US"/>
          </a:p>
        </p:txBody>
      </p:sp>
      <p:pic>
        <p:nvPicPr>
          <p:cNvPr id="45072" name="Picture 18"/>
          <p:cNvPicPr>
            <a:picLocks noChangeAspect="1" noChangeArrowheads="1"/>
          </p:cNvPicPr>
          <p:nvPr/>
        </p:nvPicPr>
        <p:blipFill>
          <a:blip r:embed="rId3"/>
          <a:srcRect/>
          <a:stretch>
            <a:fillRect/>
          </a:stretch>
        </p:blipFill>
        <p:spPr bwMode="auto">
          <a:xfrm>
            <a:off x="3352800" y="5129213"/>
            <a:ext cx="354013" cy="361950"/>
          </a:xfrm>
          <a:prstGeom prst="rect">
            <a:avLst/>
          </a:prstGeom>
          <a:noFill/>
          <a:ln w="9525">
            <a:noFill/>
            <a:miter lim="800000"/>
            <a:headEnd/>
            <a:tailEnd/>
          </a:ln>
        </p:spPr>
      </p:pic>
      <p:sp>
        <p:nvSpPr>
          <p:cNvPr id="45073" name="Text Box 19"/>
          <p:cNvSpPr txBox="1">
            <a:spLocks noChangeArrowheads="1"/>
          </p:cNvSpPr>
          <p:nvPr/>
        </p:nvSpPr>
        <p:spPr bwMode="auto">
          <a:xfrm>
            <a:off x="2857500" y="5386388"/>
            <a:ext cx="1308100" cy="366712"/>
          </a:xfrm>
          <a:prstGeom prst="rect">
            <a:avLst/>
          </a:prstGeom>
          <a:noFill/>
          <a:ln w="9525">
            <a:noFill/>
            <a:miter lim="800000"/>
            <a:headEnd/>
            <a:tailEnd/>
          </a:ln>
        </p:spPr>
        <p:txBody>
          <a:bodyPr>
            <a:prstTxWarp prst="textNoShape">
              <a:avLst/>
            </a:prstTxWarp>
            <a:spAutoFit/>
          </a:bodyPr>
          <a:lstStyle/>
          <a:p>
            <a:pPr>
              <a:spcBef>
                <a:spcPct val="50000"/>
              </a:spcBef>
            </a:pPr>
            <a:r>
              <a:rPr lang="de-AT">
                <a:solidFill>
                  <a:srgbClr val="FF0000"/>
                </a:solidFill>
              </a:rPr>
              <a:t>New Node</a:t>
            </a: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5664"/>
                                        </p:tgtEl>
                                        <p:attrNameLst>
                                          <p:attrName>style.visibility</p:attrName>
                                        </p:attrNameLst>
                                      </p:cBhvr>
                                      <p:to>
                                        <p:strVal val="visible"/>
                                      </p:to>
                                    </p:set>
                                    <p:anim calcmode="lin" valueType="num">
                                      <p:cBhvr>
                                        <p:cTn id="7" dur="500" fill="hold"/>
                                        <p:tgtEl>
                                          <p:spTgt spid="155664"/>
                                        </p:tgtEl>
                                        <p:attrNameLst>
                                          <p:attrName>ppt_w</p:attrName>
                                        </p:attrNameLst>
                                      </p:cBhvr>
                                      <p:tavLst>
                                        <p:tav tm="0">
                                          <p:val>
                                            <p:fltVal val="0"/>
                                          </p:val>
                                        </p:tav>
                                        <p:tav tm="100000">
                                          <p:val>
                                            <p:strVal val="#ppt_w"/>
                                          </p:val>
                                        </p:tav>
                                      </p:tavLst>
                                    </p:anim>
                                    <p:anim calcmode="lin" valueType="num">
                                      <p:cBhvr>
                                        <p:cTn id="8" dur="500" fill="hold"/>
                                        <p:tgtEl>
                                          <p:spTgt spid="1556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4"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Assortative Mixing (or Homophily)</a:t>
            </a:r>
            <a:br>
              <a:rPr lang="de-DE" sz="2800"/>
            </a:br>
            <a:r>
              <a:rPr lang="de-DE" sz="2800"/>
              <a:t>[Newman 2003]</a:t>
            </a:r>
          </a:p>
        </p:txBody>
      </p:sp>
      <p:sp>
        <p:nvSpPr>
          <p:cNvPr id="46083" name="Rectangle 3"/>
          <p:cNvSpPr>
            <a:spLocks noGrp="1" noChangeArrowheads="1"/>
          </p:cNvSpPr>
          <p:nvPr>
            <p:ph type="body" idx="1"/>
          </p:nvPr>
        </p:nvSpPr>
        <p:spPr/>
        <p:txBody>
          <a:bodyPr/>
          <a:lstStyle/>
          <a:p>
            <a:pPr marL="457200" indent="-457200" eaLnBrk="1" hangingPunct="1">
              <a:buFontTx/>
              <a:buNone/>
            </a:pPr>
            <a:r>
              <a:rPr lang="en-US" smtClean="0"/>
              <a:t>Assortative Mixing refers to selective linking of nodes to other nodes who share some common property</a:t>
            </a:r>
          </a:p>
          <a:p>
            <a:pPr marL="457200" indent="-457200" eaLnBrk="1" hangingPunct="1"/>
            <a:r>
              <a:rPr lang="de-AT" smtClean="0"/>
              <a:t>E.g. degree correlation</a:t>
            </a:r>
            <a:br>
              <a:rPr lang="de-AT" smtClean="0"/>
            </a:br>
            <a:r>
              <a:rPr lang="de-AT" smtClean="0"/>
              <a:t>high degree nodes in a network associate preferentially with other high-degree nodes</a:t>
            </a:r>
          </a:p>
          <a:p>
            <a:pPr marL="457200" indent="-457200" eaLnBrk="1" hangingPunct="1"/>
            <a:r>
              <a:rPr lang="de-AT" smtClean="0"/>
              <a:t>E.g. social networks</a:t>
            </a:r>
            <a:br>
              <a:rPr lang="de-AT" smtClean="0"/>
            </a:br>
            <a:r>
              <a:rPr lang="de-AT" smtClean="0"/>
              <a:t>nodes of a certain type tend to associate with the same type of nodes (e.g. by race)</a:t>
            </a: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8"/>
          <p:cNvPicPr>
            <a:picLocks noGrp="1" noChangeAspect="1" noChangeArrowheads="1"/>
          </p:cNvPicPr>
          <p:nvPr>
            <p:ph idx="1"/>
          </p:nvPr>
        </p:nvPicPr>
        <p:blipFill>
          <a:blip r:embed="rId2"/>
          <a:srcRect/>
          <a:stretch>
            <a:fillRect/>
          </a:stretch>
        </p:blipFill>
        <p:spPr>
          <a:xfrm>
            <a:off x="822325" y="1978025"/>
            <a:ext cx="7588250" cy="4879975"/>
          </a:xfrm>
        </p:spPr>
      </p:pic>
      <p:sp>
        <p:nvSpPr>
          <p:cNvPr id="18435" name="Rectangle 9"/>
          <p:cNvSpPr>
            <a:spLocks noChangeArrowheads="1"/>
          </p:cNvSpPr>
          <p:nvPr/>
        </p:nvSpPr>
        <p:spPr bwMode="auto">
          <a:xfrm>
            <a:off x="5867400" y="2362200"/>
            <a:ext cx="3219450" cy="641350"/>
          </a:xfrm>
          <a:prstGeom prst="rect">
            <a:avLst/>
          </a:prstGeom>
          <a:noFill/>
          <a:ln w="9525">
            <a:noFill/>
            <a:miter lim="800000"/>
            <a:headEnd/>
            <a:tailEnd/>
          </a:ln>
        </p:spPr>
        <p:txBody>
          <a:bodyPr wrap="none">
            <a:prstTxWarp prst="textNoShape">
              <a:avLst/>
            </a:prstTxWarp>
            <a:spAutoFit/>
          </a:bodyPr>
          <a:lstStyle/>
          <a:p>
            <a:r>
              <a:rPr lang="en-US" dirty="0">
                <a:hlinkClick r:id="rId3"/>
              </a:rPr>
              <a:t>http://arxivblog.com/?p=484</a:t>
            </a:r>
            <a:endParaRPr lang="en-US" dirty="0"/>
          </a:p>
          <a:p>
            <a:r>
              <a:rPr lang="en-US" dirty="0">
                <a:hlinkClick r:id="rId4"/>
              </a:rPr>
              <a:t>http://arxiv.org/pdf/0806.3176</a:t>
            </a:r>
            <a:r>
              <a:rPr lang="en-US" dirty="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Assortative Mixing (or Homophily)</a:t>
            </a:r>
            <a:br>
              <a:rPr lang="de-DE" sz="2800"/>
            </a:br>
            <a:r>
              <a:rPr lang="de-DE" sz="2800"/>
              <a:t>[Newman 2003]</a:t>
            </a:r>
          </a:p>
        </p:txBody>
      </p:sp>
      <p:sp>
        <p:nvSpPr>
          <p:cNvPr id="47107" name="Rectangle 3"/>
          <p:cNvSpPr>
            <a:spLocks noGrp="1" noChangeArrowheads="1"/>
          </p:cNvSpPr>
          <p:nvPr>
            <p:ph type="body" idx="1"/>
          </p:nvPr>
        </p:nvSpPr>
        <p:spPr/>
        <p:txBody>
          <a:bodyPr/>
          <a:lstStyle/>
          <a:p>
            <a:pPr marL="457200" indent="-457200" eaLnBrk="1" hangingPunct="1">
              <a:buFontTx/>
              <a:buNone/>
            </a:pPr>
            <a:endParaRPr lang="en-US"/>
          </a:p>
        </p:txBody>
      </p:sp>
      <p:pic>
        <p:nvPicPr>
          <p:cNvPr id="47108" name="Picture 4"/>
          <p:cNvPicPr>
            <a:picLocks noChangeAspect="1" noChangeArrowheads="1"/>
          </p:cNvPicPr>
          <p:nvPr/>
        </p:nvPicPr>
        <p:blipFill>
          <a:blip r:embed="rId2"/>
          <a:srcRect/>
          <a:stretch>
            <a:fillRect/>
          </a:stretch>
        </p:blipFill>
        <p:spPr bwMode="auto">
          <a:xfrm>
            <a:off x="2819400" y="2971800"/>
            <a:ext cx="5257800" cy="363855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Disassortativity</a:t>
            </a:r>
            <a:br>
              <a:rPr lang="de-DE" sz="2800"/>
            </a:br>
            <a:r>
              <a:rPr lang="de-DE" sz="2800"/>
              <a:t>[Newman 2003]</a:t>
            </a:r>
          </a:p>
        </p:txBody>
      </p:sp>
      <p:sp>
        <p:nvSpPr>
          <p:cNvPr id="48131" name="Rectangle 3"/>
          <p:cNvSpPr>
            <a:spLocks noGrp="1" noChangeArrowheads="1"/>
          </p:cNvSpPr>
          <p:nvPr>
            <p:ph type="body" idx="1"/>
          </p:nvPr>
        </p:nvSpPr>
        <p:spPr/>
        <p:txBody>
          <a:bodyPr/>
          <a:lstStyle/>
          <a:p>
            <a:pPr marL="457200" indent="-457200" eaLnBrk="1" hangingPunct="1">
              <a:buFontTx/>
              <a:buNone/>
            </a:pPr>
            <a:r>
              <a:rPr lang="en-US" smtClean="0"/>
              <a:t>Disassortativity refers to selective linking of nodes to other nodes who are different in some property</a:t>
            </a:r>
          </a:p>
          <a:p>
            <a:pPr marL="457200" indent="-457200" eaLnBrk="1" hangingPunct="1"/>
            <a:r>
              <a:rPr lang="de-AT" smtClean="0"/>
              <a:t>E.g. the web</a:t>
            </a:r>
            <a:br>
              <a:rPr lang="de-AT" smtClean="0"/>
            </a:br>
            <a:r>
              <a:rPr lang="de-AT" smtClean="0"/>
              <a:t>low degree nodes tend to associate with high degree nodes</a:t>
            </a:r>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Network Resilience</a:t>
            </a:r>
            <a:br>
              <a:rPr lang="de-DE" sz="2800"/>
            </a:br>
            <a:r>
              <a:rPr lang="de-DE" sz="2800"/>
              <a:t>[Newman 2003]</a:t>
            </a:r>
          </a:p>
        </p:txBody>
      </p:sp>
      <p:sp>
        <p:nvSpPr>
          <p:cNvPr id="49155" name="Rectangle 3"/>
          <p:cNvSpPr>
            <a:spLocks noGrp="1" noChangeArrowheads="1"/>
          </p:cNvSpPr>
          <p:nvPr>
            <p:ph type="body" idx="1"/>
          </p:nvPr>
        </p:nvSpPr>
        <p:spPr/>
        <p:txBody>
          <a:bodyPr/>
          <a:lstStyle/>
          <a:p>
            <a:pPr marL="457200" indent="-457200" eaLnBrk="1" hangingPunct="1">
              <a:lnSpc>
                <a:spcPct val="90000"/>
              </a:lnSpc>
              <a:buFontTx/>
              <a:buNone/>
            </a:pPr>
            <a:r>
              <a:rPr lang="en-US" sz="2000"/>
              <a:t>The resilience of networks with respect to vertex removal and network connectivity.</a:t>
            </a:r>
            <a:endParaRPr lang="en-US" sz="2000" smtClean="0"/>
          </a:p>
          <a:p>
            <a:pPr marL="457200" indent="-457200" eaLnBrk="1" hangingPunct="1">
              <a:lnSpc>
                <a:spcPct val="90000"/>
              </a:lnSpc>
              <a:buFontTx/>
              <a:buNone/>
            </a:pPr>
            <a:r>
              <a:rPr lang="de-AT" sz="2000" smtClean="0"/>
              <a:t>If </a:t>
            </a:r>
            <a:r>
              <a:rPr lang="de-AT" sz="2000"/>
              <a:t>vertices are removed from a network, the typical length of paths between pairs of vertices will increase – vertex pairs will be disconnected.</a:t>
            </a:r>
          </a:p>
          <a:p>
            <a:pPr marL="457200" indent="-457200" eaLnBrk="1" hangingPunct="1">
              <a:lnSpc>
                <a:spcPct val="90000"/>
              </a:lnSpc>
              <a:buFontTx/>
              <a:buNone/>
            </a:pPr>
            <a:endParaRPr lang="en-US" sz="2000"/>
          </a:p>
          <a:p>
            <a:pPr marL="457200" indent="-457200" eaLnBrk="1" hangingPunct="1">
              <a:lnSpc>
                <a:spcPct val="90000"/>
              </a:lnSpc>
              <a:buFontTx/>
              <a:buNone/>
            </a:pPr>
            <a:r>
              <a:rPr lang="en-US" sz="2000"/>
              <a:t>Examples: </a:t>
            </a:r>
          </a:p>
          <a:p>
            <a:pPr marL="457200" indent="-457200" eaLnBrk="1" hangingPunct="1">
              <a:lnSpc>
                <a:spcPct val="90000"/>
              </a:lnSpc>
              <a:buFontTx/>
              <a:buAutoNum type="arabicPeriod"/>
            </a:pPr>
            <a:r>
              <a:rPr lang="en-US" sz="2000"/>
              <a:t>Deletion of a hub</a:t>
            </a:r>
          </a:p>
          <a:p>
            <a:pPr marL="457200" indent="-457200" eaLnBrk="1" hangingPunct="1">
              <a:lnSpc>
                <a:spcPct val="90000"/>
              </a:lnSpc>
              <a:buFontTx/>
              <a:buAutoNum type="arabicPeriod"/>
            </a:pPr>
            <a:r>
              <a:rPr lang="en-US" sz="2000"/>
              <a:t>Deletion of a leaf node element</a:t>
            </a:r>
          </a:p>
          <a:p>
            <a:pPr marL="457200" indent="-457200" eaLnBrk="1" hangingPunct="1">
              <a:lnSpc>
                <a:spcPct val="90000"/>
              </a:lnSpc>
              <a:buFontTx/>
              <a:buAutoNum type="arabicPeriod"/>
            </a:pPr>
            <a:endParaRPr lang="de-AT" sz="2000"/>
          </a:p>
          <a:p>
            <a:pPr marL="457200" indent="-457200" eaLnBrk="1" hangingPunct="1">
              <a:lnSpc>
                <a:spcPct val="90000"/>
              </a:lnSpc>
              <a:buFontTx/>
              <a:buNone/>
            </a:pPr>
            <a:r>
              <a:rPr lang="de-AT" sz="2000"/>
              <a:t>The web is highly resilient against random failure of vertices, but highly vulnerable to deliberate attack on its highest-degree vertices </a:t>
            </a:r>
            <a:endParaRPr lang="en-US" sz="2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Network Resilience</a:t>
            </a:r>
            <a:br>
              <a:rPr lang="de-DE" sz="2800"/>
            </a:br>
            <a:r>
              <a:rPr lang="de-DE" sz="2800"/>
              <a:t>[Newman 2003]</a:t>
            </a:r>
          </a:p>
        </p:txBody>
      </p:sp>
      <p:sp>
        <p:nvSpPr>
          <p:cNvPr id="156675" name="Rectangle 3"/>
          <p:cNvSpPr>
            <a:spLocks noGrp="1" noChangeArrowheads="1"/>
          </p:cNvSpPr>
          <p:nvPr>
            <p:ph type="body" idx="1"/>
          </p:nvPr>
        </p:nvSpPr>
        <p:spPr/>
        <p:txBody>
          <a:bodyPr/>
          <a:lstStyle/>
          <a:p>
            <a:pPr marL="457200" indent="-457200" eaLnBrk="1" hangingPunct="1">
              <a:buFontTx/>
              <a:buNone/>
            </a:pPr>
            <a:r>
              <a:rPr lang="de-AT" sz="1800"/>
              <a:t>Delete the node with the highest degree, what happens to the network?</a:t>
            </a:r>
          </a:p>
          <a:p>
            <a:pPr marL="457200" indent="-457200" eaLnBrk="1" hangingPunct="1">
              <a:buFontTx/>
              <a:buNone/>
            </a:pPr>
            <a:r>
              <a:rPr lang="de-AT" sz="1800"/>
              <a:t>Deleting which nodes introduces a new component?</a:t>
            </a:r>
            <a:endParaRPr lang="en-US" sz="1800"/>
          </a:p>
        </p:txBody>
      </p:sp>
      <p:sp>
        <p:nvSpPr>
          <p:cNvPr id="50180" name="Text Box 5"/>
          <p:cNvSpPr txBox="1">
            <a:spLocks noChangeArrowheads="1"/>
          </p:cNvSpPr>
          <p:nvPr/>
        </p:nvSpPr>
        <p:spPr bwMode="auto">
          <a:xfrm>
            <a:off x="6045200" y="5727700"/>
            <a:ext cx="22733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a:t>[Newman 2003]</a:t>
            </a:r>
            <a:endParaRPr lang="en-US"/>
          </a:p>
        </p:txBody>
      </p:sp>
      <p:sp>
        <p:nvSpPr>
          <p:cNvPr id="50181" name="Text Box 19"/>
          <p:cNvSpPr txBox="1">
            <a:spLocks noChangeArrowheads="1"/>
          </p:cNvSpPr>
          <p:nvPr/>
        </p:nvSpPr>
        <p:spPr bwMode="auto">
          <a:xfrm>
            <a:off x="4267200" y="2065338"/>
            <a:ext cx="4800600" cy="830262"/>
          </a:xfrm>
          <a:prstGeom prst="rect">
            <a:avLst/>
          </a:prstGeom>
          <a:solidFill>
            <a:srgbClr val="E1F2F3"/>
          </a:solidFill>
          <a:ln w="12700">
            <a:solidFill>
              <a:schemeClr val="tx1"/>
            </a:solidFill>
            <a:miter lim="800000"/>
            <a:headEnd/>
            <a:tailEnd/>
          </a:ln>
        </p:spPr>
        <p:txBody>
          <a:bodyPr>
            <a:prstTxWarp prst="textNoShape">
              <a:avLst/>
            </a:prstTxWarp>
            <a:spAutoFit/>
          </a:bodyPr>
          <a:lstStyle/>
          <a:p>
            <a:pPr>
              <a:spcBef>
                <a:spcPct val="50000"/>
              </a:spcBef>
            </a:pPr>
            <a:r>
              <a:rPr lang="de-AT" sz="1600" b="1"/>
              <a:t>Connectivity</a:t>
            </a:r>
            <a:r>
              <a:rPr lang="de-AT" sz="1600"/>
              <a:t>: a function of whether a graph remains connected when nodes and/or lines are deleted. [Wassermann 1994]</a:t>
            </a:r>
            <a:endParaRPr lang="en-US" sz="1600"/>
          </a:p>
        </p:txBody>
      </p:sp>
      <p:grpSp>
        <p:nvGrpSpPr>
          <p:cNvPr id="50182" name="Group 16"/>
          <p:cNvGrpSpPr>
            <a:grpSpLocks/>
          </p:cNvGrpSpPr>
          <p:nvPr/>
        </p:nvGrpSpPr>
        <p:grpSpPr bwMode="auto">
          <a:xfrm>
            <a:off x="2743200" y="4114800"/>
            <a:ext cx="5032375" cy="2438400"/>
            <a:chOff x="1320800" y="2854325"/>
            <a:chExt cx="6454775" cy="3219450"/>
          </a:xfrm>
        </p:grpSpPr>
        <p:pic>
          <p:nvPicPr>
            <p:cNvPr id="50183" name="Picture 4"/>
            <p:cNvPicPr>
              <a:picLocks noChangeAspect="1" noChangeArrowheads="1"/>
            </p:cNvPicPr>
            <p:nvPr/>
          </p:nvPicPr>
          <p:blipFill>
            <a:blip r:embed="rId2"/>
            <a:srcRect/>
            <a:stretch>
              <a:fillRect/>
            </a:stretch>
          </p:blipFill>
          <p:spPr bwMode="auto">
            <a:xfrm>
              <a:off x="1341438" y="2854325"/>
              <a:ext cx="6434137" cy="3219450"/>
            </a:xfrm>
            <a:prstGeom prst="rect">
              <a:avLst/>
            </a:prstGeom>
            <a:noFill/>
            <a:ln w="12700">
              <a:solidFill>
                <a:schemeClr val="tx1"/>
              </a:solidFill>
              <a:miter lim="800000"/>
              <a:headEnd/>
              <a:tailEnd/>
            </a:ln>
          </p:spPr>
        </p:pic>
        <p:sp>
          <p:nvSpPr>
            <p:cNvPr id="50184" name="Text Box 6"/>
            <p:cNvSpPr txBox="1">
              <a:spLocks noChangeArrowheads="1"/>
            </p:cNvSpPr>
            <p:nvPr/>
          </p:nvSpPr>
          <p:spPr bwMode="auto">
            <a:xfrm>
              <a:off x="1320800" y="2870200"/>
              <a:ext cx="22733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a:t>Example</a:t>
              </a:r>
              <a:endParaRPr lang="en-US"/>
            </a:p>
          </p:txBody>
        </p:sp>
        <p:sp>
          <p:nvSpPr>
            <p:cNvPr id="50185" name="Text Box 7"/>
            <p:cNvSpPr txBox="1">
              <a:spLocks noChangeArrowheads="1"/>
            </p:cNvSpPr>
            <p:nvPr/>
          </p:nvSpPr>
          <p:spPr bwMode="auto">
            <a:xfrm>
              <a:off x="2527300" y="3403600"/>
              <a:ext cx="3048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a:t>A</a:t>
              </a:r>
              <a:endParaRPr lang="en-US"/>
            </a:p>
          </p:txBody>
        </p:sp>
        <p:sp>
          <p:nvSpPr>
            <p:cNvPr id="50186" name="Text Box 8"/>
            <p:cNvSpPr txBox="1">
              <a:spLocks noChangeArrowheads="1"/>
            </p:cNvSpPr>
            <p:nvPr/>
          </p:nvSpPr>
          <p:spPr bwMode="auto">
            <a:xfrm>
              <a:off x="2374900" y="4673600"/>
              <a:ext cx="3048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a:t>C</a:t>
              </a:r>
              <a:endParaRPr lang="en-US"/>
            </a:p>
          </p:txBody>
        </p:sp>
        <p:sp>
          <p:nvSpPr>
            <p:cNvPr id="50187" name="Text Box 9"/>
            <p:cNvSpPr txBox="1">
              <a:spLocks noChangeArrowheads="1"/>
            </p:cNvSpPr>
            <p:nvPr/>
          </p:nvSpPr>
          <p:spPr bwMode="auto">
            <a:xfrm>
              <a:off x="3073400" y="4076700"/>
              <a:ext cx="3048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a:t>B</a:t>
              </a:r>
              <a:endParaRPr lang="en-US"/>
            </a:p>
          </p:txBody>
        </p:sp>
        <p:sp>
          <p:nvSpPr>
            <p:cNvPr id="50188" name="Text Box 10"/>
            <p:cNvSpPr txBox="1">
              <a:spLocks noChangeArrowheads="1"/>
            </p:cNvSpPr>
            <p:nvPr/>
          </p:nvSpPr>
          <p:spPr bwMode="auto">
            <a:xfrm>
              <a:off x="3606800" y="3162300"/>
              <a:ext cx="3048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a:t>F</a:t>
              </a:r>
              <a:endParaRPr lang="en-US"/>
            </a:p>
          </p:txBody>
        </p:sp>
        <p:sp>
          <p:nvSpPr>
            <p:cNvPr id="50189" name="Text Box 11"/>
            <p:cNvSpPr txBox="1">
              <a:spLocks noChangeArrowheads="1"/>
            </p:cNvSpPr>
            <p:nvPr/>
          </p:nvSpPr>
          <p:spPr bwMode="auto">
            <a:xfrm>
              <a:off x="3492500" y="5029200"/>
              <a:ext cx="3048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a:t>D</a:t>
              </a:r>
              <a:endParaRPr lang="en-US"/>
            </a:p>
          </p:txBody>
        </p:sp>
        <p:sp>
          <p:nvSpPr>
            <p:cNvPr id="50190" name="Text Box 12"/>
            <p:cNvSpPr txBox="1">
              <a:spLocks noChangeArrowheads="1"/>
            </p:cNvSpPr>
            <p:nvPr/>
          </p:nvSpPr>
          <p:spPr bwMode="auto">
            <a:xfrm>
              <a:off x="4330700" y="4318000"/>
              <a:ext cx="3048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a:t>E</a:t>
              </a:r>
              <a:endParaRPr lang="en-US"/>
            </a:p>
          </p:txBody>
        </p:sp>
        <p:sp>
          <p:nvSpPr>
            <p:cNvPr id="50191" name="Text Box 13"/>
            <p:cNvSpPr txBox="1">
              <a:spLocks noChangeArrowheads="1"/>
            </p:cNvSpPr>
            <p:nvPr/>
          </p:nvSpPr>
          <p:spPr bwMode="auto">
            <a:xfrm>
              <a:off x="5003800" y="4686300"/>
              <a:ext cx="4191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a:t>H</a:t>
              </a:r>
              <a:endParaRPr lang="en-US"/>
            </a:p>
          </p:txBody>
        </p:sp>
        <p:sp>
          <p:nvSpPr>
            <p:cNvPr id="50192" name="Text Box 14"/>
            <p:cNvSpPr txBox="1">
              <a:spLocks noChangeArrowheads="1"/>
            </p:cNvSpPr>
            <p:nvPr/>
          </p:nvSpPr>
          <p:spPr bwMode="auto">
            <a:xfrm>
              <a:off x="4724400" y="3162300"/>
              <a:ext cx="3048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a:t>G</a:t>
              </a:r>
              <a:endParaRPr lang="en-US"/>
            </a:p>
          </p:txBody>
        </p:sp>
        <p:sp>
          <p:nvSpPr>
            <p:cNvPr id="50193" name="Oval 20"/>
            <p:cNvSpPr>
              <a:spLocks noChangeArrowheads="1"/>
            </p:cNvSpPr>
            <p:nvPr/>
          </p:nvSpPr>
          <p:spPr bwMode="auto">
            <a:xfrm>
              <a:off x="3073400" y="4064000"/>
              <a:ext cx="609600" cy="406400"/>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box(in)">
                                      <p:cBhvr>
                                        <p:cTn id="7" dur="500"/>
                                        <p:tgtEl>
                                          <p:spTgt spid="156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6675">
                                            <p:txEl>
                                              <p:pRg st="1" end="1"/>
                                            </p:txEl>
                                          </p:spTgt>
                                        </p:tgtEl>
                                        <p:attrNameLst>
                                          <p:attrName>style.visibility</p:attrName>
                                        </p:attrNameLst>
                                      </p:cBhvr>
                                      <p:to>
                                        <p:strVal val="visible"/>
                                      </p:to>
                                    </p:set>
                                    <p:animEffect transition="in" filter="box(in)">
                                      <p:cBhvr>
                                        <p:cTn id="12" dur="500"/>
                                        <p:tgtEl>
                                          <p:spTgt spid="156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Network Resilience</a:t>
            </a:r>
            <a:br>
              <a:rPr lang="de-DE" sz="2800"/>
            </a:br>
            <a:r>
              <a:rPr lang="de-DE" sz="2800"/>
              <a:t>[Newman 2003]</a:t>
            </a:r>
          </a:p>
        </p:txBody>
      </p:sp>
      <p:sp>
        <p:nvSpPr>
          <p:cNvPr id="51203" name="Rectangle 3"/>
          <p:cNvSpPr>
            <a:spLocks noGrp="1" noChangeArrowheads="1"/>
          </p:cNvSpPr>
          <p:nvPr>
            <p:ph type="body" idx="1"/>
          </p:nvPr>
        </p:nvSpPr>
        <p:spPr/>
        <p:txBody>
          <a:bodyPr/>
          <a:lstStyle/>
          <a:p>
            <a:pPr marL="457200" indent="-457200" eaLnBrk="1" hangingPunct="1">
              <a:buFontTx/>
              <a:buNone/>
            </a:pPr>
            <a:endParaRPr lang="en-US"/>
          </a:p>
        </p:txBody>
      </p:sp>
      <p:pic>
        <p:nvPicPr>
          <p:cNvPr id="51204" name="Picture 5"/>
          <p:cNvPicPr>
            <a:picLocks noChangeAspect="1" noChangeArrowheads="1"/>
          </p:cNvPicPr>
          <p:nvPr/>
        </p:nvPicPr>
        <p:blipFill>
          <a:blip r:embed="rId2"/>
          <a:srcRect l="14165" r="9702" b="26694"/>
          <a:stretch>
            <a:fillRect/>
          </a:stretch>
        </p:blipFill>
        <p:spPr bwMode="auto">
          <a:xfrm>
            <a:off x="3429000" y="3048000"/>
            <a:ext cx="3276600" cy="3505200"/>
          </a:xfrm>
          <a:prstGeom prst="rect">
            <a:avLst/>
          </a:prstGeom>
          <a:noFill/>
          <a:ln w="12700">
            <a:solidFill>
              <a:schemeClr val="tx1"/>
            </a:solidFill>
            <a:miter lim="800000"/>
            <a:headEnd/>
            <a:tailEnd/>
          </a:ln>
        </p:spPr>
      </p:pic>
      <p:sp>
        <p:nvSpPr>
          <p:cNvPr id="51205" name="Text Box 6"/>
          <p:cNvSpPr txBox="1">
            <a:spLocks noChangeArrowheads="1"/>
          </p:cNvSpPr>
          <p:nvPr/>
        </p:nvSpPr>
        <p:spPr bwMode="auto">
          <a:xfrm>
            <a:off x="5791200" y="5410200"/>
            <a:ext cx="2362200" cy="276225"/>
          </a:xfrm>
          <a:prstGeom prst="rect">
            <a:avLst/>
          </a:prstGeom>
          <a:noFill/>
          <a:ln w="9525">
            <a:noFill/>
            <a:miter lim="800000"/>
            <a:headEnd/>
            <a:tailEnd/>
          </a:ln>
        </p:spPr>
        <p:txBody>
          <a:bodyPr>
            <a:prstTxWarp prst="textNoShape">
              <a:avLst/>
            </a:prstTxWarp>
            <a:spAutoFit/>
          </a:bodyPr>
          <a:lstStyle/>
          <a:p>
            <a:pPr>
              <a:spcBef>
                <a:spcPct val="50000"/>
              </a:spcBef>
            </a:pPr>
            <a:r>
              <a:rPr lang="de-AT"/>
              <a:t>Removal of random nodes</a:t>
            </a:r>
            <a:endParaRPr lang="en-US"/>
          </a:p>
        </p:txBody>
      </p:sp>
      <p:sp>
        <p:nvSpPr>
          <p:cNvPr id="51206" name="Text Box 7"/>
          <p:cNvSpPr txBox="1">
            <a:spLocks noChangeArrowheads="1"/>
          </p:cNvSpPr>
          <p:nvPr/>
        </p:nvSpPr>
        <p:spPr bwMode="auto">
          <a:xfrm>
            <a:off x="4267200" y="3657600"/>
            <a:ext cx="1371600" cy="646113"/>
          </a:xfrm>
          <a:prstGeom prst="rect">
            <a:avLst/>
          </a:prstGeom>
          <a:noFill/>
          <a:ln w="9525">
            <a:noFill/>
            <a:miter lim="800000"/>
            <a:headEnd/>
            <a:tailEnd/>
          </a:ln>
        </p:spPr>
        <p:txBody>
          <a:bodyPr>
            <a:prstTxWarp prst="textNoShape">
              <a:avLst/>
            </a:prstTxWarp>
            <a:spAutoFit/>
          </a:bodyPr>
          <a:lstStyle/>
          <a:p>
            <a:pPr>
              <a:spcBef>
                <a:spcPct val="50000"/>
              </a:spcBef>
            </a:pPr>
            <a:r>
              <a:rPr lang="de-AT"/>
              <a:t>Removal of high degree nodes first</a:t>
            </a:r>
            <a:endParaRPr lang="en-US"/>
          </a:p>
        </p:txBody>
      </p:sp>
      <p:sp>
        <p:nvSpPr>
          <p:cNvPr id="51207" name="Line 8"/>
          <p:cNvSpPr>
            <a:spLocks noChangeShapeType="1"/>
          </p:cNvSpPr>
          <p:nvPr/>
        </p:nvSpPr>
        <p:spPr bwMode="auto">
          <a:xfrm>
            <a:off x="3619500" y="5473700"/>
            <a:ext cx="546100" cy="0"/>
          </a:xfrm>
          <a:prstGeom prst="line">
            <a:avLst/>
          </a:prstGeom>
          <a:noFill/>
          <a:ln w="28575">
            <a:solidFill>
              <a:srgbClr val="FF0000"/>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Connectivity of the Web</a:t>
            </a:r>
            <a:br>
              <a:rPr lang="de-DE" sz="2800"/>
            </a:br>
            <a:r>
              <a:rPr lang="de-DE" sz="2800"/>
              <a:t>[Newman 2003, Broder et al 2000]</a:t>
            </a:r>
          </a:p>
        </p:txBody>
      </p:sp>
      <p:sp>
        <p:nvSpPr>
          <p:cNvPr id="52227" name="Rectangle 3"/>
          <p:cNvSpPr>
            <a:spLocks noGrp="1" noChangeArrowheads="1"/>
          </p:cNvSpPr>
          <p:nvPr>
            <p:ph type="body" idx="1"/>
          </p:nvPr>
        </p:nvSpPr>
        <p:spPr/>
        <p:txBody>
          <a:bodyPr/>
          <a:lstStyle/>
          <a:p>
            <a:pPr marL="457200" indent="-457200" eaLnBrk="1" hangingPunct="1">
              <a:buFontTx/>
              <a:buNone/>
            </a:pPr>
            <a:r>
              <a:rPr lang="de-AT"/>
              <a:t>What does it need to destroy the connectivity of the web?</a:t>
            </a:r>
          </a:p>
          <a:p>
            <a:pPr marL="457200" indent="-457200" eaLnBrk="1" hangingPunct="1">
              <a:buFontTx/>
              <a:buNone/>
            </a:pPr>
            <a:r>
              <a:rPr lang="de-AT"/>
              <a:t>According to Broder et al 2000, you need to remove all vertices with a degree greater than five.</a:t>
            </a:r>
          </a:p>
          <a:p>
            <a:pPr marL="457200" indent="-457200" eaLnBrk="1" hangingPunct="1">
              <a:buFontTx/>
              <a:buNone/>
            </a:pPr>
            <a:r>
              <a:rPr lang="de-AT"/>
              <a:t>Because of the highly skewed degree distribution of the web, the fraction of vertices with degree greater than five is only a small fraction of all vertices.</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a:t>But …</a:t>
            </a:r>
            <a:endParaRPr lang="de-DE" sz="1800"/>
          </a:p>
        </p:txBody>
      </p:sp>
      <p:sp>
        <p:nvSpPr>
          <p:cNvPr id="166915" name="Rectangle 3"/>
          <p:cNvSpPr>
            <a:spLocks noGrp="1" noChangeArrowheads="1"/>
          </p:cNvSpPr>
          <p:nvPr>
            <p:ph type="body" idx="1"/>
          </p:nvPr>
        </p:nvSpPr>
        <p:spPr/>
        <p:txBody>
          <a:bodyPr/>
          <a:lstStyle/>
          <a:p>
            <a:pPr lvl="1" eaLnBrk="1" hangingPunct="1">
              <a:buFontTx/>
              <a:buNone/>
            </a:pPr>
            <a:r>
              <a:rPr lang="de-AT"/>
              <a:t>Isn‘t all of this an over simplification of the world of social systems?</a:t>
            </a:r>
          </a:p>
          <a:p>
            <a:pPr lvl="1" eaLnBrk="1" hangingPunct="1"/>
            <a:r>
              <a:rPr lang="de-AT"/>
              <a:t>Ties/relationships vary in intensity</a:t>
            </a:r>
          </a:p>
          <a:p>
            <a:pPr lvl="1" eaLnBrk="1" hangingPunct="1"/>
            <a:r>
              <a:rPr lang="de-AT"/>
              <a:t>People who have strong ties tend to share a similiar set of acquaintances</a:t>
            </a:r>
          </a:p>
          <a:p>
            <a:pPr lvl="1" eaLnBrk="1" hangingPunct="1"/>
            <a:r>
              <a:rPr lang="de-AT"/>
              <a:t>Ties change over time</a:t>
            </a:r>
          </a:p>
          <a:p>
            <a:pPr lvl="1" eaLnBrk="1" hangingPunct="1"/>
            <a:r>
              <a:rPr lang="de-AT"/>
              <a:t>Nodes (people) have different characteristics, and they are </a:t>
            </a:r>
            <a:r>
              <a:rPr lang="de-AT" i="1"/>
              <a:t>actors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6915">
                                            <p:txEl>
                                              <p:pRg st="1" end="1"/>
                                            </p:txEl>
                                          </p:spTgt>
                                        </p:tgtEl>
                                        <p:attrNameLst>
                                          <p:attrName>style.visibility</p:attrName>
                                        </p:attrNameLst>
                                      </p:cBhvr>
                                      <p:to>
                                        <p:strVal val="visible"/>
                                      </p:to>
                                    </p:set>
                                    <p:animEffect transition="in" filter="wipe(down)">
                                      <p:cBhvr>
                                        <p:cTn id="7" dur="500"/>
                                        <p:tgtEl>
                                          <p:spTgt spid="1669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6915">
                                            <p:txEl>
                                              <p:pRg st="2" end="2"/>
                                            </p:txEl>
                                          </p:spTgt>
                                        </p:tgtEl>
                                        <p:attrNameLst>
                                          <p:attrName>style.visibility</p:attrName>
                                        </p:attrNameLst>
                                      </p:cBhvr>
                                      <p:to>
                                        <p:strVal val="visible"/>
                                      </p:to>
                                    </p:set>
                                    <p:animEffect transition="in" filter="wipe(down)">
                                      <p:cBhvr>
                                        <p:cTn id="12" dur="500"/>
                                        <p:tgtEl>
                                          <p:spTgt spid="1669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6915">
                                            <p:txEl>
                                              <p:pRg st="3" end="3"/>
                                            </p:txEl>
                                          </p:spTgt>
                                        </p:tgtEl>
                                        <p:attrNameLst>
                                          <p:attrName>style.visibility</p:attrName>
                                        </p:attrNameLst>
                                      </p:cBhvr>
                                      <p:to>
                                        <p:strVal val="visible"/>
                                      </p:to>
                                    </p:set>
                                    <p:animEffect transition="in" filter="wipe(down)">
                                      <p:cBhvr>
                                        <p:cTn id="17" dur="500"/>
                                        <p:tgtEl>
                                          <p:spTgt spid="1669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6915">
                                            <p:txEl>
                                              <p:pRg st="4" end="4"/>
                                            </p:txEl>
                                          </p:spTgt>
                                        </p:tgtEl>
                                        <p:attrNameLst>
                                          <p:attrName>style.visibility</p:attrName>
                                        </p:attrNameLst>
                                      </p:cBhvr>
                                      <p:to>
                                        <p:strVal val="visible"/>
                                      </p:to>
                                    </p:set>
                                    <p:animEffect transition="in" filter="wipe(down)">
                                      <p:cBhvr>
                                        <p:cTn id="22" dur="500"/>
                                        <p:tgtEl>
                                          <p:spTgt spid="166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The Strength of Weak Ties</a:t>
            </a:r>
            <a:br>
              <a:rPr lang="de-DE" sz="2800"/>
            </a:br>
            <a:r>
              <a:rPr lang="de-DE" sz="2800"/>
              <a:t>[Granovetter 1973]</a:t>
            </a:r>
            <a:endParaRPr lang="de-DE" sz="1600"/>
          </a:p>
        </p:txBody>
      </p:sp>
      <p:sp>
        <p:nvSpPr>
          <p:cNvPr id="141315" name="Rectangle 3"/>
          <p:cNvSpPr>
            <a:spLocks noGrp="1" noChangeArrowheads="1"/>
          </p:cNvSpPr>
          <p:nvPr>
            <p:ph type="body" idx="1"/>
          </p:nvPr>
        </p:nvSpPr>
        <p:spPr/>
        <p:txBody>
          <a:bodyPr/>
          <a:lstStyle/>
          <a:p>
            <a:pPr lvl="1" eaLnBrk="1" hangingPunct="1">
              <a:buFontTx/>
              <a:buNone/>
            </a:pPr>
            <a:r>
              <a:rPr lang="de-AT" sz="1800"/>
              <a:t>The strength of an interpersonal tie is a</a:t>
            </a:r>
          </a:p>
          <a:p>
            <a:pPr lvl="1" eaLnBrk="1" hangingPunct="1"/>
            <a:r>
              <a:rPr lang="de-AT" sz="1800"/>
              <a:t>(probably linear) combination of the amount of time</a:t>
            </a:r>
          </a:p>
          <a:p>
            <a:pPr lvl="1" eaLnBrk="1" hangingPunct="1"/>
            <a:r>
              <a:rPr lang="de-AT" sz="1800"/>
              <a:t>The emotional intensity</a:t>
            </a:r>
          </a:p>
          <a:p>
            <a:pPr lvl="1" eaLnBrk="1" hangingPunct="1"/>
            <a:r>
              <a:rPr lang="de-AT" sz="1800"/>
              <a:t>The intimacy</a:t>
            </a:r>
          </a:p>
          <a:p>
            <a:pPr lvl="1" eaLnBrk="1" hangingPunct="1"/>
            <a:r>
              <a:rPr lang="de-AT" sz="1800"/>
              <a:t>The reciprocal services which characterize the tie</a:t>
            </a:r>
          </a:p>
          <a:p>
            <a:pPr lvl="1" eaLnBrk="1" hangingPunct="1"/>
            <a:endParaRPr lang="de-AT" sz="1800"/>
          </a:p>
          <a:p>
            <a:pPr lvl="1" eaLnBrk="1" hangingPunct="1">
              <a:buFontTx/>
              <a:buNone/>
            </a:pPr>
            <a:endParaRPr lang="de-AT" sz="1800"/>
          </a:p>
          <a:p>
            <a:pPr lvl="1" eaLnBrk="1" hangingPunct="1">
              <a:buFontTx/>
              <a:buNone/>
            </a:pPr>
            <a:endParaRPr lang="de-AT" sz="1800"/>
          </a:p>
          <a:p>
            <a:pPr lvl="1" eaLnBrk="1" hangingPunct="1">
              <a:buFontTx/>
              <a:buNone/>
            </a:pPr>
            <a:endParaRPr lang="de-AT" sz="1800"/>
          </a:p>
          <a:p>
            <a:pPr lvl="1" eaLnBrk="1" hangingPunct="1">
              <a:buFontTx/>
              <a:buNone/>
            </a:pPr>
            <a:endParaRPr lang="de-AT" sz="1800"/>
          </a:p>
          <a:p>
            <a:pPr lvl="1" eaLnBrk="1" hangingPunct="1">
              <a:buFontTx/>
              <a:buNone/>
            </a:pPr>
            <a:r>
              <a:rPr lang="de-AT" sz="1800">
                <a:solidFill>
                  <a:srgbClr val="FF0000"/>
                </a:solidFill>
              </a:rPr>
              <a:t>Can you give examples of strong / weak ties?</a:t>
            </a:r>
            <a:endParaRPr lang="en-US" sz="1800">
              <a:solidFill>
                <a:srgbClr val="FF0000"/>
              </a:solidFill>
            </a:endParaRPr>
          </a:p>
        </p:txBody>
      </p:sp>
      <p:pic>
        <p:nvPicPr>
          <p:cNvPr id="54276" name="Picture 4"/>
          <p:cNvPicPr>
            <a:picLocks noChangeAspect="1" noChangeArrowheads="1"/>
          </p:cNvPicPr>
          <p:nvPr/>
        </p:nvPicPr>
        <p:blipFill>
          <a:blip r:embed="rId2"/>
          <a:srcRect/>
          <a:stretch>
            <a:fillRect/>
          </a:stretch>
        </p:blipFill>
        <p:spPr bwMode="auto">
          <a:xfrm>
            <a:off x="7070725" y="2212975"/>
            <a:ext cx="1885950" cy="2828925"/>
          </a:xfrm>
          <a:prstGeom prst="rect">
            <a:avLst/>
          </a:prstGeom>
          <a:noFill/>
          <a:ln w="9525">
            <a:noFill/>
            <a:miter lim="800000"/>
            <a:headEnd/>
            <a:tailEnd/>
          </a:ln>
        </p:spPr>
      </p:pic>
      <p:sp>
        <p:nvSpPr>
          <p:cNvPr id="54277" name="Text Box 5"/>
          <p:cNvSpPr txBox="1">
            <a:spLocks noChangeArrowheads="1"/>
          </p:cNvSpPr>
          <p:nvPr/>
        </p:nvSpPr>
        <p:spPr bwMode="auto">
          <a:xfrm>
            <a:off x="6845300" y="5087938"/>
            <a:ext cx="2184400" cy="779462"/>
          </a:xfrm>
          <a:prstGeom prst="rect">
            <a:avLst/>
          </a:prstGeom>
          <a:noFill/>
          <a:ln w="9525">
            <a:noFill/>
            <a:miter lim="800000"/>
            <a:headEnd/>
            <a:tailEnd/>
          </a:ln>
        </p:spPr>
        <p:txBody>
          <a:bodyPr>
            <a:prstTxWarp prst="textNoShape">
              <a:avLst/>
            </a:prstTxWarp>
            <a:spAutoFit/>
          </a:bodyPr>
          <a:lstStyle/>
          <a:p>
            <a:pPr>
              <a:spcBef>
                <a:spcPct val="50000"/>
              </a:spcBef>
            </a:pPr>
            <a:r>
              <a:rPr lang="de-AT"/>
              <a:t>Mark Granovetter,</a:t>
            </a:r>
          </a:p>
          <a:p>
            <a:pPr>
              <a:spcBef>
                <a:spcPct val="50000"/>
              </a:spcBef>
            </a:pPr>
            <a:r>
              <a:rPr lang="de-AT"/>
              <a:t>Stanford University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1315">
                                            <p:txEl>
                                              <p:pRg st="10" end="10"/>
                                            </p:txEl>
                                          </p:spTgt>
                                        </p:tgtEl>
                                        <p:attrNameLst>
                                          <p:attrName>style.visibility</p:attrName>
                                        </p:attrNameLst>
                                      </p:cBhvr>
                                      <p:to>
                                        <p:strVal val="visible"/>
                                      </p:to>
                                    </p:set>
                                    <p:anim calcmode="lin" valueType="num">
                                      <p:cBhvr>
                                        <p:cTn id="7" dur="500" fill="hold"/>
                                        <p:tgtEl>
                                          <p:spTgt spid="141315">
                                            <p:txEl>
                                              <p:pRg st="10" end="10"/>
                                            </p:txEl>
                                          </p:spTgt>
                                        </p:tgtEl>
                                        <p:attrNameLst>
                                          <p:attrName>ppt_w</p:attrName>
                                        </p:attrNameLst>
                                      </p:cBhvr>
                                      <p:tavLst>
                                        <p:tav tm="0">
                                          <p:val>
                                            <p:fltVal val="0"/>
                                          </p:val>
                                        </p:tav>
                                        <p:tav tm="100000">
                                          <p:val>
                                            <p:strVal val="#ppt_w"/>
                                          </p:val>
                                        </p:tav>
                                      </p:tavLst>
                                    </p:anim>
                                    <p:anim calcmode="lin" valueType="num">
                                      <p:cBhvr>
                                        <p:cTn id="8" dur="500" fill="hold"/>
                                        <p:tgtEl>
                                          <p:spTgt spid="141315">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The Strength of Weak Ties </a:t>
            </a:r>
            <a:br>
              <a:rPr lang="de-DE" sz="2800"/>
            </a:br>
            <a:r>
              <a:rPr lang="de-DE" sz="2800"/>
              <a:t>and Mutual Acquaintances [Granovetter 1973]</a:t>
            </a:r>
            <a:endParaRPr lang="de-DE" sz="1600"/>
          </a:p>
        </p:txBody>
      </p:sp>
      <p:sp>
        <p:nvSpPr>
          <p:cNvPr id="55299" name="Rectangle 3"/>
          <p:cNvSpPr>
            <a:spLocks noGrp="1" noChangeArrowheads="1"/>
          </p:cNvSpPr>
          <p:nvPr>
            <p:ph type="body" idx="1"/>
          </p:nvPr>
        </p:nvSpPr>
        <p:spPr>
          <a:xfrm>
            <a:off x="381000" y="2971800"/>
            <a:ext cx="8229600" cy="3886200"/>
          </a:xfrm>
        </p:spPr>
        <p:txBody>
          <a:bodyPr/>
          <a:lstStyle/>
          <a:p>
            <a:pPr lvl="1" eaLnBrk="1" hangingPunct="1">
              <a:buFontTx/>
              <a:buNone/>
            </a:pPr>
            <a:r>
              <a:rPr lang="de-AT" sz="1800"/>
              <a:t>Consider:</a:t>
            </a:r>
          </a:p>
          <a:p>
            <a:pPr lvl="1" eaLnBrk="1" hangingPunct="1">
              <a:buFontTx/>
              <a:buNone/>
            </a:pPr>
            <a:r>
              <a:rPr lang="de-AT" sz="1800"/>
              <a:t>Two arbitrarily selected individuals A and B and</a:t>
            </a:r>
          </a:p>
          <a:p>
            <a:pPr lvl="1" eaLnBrk="1" hangingPunct="1">
              <a:buFontTx/>
              <a:buNone/>
            </a:pPr>
            <a:r>
              <a:rPr lang="de-AT" sz="1800"/>
              <a:t>The set S = C,D,E of all persons with ties to either or both of them</a:t>
            </a:r>
          </a:p>
          <a:p>
            <a:pPr lvl="1" eaLnBrk="1" hangingPunct="1">
              <a:buFontTx/>
              <a:buNone/>
            </a:pPr>
            <a:r>
              <a:rPr lang="de-AT" sz="1800"/>
              <a:t>Hypothesis:</a:t>
            </a:r>
          </a:p>
          <a:p>
            <a:pPr lvl="1" eaLnBrk="1" hangingPunct="1">
              <a:buFontTx/>
              <a:buNone/>
            </a:pPr>
            <a:r>
              <a:rPr lang="de-AT" sz="1800"/>
              <a:t>The stronger the tie between A and B, the larger the proportion of individuals in S to whom they will both be tied.</a:t>
            </a:r>
          </a:p>
          <a:p>
            <a:pPr lvl="1" eaLnBrk="1" hangingPunct="1">
              <a:buFontTx/>
              <a:buNone/>
            </a:pPr>
            <a:r>
              <a:rPr lang="de-AT" sz="1800"/>
              <a:t>Theoretical corroboration:</a:t>
            </a:r>
          </a:p>
          <a:p>
            <a:pPr lvl="1" eaLnBrk="1" hangingPunct="1">
              <a:buFontTx/>
              <a:buNone/>
            </a:pPr>
            <a:r>
              <a:rPr lang="de-AT" sz="1800"/>
              <a:t>Stronger ties involve larger time commitments – probability of B meeting with some friend of A (who B does not know yet) is increased</a:t>
            </a:r>
          </a:p>
          <a:p>
            <a:pPr lvl="1" eaLnBrk="1" hangingPunct="1">
              <a:buFontTx/>
              <a:buNone/>
            </a:pPr>
            <a:r>
              <a:rPr lang="de-AT" sz="1800"/>
              <a:t>The stronger a tie connecting two individuals, the more similar they are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The Strength of Weak Ties</a:t>
            </a:r>
            <a:br>
              <a:rPr lang="de-DE" sz="2800"/>
            </a:br>
            <a:r>
              <a:rPr lang="de-DE" sz="2800"/>
              <a:t>[Granovetter 1973]</a:t>
            </a:r>
            <a:endParaRPr lang="de-DE" sz="1600"/>
          </a:p>
        </p:txBody>
      </p:sp>
      <p:sp>
        <p:nvSpPr>
          <p:cNvPr id="56323" name="Rectangle 3"/>
          <p:cNvSpPr>
            <a:spLocks noGrp="1" noChangeArrowheads="1"/>
          </p:cNvSpPr>
          <p:nvPr>
            <p:ph type="body" idx="1"/>
          </p:nvPr>
        </p:nvSpPr>
        <p:spPr>
          <a:xfrm>
            <a:off x="914400" y="1582738"/>
            <a:ext cx="8229600" cy="4543425"/>
          </a:xfrm>
        </p:spPr>
        <p:txBody>
          <a:bodyPr/>
          <a:lstStyle/>
          <a:p>
            <a:pPr lvl="1" eaLnBrk="1" hangingPunct="1">
              <a:buFontTx/>
              <a:buNone/>
            </a:pPr>
            <a:r>
              <a:rPr lang="de-AT" sz="1800"/>
              <a:t>The forbidden triad</a:t>
            </a:r>
            <a:endParaRPr lang="en-US" sz="1800"/>
          </a:p>
        </p:txBody>
      </p:sp>
      <p:pic>
        <p:nvPicPr>
          <p:cNvPr id="56324" name="Picture 4"/>
          <p:cNvPicPr>
            <a:picLocks noChangeAspect="1" noChangeArrowheads="1"/>
          </p:cNvPicPr>
          <p:nvPr/>
        </p:nvPicPr>
        <p:blipFill>
          <a:blip r:embed="rId2"/>
          <a:srcRect/>
          <a:stretch>
            <a:fillRect/>
          </a:stretch>
        </p:blipFill>
        <p:spPr bwMode="auto">
          <a:xfrm>
            <a:off x="3581400" y="3200400"/>
            <a:ext cx="3487738" cy="3487738"/>
          </a:xfrm>
          <a:prstGeom prst="rect">
            <a:avLst/>
          </a:prstGeom>
          <a:noFill/>
          <a:ln w="28575">
            <a:solidFill>
              <a:schemeClr val="tx1"/>
            </a:solidFill>
            <a:miter lim="800000"/>
            <a:headEnd/>
            <a:tailEnd/>
          </a:ln>
        </p:spPr>
      </p:pic>
      <p:sp>
        <p:nvSpPr>
          <p:cNvPr id="160773" name="Text Box 5"/>
          <p:cNvSpPr txBox="1">
            <a:spLocks noChangeArrowheads="1"/>
          </p:cNvSpPr>
          <p:nvPr/>
        </p:nvSpPr>
        <p:spPr bwMode="auto">
          <a:xfrm rot="-595574">
            <a:off x="6400800" y="5181600"/>
            <a:ext cx="2438400" cy="641350"/>
          </a:xfrm>
          <a:prstGeom prst="rect">
            <a:avLst/>
          </a:prstGeom>
          <a:noFill/>
          <a:ln w="9525">
            <a:noFill/>
            <a:miter lim="800000"/>
            <a:headEnd/>
            <a:tailEnd/>
          </a:ln>
        </p:spPr>
        <p:txBody>
          <a:bodyPr>
            <a:prstTxWarp prst="textNoShape">
              <a:avLst/>
            </a:prstTxWarp>
            <a:spAutoFit/>
          </a:bodyPr>
          <a:lstStyle/>
          <a:p>
            <a:pPr>
              <a:spcBef>
                <a:spcPct val="50000"/>
              </a:spcBef>
            </a:pPr>
            <a:r>
              <a:rPr lang="de-AT">
                <a:solidFill>
                  <a:srgbClr val="FF0000"/>
                </a:solidFill>
              </a:rPr>
              <a:t>Why is it called the forbidden triad?</a:t>
            </a:r>
            <a:endParaRPr lang="en-US">
              <a:solidFill>
                <a:srgbClr val="FF0000"/>
              </a:solidFill>
            </a:endParaRPr>
          </a:p>
        </p:txBody>
      </p:sp>
      <p:sp>
        <p:nvSpPr>
          <p:cNvPr id="56326" name="Text Box 6"/>
          <p:cNvSpPr txBox="1">
            <a:spLocks noChangeArrowheads="1"/>
          </p:cNvSpPr>
          <p:nvPr/>
        </p:nvSpPr>
        <p:spPr bwMode="auto">
          <a:xfrm>
            <a:off x="3937000" y="4800600"/>
            <a:ext cx="15621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a:t>Strong tie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0773"/>
                                        </p:tgtEl>
                                        <p:attrNameLst>
                                          <p:attrName>style.visibility</p:attrName>
                                        </p:attrNameLst>
                                      </p:cBhvr>
                                      <p:to>
                                        <p:strVal val="visible"/>
                                      </p:to>
                                    </p:set>
                                    <p:anim calcmode="lin" valueType="num">
                                      <p:cBhvr>
                                        <p:cTn id="7" dur="500" fill="hold"/>
                                        <p:tgtEl>
                                          <p:spTgt spid="160773"/>
                                        </p:tgtEl>
                                        <p:attrNameLst>
                                          <p:attrName>ppt_w</p:attrName>
                                        </p:attrNameLst>
                                      </p:cBhvr>
                                      <p:tavLst>
                                        <p:tav tm="0">
                                          <p:val>
                                            <p:fltVal val="0"/>
                                          </p:val>
                                        </p:tav>
                                        <p:tav tm="100000">
                                          <p:val>
                                            <p:strVal val="#ppt_w"/>
                                          </p:val>
                                        </p:tav>
                                      </p:tavLst>
                                    </p:anim>
                                    <p:anim calcmode="lin" valueType="num">
                                      <p:cBhvr>
                                        <p:cTn id="8" dur="500" fill="hold"/>
                                        <p:tgtEl>
                                          <p:spTgt spid="1607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3"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a:t>Do I know somebody in …?</a:t>
            </a:r>
          </a:p>
        </p:txBody>
      </p:sp>
      <p:sp>
        <p:nvSpPr>
          <p:cNvPr id="19459" name="Rectangle 3"/>
          <p:cNvSpPr>
            <a:spLocks noGrp="1" noChangeArrowheads="1"/>
          </p:cNvSpPr>
          <p:nvPr>
            <p:ph type="body" idx="1"/>
          </p:nvPr>
        </p:nvSpPr>
        <p:spPr/>
        <p:txBody>
          <a:bodyPr/>
          <a:lstStyle/>
          <a:p>
            <a:pPr eaLnBrk="1" hangingPunct="1">
              <a:buFontTx/>
              <a:buNone/>
            </a:pPr>
            <a:endParaRPr lang="en-US"/>
          </a:p>
        </p:txBody>
      </p:sp>
      <p:pic>
        <p:nvPicPr>
          <p:cNvPr id="19460" name="Picture 6"/>
          <p:cNvPicPr>
            <a:picLocks noChangeAspect="1" noChangeArrowheads="1"/>
          </p:cNvPicPr>
          <p:nvPr/>
        </p:nvPicPr>
        <p:blipFill>
          <a:blip r:embed="rId2"/>
          <a:srcRect b="5058"/>
          <a:stretch>
            <a:fillRect/>
          </a:stretch>
        </p:blipFill>
        <p:spPr bwMode="auto">
          <a:xfrm>
            <a:off x="3733800" y="2511425"/>
            <a:ext cx="5105400" cy="434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smtClean="0"/>
              <a:t>Bridges [Granovetter 1973]</a:t>
            </a:r>
            <a:endParaRPr lang="de-DE" sz="1600" smtClean="0"/>
          </a:p>
        </p:txBody>
      </p:sp>
      <p:sp>
        <p:nvSpPr>
          <p:cNvPr id="57347" name="Rectangle 3"/>
          <p:cNvSpPr>
            <a:spLocks noGrp="1" noChangeArrowheads="1"/>
          </p:cNvSpPr>
          <p:nvPr>
            <p:ph type="body" idx="1"/>
          </p:nvPr>
        </p:nvSpPr>
        <p:spPr>
          <a:xfrm>
            <a:off x="304800" y="2667000"/>
            <a:ext cx="8229600" cy="3505200"/>
          </a:xfrm>
        </p:spPr>
        <p:txBody>
          <a:bodyPr/>
          <a:lstStyle/>
          <a:p>
            <a:pPr lvl="1" eaLnBrk="1" hangingPunct="1">
              <a:buFontTx/>
              <a:buNone/>
            </a:pPr>
            <a:r>
              <a:rPr lang="de-AT" sz="2000"/>
              <a:t>A bridge is a line in a network which provides </a:t>
            </a:r>
            <a:r>
              <a:rPr lang="de-AT" sz="2000" b="1"/>
              <a:t>the only path</a:t>
            </a:r>
            <a:r>
              <a:rPr lang="de-AT" sz="2000"/>
              <a:t> between two points.</a:t>
            </a:r>
          </a:p>
          <a:p>
            <a:pPr lvl="1" eaLnBrk="1" hangingPunct="1">
              <a:buFontTx/>
              <a:buNone/>
            </a:pPr>
            <a:endParaRPr lang="de-AT" sz="2000"/>
          </a:p>
          <a:p>
            <a:pPr lvl="1" eaLnBrk="1" hangingPunct="1">
              <a:buFontTx/>
              <a:buNone/>
            </a:pPr>
            <a:r>
              <a:rPr lang="de-AT" sz="2000"/>
              <a:t>In social networks, a bridge between A and B provides the only route along which information or influence can flow from any contact of A to any contact of B</a:t>
            </a:r>
            <a:endParaRPr lang="en-US" sz="2000"/>
          </a:p>
        </p:txBody>
      </p:sp>
      <p:grpSp>
        <p:nvGrpSpPr>
          <p:cNvPr id="57348" name="Group 21"/>
          <p:cNvGrpSpPr>
            <a:grpSpLocks/>
          </p:cNvGrpSpPr>
          <p:nvPr/>
        </p:nvGrpSpPr>
        <p:grpSpPr bwMode="auto">
          <a:xfrm>
            <a:off x="1447800" y="4889500"/>
            <a:ext cx="6832600" cy="1739900"/>
            <a:chOff x="1955800" y="4254500"/>
            <a:chExt cx="6832600" cy="1739900"/>
          </a:xfrm>
        </p:grpSpPr>
        <p:sp>
          <p:nvSpPr>
            <p:cNvPr id="57349" name="Oval 7"/>
            <p:cNvSpPr>
              <a:spLocks noChangeArrowheads="1"/>
            </p:cNvSpPr>
            <p:nvPr/>
          </p:nvSpPr>
          <p:spPr bwMode="auto">
            <a:xfrm>
              <a:off x="1955800" y="4279900"/>
              <a:ext cx="381000" cy="355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r>
                <a:rPr lang="de-AT"/>
                <a:t>A</a:t>
              </a:r>
              <a:endParaRPr lang="en-US"/>
            </a:p>
          </p:txBody>
        </p:sp>
        <p:sp>
          <p:nvSpPr>
            <p:cNvPr id="57350" name="Oval 8"/>
            <p:cNvSpPr>
              <a:spLocks noChangeArrowheads="1"/>
            </p:cNvSpPr>
            <p:nvPr/>
          </p:nvSpPr>
          <p:spPr bwMode="auto">
            <a:xfrm>
              <a:off x="2603500" y="5219700"/>
              <a:ext cx="381000" cy="355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r>
                <a:rPr lang="de-AT"/>
                <a:t>B</a:t>
              </a:r>
              <a:endParaRPr lang="en-US"/>
            </a:p>
          </p:txBody>
        </p:sp>
        <p:sp>
          <p:nvSpPr>
            <p:cNvPr id="57351" name="Oval 9"/>
            <p:cNvSpPr>
              <a:spLocks noChangeArrowheads="1"/>
            </p:cNvSpPr>
            <p:nvPr/>
          </p:nvSpPr>
          <p:spPr bwMode="auto">
            <a:xfrm>
              <a:off x="3670300" y="4305300"/>
              <a:ext cx="381000" cy="355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r>
                <a:rPr lang="de-AT"/>
                <a:t>C</a:t>
              </a:r>
              <a:endParaRPr lang="en-US"/>
            </a:p>
          </p:txBody>
        </p:sp>
        <p:sp>
          <p:nvSpPr>
            <p:cNvPr id="57352" name="Oval 10"/>
            <p:cNvSpPr>
              <a:spLocks noChangeArrowheads="1"/>
            </p:cNvSpPr>
            <p:nvPr/>
          </p:nvSpPr>
          <p:spPr bwMode="auto">
            <a:xfrm>
              <a:off x="3644900" y="5638800"/>
              <a:ext cx="381000" cy="355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r>
                <a:rPr lang="de-AT"/>
                <a:t>D</a:t>
              </a:r>
              <a:endParaRPr lang="en-US"/>
            </a:p>
          </p:txBody>
        </p:sp>
        <p:sp>
          <p:nvSpPr>
            <p:cNvPr id="57353" name="Oval 11"/>
            <p:cNvSpPr>
              <a:spLocks noChangeArrowheads="1"/>
            </p:cNvSpPr>
            <p:nvPr/>
          </p:nvSpPr>
          <p:spPr bwMode="auto">
            <a:xfrm>
              <a:off x="5321300" y="4495800"/>
              <a:ext cx="381000" cy="355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r>
                <a:rPr lang="de-AT"/>
                <a:t>E</a:t>
              </a:r>
              <a:endParaRPr lang="en-US"/>
            </a:p>
          </p:txBody>
        </p:sp>
        <p:sp>
          <p:nvSpPr>
            <p:cNvPr id="57354" name="Oval 12"/>
            <p:cNvSpPr>
              <a:spLocks noChangeArrowheads="1"/>
            </p:cNvSpPr>
            <p:nvPr/>
          </p:nvSpPr>
          <p:spPr bwMode="auto">
            <a:xfrm>
              <a:off x="6184900" y="5295900"/>
              <a:ext cx="381000" cy="355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r>
                <a:rPr lang="de-AT"/>
                <a:t>F</a:t>
              </a:r>
              <a:endParaRPr lang="en-US"/>
            </a:p>
          </p:txBody>
        </p:sp>
        <p:sp>
          <p:nvSpPr>
            <p:cNvPr id="57355" name="Line 13"/>
            <p:cNvSpPr>
              <a:spLocks noChangeShapeType="1"/>
            </p:cNvSpPr>
            <p:nvPr/>
          </p:nvSpPr>
          <p:spPr bwMode="auto">
            <a:xfrm>
              <a:off x="2260600" y="4622800"/>
              <a:ext cx="406400" cy="609600"/>
            </a:xfrm>
            <a:prstGeom prst="line">
              <a:avLst/>
            </a:prstGeom>
            <a:noFill/>
            <a:ln w="9525">
              <a:solidFill>
                <a:schemeClr val="tx1"/>
              </a:solidFill>
              <a:round/>
              <a:headEnd/>
              <a:tailEnd/>
            </a:ln>
          </p:spPr>
          <p:txBody>
            <a:bodyPr>
              <a:prstTxWarp prst="textNoShape">
                <a:avLst/>
              </a:prstTxWarp>
            </a:bodyPr>
            <a:lstStyle/>
            <a:p>
              <a:endParaRPr lang="en-US"/>
            </a:p>
          </p:txBody>
        </p:sp>
        <p:sp>
          <p:nvSpPr>
            <p:cNvPr id="57356" name="Line 14"/>
            <p:cNvSpPr>
              <a:spLocks noChangeShapeType="1"/>
            </p:cNvSpPr>
            <p:nvPr/>
          </p:nvSpPr>
          <p:spPr bwMode="auto">
            <a:xfrm flipH="1">
              <a:off x="3848100" y="4660900"/>
              <a:ext cx="25400" cy="977900"/>
            </a:xfrm>
            <a:prstGeom prst="line">
              <a:avLst/>
            </a:prstGeom>
            <a:noFill/>
            <a:ln w="9525">
              <a:solidFill>
                <a:schemeClr val="tx1"/>
              </a:solidFill>
              <a:round/>
              <a:headEnd/>
              <a:tailEnd/>
            </a:ln>
          </p:spPr>
          <p:txBody>
            <a:bodyPr>
              <a:prstTxWarp prst="textNoShape">
                <a:avLst/>
              </a:prstTxWarp>
            </a:bodyPr>
            <a:lstStyle/>
            <a:p>
              <a:endParaRPr lang="en-US"/>
            </a:p>
          </p:txBody>
        </p:sp>
        <p:sp>
          <p:nvSpPr>
            <p:cNvPr id="57357" name="Line 15"/>
            <p:cNvSpPr>
              <a:spLocks noChangeShapeType="1"/>
            </p:cNvSpPr>
            <p:nvPr/>
          </p:nvSpPr>
          <p:spPr bwMode="auto">
            <a:xfrm flipH="1">
              <a:off x="2857500" y="4559300"/>
              <a:ext cx="812800" cy="685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57358" name="Line 16"/>
            <p:cNvSpPr>
              <a:spLocks noChangeShapeType="1"/>
            </p:cNvSpPr>
            <p:nvPr/>
          </p:nvSpPr>
          <p:spPr bwMode="auto">
            <a:xfrm flipH="1">
              <a:off x="2311400" y="4470400"/>
              <a:ext cx="1358900" cy="12700"/>
            </a:xfrm>
            <a:prstGeom prst="line">
              <a:avLst/>
            </a:prstGeom>
            <a:noFill/>
            <a:ln w="9525">
              <a:solidFill>
                <a:schemeClr val="tx1"/>
              </a:solidFill>
              <a:round/>
              <a:headEnd/>
              <a:tailEnd/>
            </a:ln>
          </p:spPr>
          <p:txBody>
            <a:bodyPr>
              <a:prstTxWarp prst="textNoShape">
                <a:avLst/>
              </a:prstTxWarp>
            </a:bodyPr>
            <a:lstStyle/>
            <a:p>
              <a:endParaRPr lang="en-US"/>
            </a:p>
          </p:txBody>
        </p:sp>
        <p:sp>
          <p:nvSpPr>
            <p:cNvPr id="57359" name="Line 17"/>
            <p:cNvSpPr>
              <a:spLocks noChangeShapeType="1"/>
            </p:cNvSpPr>
            <p:nvPr/>
          </p:nvSpPr>
          <p:spPr bwMode="auto">
            <a:xfrm flipH="1">
              <a:off x="3962400" y="4762500"/>
              <a:ext cx="1371600" cy="939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57360" name="Line 18"/>
            <p:cNvSpPr>
              <a:spLocks noChangeShapeType="1"/>
            </p:cNvSpPr>
            <p:nvPr/>
          </p:nvSpPr>
          <p:spPr bwMode="auto">
            <a:xfrm flipH="1" flipV="1">
              <a:off x="5638800" y="4787900"/>
              <a:ext cx="596900" cy="533400"/>
            </a:xfrm>
            <a:prstGeom prst="line">
              <a:avLst/>
            </a:prstGeom>
            <a:noFill/>
            <a:ln w="9525">
              <a:solidFill>
                <a:schemeClr val="tx1"/>
              </a:solidFill>
              <a:round/>
              <a:headEnd/>
              <a:tailEnd/>
            </a:ln>
          </p:spPr>
          <p:txBody>
            <a:bodyPr>
              <a:prstTxWarp prst="textNoShape">
                <a:avLst/>
              </a:prstTxWarp>
            </a:bodyPr>
            <a:lstStyle/>
            <a:p>
              <a:endParaRPr lang="en-US"/>
            </a:p>
          </p:txBody>
        </p:sp>
        <p:sp>
          <p:nvSpPr>
            <p:cNvPr id="57361" name="Line 19"/>
            <p:cNvSpPr>
              <a:spLocks noChangeShapeType="1"/>
            </p:cNvSpPr>
            <p:nvPr/>
          </p:nvSpPr>
          <p:spPr bwMode="auto">
            <a:xfrm flipH="1" flipV="1">
              <a:off x="2921000" y="5486400"/>
              <a:ext cx="736600" cy="266700"/>
            </a:xfrm>
            <a:prstGeom prst="line">
              <a:avLst/>
            </a:prstGeom>
            <a:noFill/>
            <a:ln w="9525">
              <a:solidFill>
                <a:schemeClr val="tx1"/>
              </a:solidFill>
              <a:round/>
              <a:headEnd/>
              <a:tailEnd/>
            </a:ln>
          </p:spPr>
          <p:txBody>
            <a:bodyPr>
              <a:prstTxWarp prst="textNoShape">
                <a:avLst/>
              </a:prstTxWarp>
            </a:bodyPr>
            <a:lstStyle/>
            <a:p>
              <a:endParaRPr lang="en-US"/>
            </a:p>
          </p:txBody>
        </p:sp>
        <p:sp>
          <p:nvSpPr>
            <p:cNvPr id="57362" name="Oval 20"/>
            <p:cNvSpPr>
              <a:spLocks noChangeArrowheads="1"/>
            </p:cNvSpPr>
            <p:nvPr/>
          </p:nvSpPr>
          <p:spPr bwMode="auto">
            <a:xfrm>
              <a:off x="6489700" y="4254500"/>
              <a:ext cx="381000" cy="355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r>
                <a:rPr lang="de-AT"/>
                <a:t>G</a:t>
              </a:r>
              <a:endParaRPr lang="en-US"/>
            </a:p>
          </p:txBody>
        </p:sp>
        <p:sp>
          <p:nvSpPr>
            <p:cNvPr id="57363" name="Line 21"/>
            <p:cNvSpPr>
              <a:spLocks noChangeShapeType="1"/>
            </p:cNvSpPr>
            <p:nvPr/>
          </p:nvSpPr>
          <p:spPr bwMode="auto">
            <a:xfrm flipV="1">
              <a:off x="6413500" y="4584700"/>
              <a:ext cx="215900" cy="685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57364" name="Line 22"/>
            <p:cNvSpPr>
              <a:spLocks noChangeShapeType="1"/>
            </p:cNvSpPr>
            <p:nvPr/>
          </p:nvSpPr>
          <p:spPr bwMode="auto">
            <a:xfrm flipV="1">
              <a:off x="5689600" y="4457700"/>
              <a:ext cx="749300" cy="139700"/>
            </a:xfrm>
            <a:prstGeom prst="line">
              <a:avLst/>
            </a:prstGeom>
            <a:noFill/>
            <a:ln w="9525">
              <a:solidFill>
                <a:schemeClr val="tx1"/>
              </a:solidFill>
              <a:round/>
              <a:headEnd/>
              <a:tailEnd/>
            </a:ln>
          </p:spPr>
          <p:txBody>
            <a:bodyPr>
              <a:prstTxWarp prst="textNoShape">
                <a:avLst/>
              </a:prstTxWarp>
            </a:bodyPr>
            <a:lstStyle/>
            <a:p>
              <a:endParaRPr lang="en-US"/>
            </a:p>
          </p:txBody>
        </p:sp>
        <p:sp>
          <p:nvSpPr>
            <p:cNvPr id="57365" name="Text Box 23"/>
            <p:cNvSpPr txBox="1">
              <a:spLocks noChangeArrowheads="1"/>
            </p:cNvSpPr>
            <p:nvPr/>
          </p:nvSpPr>
          <p:spPr bwMode="auto">
            <a:xfrm>
              <a:off x="7289800" y="4610100"/>
              <a:ext cx="1498600" cy="1190625"/>
            </a:xfrm>
            <a:prstGeom prst="rect">
              <a:avLst/>
            </a:prstGeom>
            <a:noFill/>
            <a:ln w="9525">
              <a:noFill/>
              <a:miter lim="800000"/>
              <a:headEnd/>
              <a:tailEnd/>
            </a:ln>
          </p:spPr>
          <p:txBody>
            <a:bodyPr>
              <a:prstTxWarp prst="textNoShape">
                <a:avLst/>
              </a:prstTxWarp>
              <a:spAutoFit/>
            </a:bodyPr>
            <a:lstStyle/>
            <a:p>
              <a:pPr>
                <a:spcBef>
                  <a:spcPct val="50000"/>
                </a:spcBef>
              </a:pPr>
              <a:r>
                <a:rPr lang="de-AT">
                  <a:solidFill>
                    <a:srgbClr val="FF0000"/>
                  </a:solidFill>
                </a:rPr>
                <a:t>Which edge represents a bridge? Why?</a:t>
              </a:r>
              <a:endParaRPr lang="en-US">
                <a:solidFill>
                  <a:srgbClr val="FF0000"/>
                </a:solidFill>
              </a:endParaRPr>
            </a:p>
          </p:txBody>
        </p:sp>
        <p:sp>
          <p:nvSpPr>
            <p:cNvPr id="57366" name="Line 24"/>
            <p:cNvSpPr>
              <a:spLocks noChangeShapeType="1"/>
            </p:cNvSpPr>
            <p:nvPr/>
          </p:nvSpPr>
          <p:spPr bwMode="auto">
            <a:xfrm flipH="1">
              <a:off x="3951288" y="4764088"/>
              <a:ext cx="1371600" cy="939800"/>
            </a:xfrm>
            <a:prstGeom prst="line">
              <a:avLst/>
            </a:prstGeom>
            <a:noFill/>
            <a:ln w="38100">
              <a:solidFill>
                <a:srgbClr val="FF0000"/>
              </a:solidFill>
              <a:round/>
              <a:headEnd/>
              <a:tailEnd/>
            </a:ln>
          </p:spPr>
          <p:txBody>
            <a:bodyP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57200" y="1981200"/>
            <a:ext cx="8229600" cy="8382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Bridges and Strong Ties [Granovetter 1973]</a:t>
            </a:r>
            <a:endParaRPr lang="de-DE" sz="1600"/>
          </a:p>
        </p:txBody>
      </p:sp>
      <p:sp>
        <p:nvSpPr>
          <p:cNvPr id="58371" name="Rectangle 3"/>
          <p:cNvSpPr>
            <a:spLocks noGrp="1" noChangeArrowheads="1"/>
          </p:cNvSpPr>
          <p:nvPr>
            <p:ph type="body" idx="1"/>
          </p:nvPr>
        </p:nvSpPr>
        <p:spPr>
          <a:xfrm>
            <a:off x="304800" y="2390775"/>
            <a:ext cx="8610600" cy="4543425"/>
          </a:xfrm>
        </p:spPr>
        <p:txBody>
          <a:bodyPr/>
          <a:lstStyle/>
          <a:p>
            <a:pPr marL="800100" lvl="1" indent="-342900" eaLnBrk="1" hangingPunct="1">
              <a:buFontTx/>
              <a:buNone/>
            </a:pPr>
            <a:r>
              <a:rPr lang="de-AT" sz="1800"/>
              <a:t>Example: </a:t>
            </a:r>
          </a:p>
          <a:p>
            <a:pPr marL="800100" lvl="1" indent="-342900" eaLnBrk="1" hangingPunct="1">
              <a:buFontTx/>
              <a:buAutoNum type="arabicPeriod"/>
            </a:pPr>
            <a:r>
              <a:rPr lang="de-AT" sz="1800"/>
              <a:t>Imagine the strong tie between A and B</a:t>
            </a:r>
          </a:p>
          <a:p>
            <a:pPr marL="800100" lvl="1" indent="-342900" eaLnBrk="1" hangingPunct="1">
              <a:buFontTx/>
              <a:buAutoNum type="arabicPeriod"/>
            </a:pPr>
            <a:r>
              <a:rPr lang="de-AT" sz="1800"/>
              <a:t>Imagine the strong tie between A and C</a:t>
            </a:r>
          </a:p>
          <a:p>
            <a:pPr marL="800100" lvl="1" indent="-342900" eaLnBrk="1" hangingPunct="1">
              <a:buFontTx/>
              <a:buAutoNum type="arabicPeriod"/>
            </a:pPr>
            <a:r>
              <a:rPr lang="de-AT" sz="1800"/>
              <a:t>Then, the forbidden triad </a:t>
            </a:r>
            <a:r>
              <a:rPr lang="de-AT" sz="1800" b="1"/>
              <a:t>implies</a:t>
            </a:r>
            <a:r>
              <a:rPr lang="de-AT" sz="1800"/>
              <a:t> that a tie </a:t>
            </a:r>
            <a:r>
              <a:rPr lang="de-AT" sz="1800" b="1"/>
              <a:t>exists</a:t>
            </a:r>
            <a:r>
              <a:rPr lang="de-AT" sz="1800"/>
              <a:t> between C and B</a:t>
            </a:r>
          </a:p>
          <a:p>
            <a:pPr marL="800100" lvl="1" indent="-342900" eaLnBrk="1" hangingPunct="1">
              <a:buFontTx/>
              <a:buNone/>
            </a:pPr>
            <a:r>
              <a:rPr lang="de-AT" sz="1800"/>
              <a:t>	(it forbids that a tie between C and B does not exist)</a:t>
            </a:r>
          </a:p>
          <a:p>
            <a:pPr marL="800100" lvl="1" indent="-342900" eaLnBrk="1" hangingPunct="1">
              <a:buFontTx/>
              <a:buAutoNum type="arabicPeriod"/>
            </a:pPr>
            <a:r>
              <a:rPr lang="de-AT" sz="1800"/>
              <a:t>From that follows, that A-B is not a bridge (because there is another path A-B that goes through C)</a:t>
            </a:r>
            <a:endParaRPr lang="en-US" sz="1800"/>
          </a:p>
        </p:txBody>
      </p:sp>
      <p:grpSp>
        <p:nvGrpSpPr>
          <p:cNvPr id="58372" name="Group 11"/>
          <p:cNvGrpSpPr>
            <a:grpSpLocks/>
          </p:cNvGrpSpPr>
          <p:nvPr/>
        </p:nvGrpSpPr>
        <p:grpSpPr bwMode="auto">
          <a:xfrm>
            <a:off x="1752600" y="5029200"/>
            <a:ext cx="1798638" cy="1600200"/>
            <a:chOff x="1524000" y="3938588"/>
            <a:chExt cx="2027238" cy="2027237"/>
          </a:xfrm>
        </p:grpSpPr>
        <p:pic>
          <p:nvPicPr>
            <p:cNvPr id="58375" name="Picture 4"/>
            <p:cNvPicPr>
              <a:picLocks noChangeAspect="1" noChangeArrowheads="1"/>
            </p:cNvPicPr>
            <p:nvPr/>
          </p:nvPicPr>
          <p:blipFill>
            <a:blip r:embed="rId2"/>
            <a:srcRect/>
            <a:stretch>
              <a:fillRect/>
            </a:stretch>
          </p:blipFill>
          <p:spPr bwMode="auto">
            <a:xfrm>
              <a:off x="1524000" y="3938588"/>
              <a:ext cx="2027238" cy="2027237"/>
            </a:xfrm>
            <a:prstGeom prst="rect">
              <a:avLst/>
            </a:prstGeom>
            <a:noFill/>
            <a:ln w="28575">
              <a:solidFill>
                <a:schemeClr val="tx1"/>
              </a:solidFill>
              <a:miter lim="800000"/>
              <a:headEnd/>
              <a:tailEnd/>
            </a:ln>
          </p:spPr>
        </p:pic>
        <p:sp>
          <p:nvSpPr>
            <p:cNvPr id="58376" name="Rectangle 5"/>
            <p:cNvSpPr>
              <a:spLocks noChangeArrowheads="1"/>
            </p:cNvSpPr>
            <p:nvPr/>
          </p:nvSpPr>
          <p:spPr bwMode="auto">
            <a:xfrm rot="1961765">
              <a:off x="2119313" y="4222750"/>
              <a:ext cx="276225" cy="1139825"/>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58377" name="Line 6"/>
            <p:cNvSpPr>
              <a:spLocks noChangeShapeType="1"/>
            </p:cNvSpPr>
            <p:nvPr/>
          </p:nvSpPr>
          <p:spPr bwMode="auto">
            <a:xfrm>
              <a:off x="2692400" y="4343400"/>
              <a:ext cx="647700" cy="101600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8378" name="Text Box 7"/>
            <p:cNvSpPr txBox="1">
              <a:spLocks noChangeArrowheads="1"/>
            </p:cNvSpPr>
            <p:nvPr/>
          </p:nvSpPr>
          <p:spPr bwMode="auto">
            <a:xfrm>
              <a:off x="2463800" y="5054600"/>
              <a:ext cx="2921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a:t>1</a:t>
              </a:r>
              <a:endParaRPr lang="en-US"/>
            </a:p>
          </p:txBody>
        </p:sp>
        <p:sp>
          <p:nvSpPr>
            <p:cNvPr id="58379" name="Text Box 8"/>
            <p:cNvSpPr txBox="1">
              <a:spLocks noChangeArrowheads="1"/>
            </p:cNvSpPr>
            <p:nvPr/>
          </p:nvSpPr>
          <p:spPr bwMode="auto">
            <a:xfrm>
              <a:off x="1917700" y="4546600"/>
              <a:ext cx="2921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a:t>2</a:t>
              </a:r>
              <a:endParaRPr lang="en-US"/>
            </a:p>
          </p:txBody>
        </p:sp>
        <p:sp>
          <p:nvSpPr>
            <p:cNvPr id="58380" name="Text Box 9"/>
            <p:cNvSpPr txBox="1">
              <a:spLocks noChangeArrowheads="1"/>
            </p:cNvSpPr>
            <p:nvPr/>
          </p:nvSpPr>
          <p:spPr bwMode="auto">
            <a:xfrm>
              <a:off x="3048000" y="4546600"/>
              <a:ext cx="2921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a:t>3</a:t>
              </a:r>
              <a:endParaRPr lang="en-US"/>
            </a:p>
          </p:txBody>
        </p:sp>
      </p:grpSp>
      <p:sp>
        <p:nvSpPr>
          <p:cNvPr id="165898" name="Text Box 10"/>
          <p:cNvSpPr txBox="1">
            <a:spLocks noChangeArrowheads="1"/>
          </p:cNvSpPr>
          <p:nvPr/>
        </p:nvSpPr>
        <p:spPr bwMode="auto">
          <a:xfrm>
            <a:off x="4114800" y="4814888"/>
            <a:ext cx="4229100" cy="366712"/>
          </a:xfrm>
          <a:prstGeom prst="rect">
            <a:avLst/>
          </a:prstGeom>
          <a:noFill/>
          <a:ln w="9525">
            <a:noFill/>
            <a:miter lim="800000"/>
            <a:headEnd/>
            <a:tailEnd/>
          </a:ln>
        </p:spPr>
        <p:txBody>
          <a:bodyPr>
            <a:prstTxWarp prst="textNoShape">
              <a:avLst/>
            </a:prstTxWarp>
            <a:spAutoFit/>
          </a:bodyPr>
          <a:lstStyle/>
          <a:p>
            <a:pPr>
              <a:spcBef>
                <a:spcPct val="50000"/>
              </a:spcBef>
            </a:pPr>
            <a:r>
              <a:rPr lang="de-AT">
                <a:solidFill>
                  <a:srgbClr val="FF0000"/>
                </a:solidFill>
              </a:rPr>
              <a:t>Why is this interesting?</a:t>
            </a:r>
            <a:endParaRPr lang="en-US">
              <a:solidFill>
                <a:srgbClr val="FF0000"/>
              </a:solidFill>
            </a:endParaRPr>
          </a:p>
        </p:txBody>
      </p:sp>
      <p:sp>
        <p:nvSpPr>
          <p:cNvPr id="165899" name="Text Box 11"/>
          <p:cNvSpPr txBox="1">
            <a:spLocks noChangeArrowheads="1"/>
          </p:cNvSpPr>
          <p:nvPr/>
        </p:nvSpPr>
        <p:spPr bwMode="auto">
          <a:xfrm>
            <a:off x="3810000" y="5029200"/>
            <a:ext cx="4965700" cy="1477963"/>
          </a:xfrm>
          <a:prstGeom prst="rect">
            <a:avLst/>
          </a:prstGeom>
          <a:noFill/>
          <a:ln w="9525">
            <a:noFill/>
            <a:miter lim="800000"/>
            <a:headEnd/>
            <a:tailEnd/>
          </a:ln>
        </p:spPr>
        <p:txBody>
          <a:bodyPr>
            <a:prstTxWarp prst="textNoShape">
              <a:avLst/>
            </a:prstTxWarp>
            <a:spAutoFit/>
          </a:bodyPr>
          <a:lstStyle/>
          <a:p>
            <a:pPr>
              <a:spcBef>
                <a:spcPct val="50000"/>
              </a:spcBef>
              <a:buFont typeface="Wingdings 3" pitchFamily="-110" charset="2"/>
              <a:buChar char="["/>
            </a:pPr>
            <a:r>
              <a:rPr lang="de-AT">
                <a:sym typeface="Wingdings 3" pitchFamily="-110" charset="2"/>
              </a:rPr>
              <a:t>Strong ties can be a bridge ONLY IF neither party to it has any other strong ties</a:t>
            </a:r>
          </a:p>
          <a:p>
            <a:pPr>
              <a:spcBef>
                <a:spcPct val="50000"/>
              </a:spcBef>
              <a:buFont typeface="Wingdings 3" pitchFamily="-110" charset="2"/>
              <a:buChar char="["/>
            </a:pPr>
            <a:r>
              <a:rPr lang="de-AT"/>
              <a:t>Highly unlikely in a social network of any size</a:t>
            </a:r>
          </a:p>
          <a:p>
            <a:pPr>
              <a:spcBef>
                <a:spcPct val="50000"/>
              </a:spcBef>
              <a:buFont typeface="Wingdings 3" pitchFamily="-110" charset="2"/>
              <a:buChar char="["/>
            </a:pPr>
            <a:r>
              <a:rPr lang="de-AT"/>
              <a:t>Weak ties suffer no such restriction, though they are not automatically bridges</a:t>
            </a:r>
          </a:p>
          <a:p>
            <a:pPr>
              <a:spcBef>
                <a:spcPct val="50000"/>
              </a:spcBef>
              <a:buFont typeface="Wingdings 3" pitchFamily="-110" charset="2"/>
              <a:buChar char="["/>
            </a:pPr>
            <a:r>
              <a:rPr lang="de-AT"/>
              <a:t>But, </a:t>
            </a:r>
            <a:r>
              <a:rPr lang="de-AT">
                <a:solidFill>
                  <a:srgbClr val="FF0000"/>
                </a:solidFill>
              </a:rPr>
              <a:t>all bridges are weak ties</a:t>
            </a: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5898"/>
                                        </p:tgtEl>
                                        <p:attrNameLst>
                                          <p:attrName>style.visibility</p:attrName>
                                        </p:attrNameLst>
                                      </p:cBhvr>
                                      <p:to>
                                        <p:strVal val="visible"/>
                                      </p:to>
                                    </p:set>
                                    <p:animEffect transition="in" filter="checkerboard(across)">
                                      <p:cBhvr>
                                        <p:cTn id="7" dur="500"/>
                                        <p:tgtEl>
                                          <p:spTgt spid="1658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5899">
                                            <p:txEl>
                                              <p:pRg st="0" end="0"/>
                                            </p:txEl>
                                          </p:spTgt>
                                        </p:tgtEl>
                                        <p:attrNameLst>
                                          <p:attrName>style.visibility</p:attrName>
                                        </p:attrNameLst>
                                      </p:cBhvr>
                                      <p:to>
                                        <p:strVal val="visible"/>
                                      </p:to>
                                    </p:set>
                                    <p:animEffect transition="in" filter="wipe(left)">
                                      <p:cBhvr>
                                        <p:cTn id="12" dur="500"/>
                                        <p:tgtEl>
                                          <p:spTgt spid="1658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5899">
                                            <p:txEl>
                                              <p:pRg st="1" end="1"/>
                                            </p:txEl>
                                          </p:spTgt>
                                        </p:tgtEl>
                                        <p:attrNameLst>
                                          <p:attrName>style.visibility</p:attrName>
                                        </p:attrNameLst>
                                      </p:cBhvr>
                                      <p:to>
                                        <p:strVal val="visible"/>
                                      </p:to>
                                    </p:set>
                                    <p:animEffect transition="in" filter="wipe(left)">
                                      <p:cBhvr>
                                        <p:cTn id="17" dur="500"/>
                                        <p:tgtEl>
                                          <p:spTgt spid="1658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5899">
                                            <p:txEl>
                                              <p:pRg st="2" end="2"/>
                                            </p:txEl>
                                          </p:spTgt>
                                        </p:tgtEl>
                                        <p:attrNameLst>
                                          <p:attrName>style.visibility</p:attrName>
                                        </p:attrNameLst>
                                      </p:cBhvr>
                                      <p:to>
                                        <p:strVal val="visible"/>
                                      </p:to>
                                    </p:set>
                                    <p:animEffect transition="in" filter="wipe(left)">
                                      <p:cBhvr>
                                        <p:cTn id="22" dur="500"/>
                                        <p:tgtEl>
                                          <p:spTgt spid="1658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5899">
                                            <p:txEl>
                                              <p:pRg st="3" end="3"/>
                                            </p:txEl>
                                          </p:spTgt>
                                        </p:tgtEl>
                                        <p:attrNameLst>
                                          <p:attrName>style.visibility</p:attrName>
                                        </p:attrNameLst>
                                      </p:cBhvr>
                                      <p:to>
                                        <p:strVal val="visible"/>
                                      </p:to>
                                    </p:set>
                                    <p:animEffect transition="in" filter="wipe(left)">
                                      <p:cBhvr>
                                        <p:cTn id="27" dur="500"/>
                                        <p:tgtEl>
                                          <p:spTgt spid="1658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8" grpId="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457200" y="1981200"/>
            <a:ext cx="8229600" cy="9144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In Reality …. [Granovetter 1973]</a:t>
            </a:r>
            <a:endParaRPr lang="de-DE" sz="1600"/>
          </a:p>
        </p:txBody>
      </p:sp>
      <p:sp>
        <p:nvSpPr>
          <p:cNvPr id="59395" name="Rectangle 3"/>
          <p:cNvSpPr>
            <a:spLocks noGrp="1" noChangeArrowheads="1"/>
          </p:cNvSpPr>
          <p:nvPr>
            <p:ph type="body" idx="1"/>
          </p:nvPr>
        </p:nvSpPr>
        <p:spPr>
          <a:xfrm>
            <a:off x="0" y="2514600"/>
            <a:ext cx="7620000" cy="4343400"/>
          </a:xfrm>
        </p:spPr>
        <p:txBody>
          <a:bodyPr/>
          <a:lstStyle/>
          <a:p>
            <a:pPr marL="800100" lvl="1" indent="-342900" eaLnBrk="1" hangingPunct="1">
              <a:buFontTx/>
              <a:buNone/>
            </a:pPr>
            <a:r>
              <a:rPr lang="de-AT" sz="2000"/>
              <a:t>it probably happens only rarely, that a specific tie provides the only path between two points</a:t>
            </a:r>
          </a:p>
          <a:p>
            <a:pPr marL="800100" lvl="1" indent="-342900" eaLnBrk="1" hangingPunct="1">
              <a:buFontTx/>
              <a:buNone/>
            </a:pPr>
            <a:r>
              <a:rPr lang="de-AT" sz="2000"/>
              <a:t>     Bridges are</a:t>
            </a:r>
            <a:br>
              <a:rPr lang="de-AT" sz="2000"/>
            </a:br>
            <a:r>
              <a:rPr lang="de-AT" sz="2000"/>
              <a:t>efficient paths</a:t>
            </a:r>
          </a:p>
          <a:p>
            <a:pPr marL="800100" lvl="1" indent="-342900" eaLnBrk="1" hangingPunct="1"/>
            <a:r>
              <a:rPr lang="de-AT" sz="2000"/>
              <a:t>Alternatives are</a:t>
            </a:r>
            <a:br>
              <a:rPr lang="de-AT" sz="2000"/>
            </a:br>
            <a:r>
              <a:rPr lang="de-AT" sz="2000"/>
              <a:t>more costly</a:t>
            </a:r>
          </a:p>
          <a:p>
            <a:pPr marL="800100" lvl="1" indent="-342900" eaLnBrk="1" hangingPunct="1"/>
            <a:r>
              <a:rPr lang="de-AT" sz="2000"/>
              <a:t>Local bridges of </a:t>
            </a:r>
            <a:br>
              <a:rPr lang="de-AT" sz="2000"/>
            </a:br>
            <a:r>
              <a:rPr lang="de-AT" sz="2000"/>
              <a:t>degree n</a:t>
            </a:r>
          </a:p>
          <a:p>
            <a:pPr marL="800100" lvl="1" indent="-342900" eaLnBrk="1" hangingPunct="1"/>
            <a:r>
              <a:rPr lang="de-AT" sz="2000"/>
              <a:t>A local bridge is more </a:t>
            </a:r>
            <a:br>
              <a:rPr lang="de-AT" sz="2000"/>
            </a:br>
            <a:r>
              <a:rPr lang="de-AT" sz="2000"/>
              <a:t>significant as its </a:t>
            </a:r>
            <a:br>
              <a:rPr lang="de-AT" sz="2000"/>
            </a:br>
            <a:r>
              <a:rPr lang="de-AT" sz="2000"/>
              <a:t>degree increases</a:t>
            </a:r>
            <a:endParaRPr lang="en-US" sz="2000"/>
          </a:p>
        </p:txBody>
      </p:sp>
      <p:grpSp>
        <p:nvGrpSpPr>
          <p:cNvPr id="59396" name="Group 14"/>
          <p:cNvGrpSpPr>
            <a:grpSpLocks/>
          </p:cNvGrpSpPr>
          <p:nvPr/>
        </p:nvGrpSpPr>
        <p:grpSpPr bwMode="auto">
          <a:xfrm>
            <a:off x="4572000" y="2514600"/>
            <a:ext cx="4572000" cy="4343400"/>
            <a:chOff x="3638550" y="838200"/>
            <a:chExt cx="5505450" cy="6019800"/>
          </a:xfrm>
        </p:grpSpPr>
        <p:pic>
          <p:nvPicPr>
            <p:cNvPr id="59399" name="Picture 12"/>
            <p:cNvPicPr>
              <a:picLocks noChangeAspect="1" noChangeArrowheads="1"/>
            </p:cNvPicPr>
            <p:nvPr/>
          </p:nvPicPr>
          <p:blipFill>
            <a:blip r:embed="rId2"/>
            <a:srcRect/>
            <a:stretch>
              <a:fillRect/>
            </a:stretch>
          </p:blipFill>
          <p:spPr bwMode="auto">
            <a:xfrm>
              <a:off x="3638550" y="2224088"/>
              <a:ext cx="5505450" cy="4633912"/>
            </a:xfrm>
            <a:prstGeom prst="rect">
              <a:avLst/>
            </a:prstGeom>
            <a:noFill/>
            <a:ln w="12700">
              <a:solidFill>
                <a:schemeClr val="tx1"/>
              </a:solidFill>
              <a:miter lim="800000"/>
              <a:headEnd/>
              <a:tailEnd/>
            </a:ln>
          </p:spPr>
        </p:pic>
        <p:sp>
          <p:nvSpPr>
            <p:cNvPr id="59400" name="AutoShape 13"/>
            <p:cNvSpPr>
              <a:spLocks noChangeArrowheads="1"/>
            </p:cNvSpPr>
            <p:nvPr/>
          </p:nvSpPr>
          <p:spPr bwMode="auto">
            <a:xfrm>
              <a:off x="7505700" y="3632200"/>
              <a:ext cx="1638300" cy="685800"/>
            </a:xfrm>
            <a:prstGeom prst="wedgeRoundRectCallout">
              <a:avLst>
                <a:gd name="adj1" fmla="val -96417"/>
                <a:gd name="adj2" fmla="val 103241"/>
                <a:gd name="adj3" fmla="val 16667"/>
              </a:avLst>
            </a:prstGeom>
            <a:solidFill>
              <a:schemeClr val="accent1"/>
            </a:solidFill>
            <a:ln w="9525">
              <a:solidFill>
                <a:schemeClr val="tx1"/>
              </a:solidFill>
              <a:miter lim="800000"/>
              <a:headEnd/>
              <a:tailEnd/>
            </a:ln>
          </p:spPr>
          <p:txBody>
            <a:bodyPr>
              <a:prstTxWarp prst="textNoShape">
                <a:avLst/>
              </a:prstTxWarp>
            </a:bodyPr>
            <a:lstStyle/>
            <a:p>
              <a:r>
                <a:rPr lang="de-AT"/>
                <a:t>Alternative</a:t>
              </a:r>
              <a:endParaRPr lang="en-US"/>
            </a:p>
          </p:txBody>
        </p:sp>
        <p:sp>
          <p:nvSpPr>
            <p:cNvPr id="59401" name="AutoShape 14"/>
            <p:cNvSpPr>
              <a:spLocks noChangeArrowheads="1"/>
            </p:cNvSpPr>
            <p:nvPr/>
          </p:nvSpPr>
          <p:spPr bwMode="auto">
            <a:xfrm>
              <a:off x="7264400" y="838200"/>
              <a:ext cx="1638300" cy="685800"/>
            </a:xfrm>
            <a:prstGeom prst="wedgeRoundRectCallout">
              <a:avLst>
                <a:gd name="adj1" fmla="val -63083"/>
                <a:gd name="adj2" fmla="val 181019"/>
                <a:gd name="adj3" fmla="val 16667"/>
              </a:avLst>
            </a:prstGeom>
            <a:solidFill>
              <a:schemeClr val="accent1"/>
            </a:solidFill>
            <a:ln w="9525">
              <a:solidFill>
                <a:schemeClr val="tx1"/>
              </a:solidFill>
              <a:miter lim="800000"/>
              <a:headEnd/>
              <a:tailEnd/>
            </a:ln>
          </p:spPr>
          <p:txBody>
            <a:bodyPr>
              <a:prstTxWarp prst="textNoShape">
                <a:avLst/>
              </a:prstTxWarp>
            </a:bodyPr>
            <a:lstStyle/>
            <a:p>
              <a:r>
                <a:rPr lang="de-AT"/>
                <a:t>Alternative</a:t>
              </a:r>
              <a:endParaRPr lang="en-US"/>
            </a:p>
          </p:txBody>
        </p:sp>
        <p:sp>
          <p:nvSpPr>
            <p:cNvPr id="59402" name="Line 15"/>
            <p:cNvSpPr>
              <a:spLocks noChangeShapeType="1"/>
            </p:cNvSpPr>
            <p:nvPr/>
          </p:nvSpPr>
          <p:spPr bwMode="auto">
            <a:xfrm flipH="1" flipV="1">
              <a:off x="5562600" y="2476500"/>
              <a:ext cx="482600" cy="457200"/>
            </a:xfrm>
            <a:prstGeom prst="line">
              <a:avLst/>
            </a:prstGeom>
            <a:noFill/>
            <a:ln w="38100">
              <a:solidFill>
                <a:srgbClr val="FF0000"/>
              </a:solidFill>
              <a:round/>
              <a:headEnd/>
              <a:tailEnd/>
            </a:ln>
          </p:spPr>
          <p:txBody>
            <a:bodyPr>
              <a:prstTxWarp prst="textNoShape">
                <a:avLst/>
              </a:prstTxWarp>
            </a:bodyPr>
            <a:lstStyle/>
            <a:p>
              <a:endParaRPr lang="en-US"/>
            </a:p>
          </p:txBody>
        </p:sp>
        <p:sp>
          <p:nvSpPr>
            <p:cNvPr id="59403" name="Line 16"/>
            <p:cNvSpPr>
              <a:spLocks noChangeShapeType="1"/>
            </p:cNvSpPr>
            <p:nvPr/>
          </p:nvSpPr>
          <p:spPr bwMode="auto">
            <a:xfrm flipH="1" flipV="1">
              <a:off x="5588000" y="2451100"/>
              <a:ext cx="1981200" cy="12700"/>
            </a:xfrm>
            <a:prstGeom prst="line">
              <a:avLst/>
            </a:prstGeom>
            <a:noFill/>
            <a:ln w="38100">
              <a:solidFill>
                <a:srgbClr val="FF0000"/>
              </a:solidFill>
              <a:round/>
              <a:headEnd/>
              <a:tailEnd/>
            </a:ln>
          </p:spPr>
          <p:txBody>
            <a:bodyPr>
              <a:prstTxWarp prst="textNoShape">
                <a:avLst/>
              </a:prstTxWarp>
            </a:bodyPr>
            <a:lstStyle/>
            <a:p>
              <a:endParaRPr lang="en-US"/>
            </a:p>
          </p:txBody>
        </p:sp>
        <p:sp>
          <p:nvSpPr>
            <p:cNvPr id="59404" name="Line 17"/>
            <p:cNvSpPr>
              <a:spLocks noChangeShapeType="1"/>
            </p:cNvSpPr>
            <p:nvPr/>
          </p:nvSpPr>
          <p:spPr bwMode="auto">
            <a:xfrm flipH="1">
              <a:off x="7073900" y="2451100"/>
              <a:ext cx="482600" cy="482600"/>
            </a:xfrm>
            <a:prstGeom prst="line">
              <a:avLst/>
            </a:prstGeom>
            <a:noFill/>
            <a:ln w="38100">
              <a:solidFill>
                <a:srgbClr val="FF0000"/>
              </a:solidFill>
              <a:round/>
              <a:headEnd/>
              <a:tailEnd/>
            </a:ln>
          </p:spPr>
          <p:txBody>
            <a:bodyPr>
              <a:prstTxWarp prst="textNoShape">
                <a:avLst/>
              </a:prstTxWarp>
            </a:bodyPr>
            <a:lstStyle/>
            <a:p>
              <a:endParaRPr lang="en-US"/>
            </a:p>
          </p:txBody>
        </p:sp>
        <p:sp>
          <p:nvSpPr>
            <p:cNvPr id="59405" name="Text Box 18"/>
            <p:cNvSpPr txBox="1">
              <a:spLocks noChangeArrowheads="1"/>
            </p:cNvSpPr>
            <p:nvPr/>
          </p:nvSpPr>
          <p:spPr bwMode="auto">
            <a:xfrm>
              <a:off x="5778500" y="2514600"/>
              <a:ext cx="1562100" cy="274638"/>
            </a:xfrm>
            <a:prstGeom prst="rect">
              <a:avLst/>
            </a:prstGeom>
            <a:noFill/>
            <a:ln w="9525">
              <a:noFill/>
              <a:miter lim="800000"/>
              <a:headEnd/>
              <a:tailEnd/>
            </a:ln>
          </p:spPr>
          <p:txBody>
            <a:bodyPr>
              <a:prstTxWarp prst="textNoShape">
                <a:avLst/>
              </a:prstTxWarp>
              <a:spAutoFit/>
            </a:bodyPr>
            <a:lstStyle/>
            <a:p>
              <a:pPr>
                <a:spcBef>
                  <a:spcPct val="50000"/>
                </a:spcBef>
              </a:pPr>
              <a:r>
                <a:rPr lang="de-AT" b="1">
                  <a:solidFill>
                    <a:srgbClr val="FF0000"/>
                  </a:solidFill>
                </a:rPr>
                <a:t>Bridge of degree 3</a:t>
              </a:r>
              <a:endParaRPr lang="en-US" b="1">
                <a:solidFill>
                  <a:srgbClr val="FF0000"/>
                </a:solidFill>
              </a:endParaRPr>
            </a:p>
          </p:txBody>
        </p:sp>
      </p:grpSp>
      <p:sp>
        <p:nvSpPr>
          <p:cNvPr id="164883" name="Text Box 19"/>
          <p:cNvSpPr txBox="1">
            <a:spLocks noChangeArrowheads="1"/>
          </p:cNvSpPr>
          <p:nvPr/>
        </p:nvSpPr>
        <p:spPr bwMode="auto">
          <a:xfrm rot="282361">
            <a:off x="3614738" y="4278313"/>
            <a:ext cx="2171700" cy="915987"/>
          </a:xfrm>
          <a:prstGeom prst="rect">
            <a:avLst/>
          </a:prstGeom>
          <a:noFill/>
          <a:ln w="9525">
            <a:noFill/>
            <a:miter lim="800000"/>
            <a:headEnd/>
            <a:tailEnd/>
          </a:ln>
        </p:spPr>
        <p:txBody>
          <a:bodyPr>
            <a:prstTxWarp prst="textNoShape">
              <a:avLst/>
            </a:prstTxWarp>
            <a:spAutoFit/>
          </a:bodyPr>
          <a:lstStyle/>
          <a:p>
            <a:pPr>
              <a:spcBef>
                <a:spcPct val="50000"/>
              </a:spcBef>
            </a:pPr>
            <a:r>
              <a:rPr lang="de-AT" b="1">
                <a:solidFill>
                  <a:srgbClr val="FF0000"/>
                </a:solidFill>
              </a:rPr>
              <a:t>What‘s the degree of a bridge in an absolute sense?</a:t>
            </a:r>
            <a:endParaRPr lang="en-US" b="1">
              <a:solidFill>
                <a:srgbClr val="FF0000"/>
              </a:solidFill>
            </a:endParaRPr>
          </a:p>
        </p:txBody>
      </p:sp>
      <p:sp>
        <p:nvSpPr>
          <p:cNvPr id="59398" name="Text Box 20"/>
          <p:cNvSpPr txBox="1">
            <a:spLocks noChangeArrowheads="1"/>
          </p:cNvSpPr>
          <p:nvPr/>
        </p:nvSpPr>
        <p:spPr bwMode="auto">
          <a:xfrm>
            <a:off x="4191000" y="2981325"/>
            <a:ext cx="4114800" cy="523875"/>
          </a:xfrm>
          <a:prstGeom prst="rect">
            <a:avLst/>
          </a:prstGeom>
          <a:noFill/>
          <a:ln w="9525">
            <a:noFill/>
            <a:miter lim="800000"/>
            <a:headEnd/>
            <a:tailEnd/>
          </a:ln>
        </p:spPr>
        <p:txBody>
          <a:bodyPr>
            <a:prstTxWarp prst="textNoShape">
              <a:avLst/>
            </a:prstTxWarp>
            <a:spAutoFit/>
          </a:bodyPr>
          <a:lstStyle/>
          <a:p>
            <a:r>
              <a:rPr lang="de-AT" sz="1400" b="1"/>
              <a:t>Local bridges</a:t>
            </a:r>
            <a:r>
              <a:rPr lang="de-AT" sz="1400"/>
              <a:t>: the shortest path between its two points (other than itself)</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4883"/>
                                        </p:tgtEl>
                                        <p:attrNameLst>
                                          <p:attrName>style.visibility</p:attrName>
                                        </p:attrNameLst>
                                      </p:cBhvr>
                                      <p:to>
                                        <p:strVal val="visible"/>
                                      </p:to>
                                    </p:set>
                                    <p:anim calcmode="lin" valueType="num">
                                      <p:cBhvr>
                                        <p:cTn id="7" dur="500" fill="hold"/>
                                        <p:tgtEl>
                                          <p:spTgt spid="164883"/>
                                        </p:tgtEl>
                                        <p:attrNameLst>
                                          <p:attrName>ppt_w</p:attrName>
                                        </p:attrNameLst>
                                      </p:cBhvr>
                                      <p:tavLst>
                                        <p:tav tm="0">
                                          <p:val>
                                            <p:fltVal val="0"/>
                                          </p:val>
                                        </p:tav>
                                        <p:tav tm="100000">
                                          <p:val>
                                            <p:strVal val="#ppt_w"/>
                                          </p:val>
                                        </p:tav>
                                      </p:tavLst>
                                    </p:anim>
                                    <p:anim calcmode="lin" valueType="num">
                                      <p:cBhvr>
                                        <p:cTn id="8" dur="500" fill="hold"/>
                                        <p:tgtEl>
                                          <p:spTgt spid="1648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83" grpId="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a:t>In Reality … </a:t>
            </a:r>
            <a:endParaRPr lang="de-DE" sz="1800"/>
          </a:p>
        </p:txBody>
      </p:sp>
      <p:sp>
        <p:nvSpPr>
          <p:cNvPr id="60419" name="Rectangle 3"/>
          <p:cNvSpPr>
            <a:spLocks noGrp="1" noChangeArrowheads="1"/>
          </p:cNvSpPr>
          <p:nvPr>
            <p:ph type="body" idx="1"/>
          </p:nvPr>
        </p:nvSpPr>
        <p:spPr>
          <a:xfrm>
            <a:off x="0" y="2590800"/>
            <a:ext cx="8610600" cy="3781425"/>
          </a:xfrm>
        </p:spPr>
        <p:txBody>
          <a:bodyPr/>
          <a:lstStyle/>
          <a:p>
            <a:pPr marL="800100" lvl="1" indent="-342900" eaLnBrk="1" hangingPunct="1">
              <a:buFontTx/>
              <a:buNone/>
            </a:pPr>
            <a:r>
              <a:rPr lang="de-AT" sz="2000"/>
              <a:t>Strong ties can represent </a:t>
            </a:r>
            <a:r>
              <a:rPr lang="de-AT" sz="2000" i="1"/>
              <a:t>local</a:t>
            </a:r>
            <a:r>
              <a:rPr lang="de-AT" sz="2000"/>
              <a:t> bridges BUT</a:t>
            </a:r>
          </a:p>
          <a:p>
            <a:pPr marL="800100" lvl="1" indent="-342900" eaLnBrk="1" hangingPunct="1">
              <a:buFontTx/>
              <a:buNone/>
            </a:pPr>
            <a:r>
              <a:rPr lang="de-AT" sz="2000"/>
              <a:t>They are weak (i.e. they have a low degree)</a:t>
            </a:r>
          </a:p>
          <a:p>
            <a:pPr marL="800100" lvl="1" indent="-342900" eaLnBrk="1" hangingPunct="1">
              <a:buFontTx/>
              <a:buNone/>
            </a:pPr>
            <a:endParaRPr lang="de-AT" sz="2000"/>
          </a:p>
          <a:p>
            <a:pPr marL="800100" lvl="1" indent="-342900" eaLnBrk="1" hangingPunct="1">
              <a:buFontTx/>
              <a:buNone/>
            </a:pPr>
            <a:r>
              <a:rPr lang="de-AT" sz="2000">
                <a:solidFill>
                  <a:srgbClr val="FF0000"/>
                </a:solidFill>
              </a:rPr>
              <a:t>Why?</a:t>
            </a:r>
            <a:endParaRPr lang="en-US" sz="2000">
              <a:solidFill>
                <a:srgbClr val="FF0000"/>
              </a:solidFill>
            </a:endParaRPr>
          </a:p>
        </p:txBody>
      </p:sp>
      <p:pic>
        <p:nvPicPr>
          <p:cNvPr id="171012" name="Picture 4"/>
          <p:cNvPicPr>
            <a:picLocks noChangeAspect="1" noChangeArrowheads="1"/>
          </p:cNvPicPr>
          <p:nvPr/>
        </p:nvPicPr>
        <p:blipFill>
          <a:blip r:embed="rId2"/>
          <a:srcRect/>
          <a:stretch>
            <a:fillRect/>
          </a:stretch>
        </p:blipFill>
        <p:spPr bwMode="auto">
          <a:xfrm>
            <a:off x="1155700" y="3506788"/>
            <a:ext cx="2027238" cy="2027237"/>
          </a:xfrm>
          <a:prstGeom prst="rect">
            <a:avLst/>
          </a:prstGeom>
          <a:noFill/>
          <a:ln w="28575">
            <a:solidFill>
              <a:schemeClr val="tx1"/>
            </a:solidFill>
            <a:miter lim="800000"/>
            <a:headEnd/>
            <a:tailEnd/>
          </a:ln>
        </p:spPr>
      </p:pic>
      <p:sp>
        <p:nvSpPr>
          <p:cNvPr id="171014" name="Line 6"/>
          <p:cNvSpPr>
            <a:spLocks noChangeShapeType="1"/>
          </p:cNvSpPr>
          <p:nvPr/>
        </p:nvSpPr>
        <p:spPr bwMode="auto">
          <a:xfrm>
            <a:off x="2324100" y="3911600"/>
            <a:ext cx="647700" cy="1016000"/>
          </a:xfrm>
          <a:prstGeom prst="line">
            <a:avLst/>
          </a:prstGeom>
          <a:noFill/>
          <a:ln w="28575">
            <a:solidFill>
              <a:schemeClr val="tx1"/>
            </a:solidFill>
            <a:round/>
            <a:headEnd/>
            <a:tailEnd/>
          </a:ln>
        </p:spPr>
        <p:txBody>
          <a:bodyPr>
            <a:prstTxWarp prst="textNoShape">
              <a:avLst/>
            </a:prstTxWarp>
          </a:bodyPr>
          <a:lstStyle/>
          <a:p>
            <a:endParaRPr lang="en-US"/>
          </a:p>
        </p:txBody>
      </p:sp>
      <p:sp>
        <p:nvSpPr>
          <p:cNvPr id="171015" name="Text Box 7"/>
          <p:cNvSpPr txBox="1">
            <a:spLocks noChangeArrowheads="1"/>
          </p:cNvSpPr>
          <p:nvPr/>
        </p:nvSpPr>
        <p:spPr bwMode="auto">
          <a:xfrm>
            <a:off x="2095500" y="4622800"/>
            <a:ext cx="2921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a:t>1</a:t>
            </a:r>
            <a:endParaRPr lang="en-US"/>
          </a:p>
        </p:txBody>
      </p:sp>
      <p:sp>
        <p:nvSpPr>
          <p:cNvPr id="171016" name="Text Box 8"/>
          <p:cNvSpPr txBox="1">
            <a:spLocks noChangeArrowheads="1"/>
          </p:cNvSpPr>
          <p:nvPr/>
        </p:nvSpPr>
        <p:spPr bwMode="auto">
          <a:xfrm>
            <a:off x="1549400" y="4114800"/>
            <a:ext cx="2921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a:t>2</a:t>
            </a:r>
            <a:endParaRPr lang="en-US"/>
          </a:p>
        </p:txBody>
      </p:sp>
      <p:sp>
        <p:nvSpPr>
          <p:cNvPr id="171017" name="Text Box 9"/>
          <p:cNvSpPr txBox="1">
            <a:spLocks noChangeArrowheads="1"/>
          </p:cNvSpPr>
          <p:nvPr/>
        </p:nvSpPr>
        <p:spPr bwMode="auto">
          <a:xfrm>
            <a:off x="2679700" y="4114800"/>
            <a:ext cx="292100" cy="366713"/>
          </a:xfrm>
          <a:prstGeom prst="rect">
            <a:avLst/>
          </a:prstGeom>
          <a:noFill/>
          <a:ln w="9525">
            <a:noFill/>
            <a:miter lim="800000"/>
            <a:headEnd/>
            <a:tailEnd/>
          </a:ln>
        </p:spPr>
        <p:txBody>
          <a:bodyPr>
            <a:prstTxWarp prst="textNoShape">
              <a:avLst/>
            </a:prstTxWarp>
            <a:spAutoFit/>
          </a:bodyPr>
          <a:lstStyle/>
          <a:p>
            <a:pPr>
              <a:spcBef>
                <a:spcPct val="50000"/>
              </a:spcBef>
            </a:pPr>
            <a:r>
              <a:rPr lang="de-AT"/>
              <a:t>3</a:t>
            </a:r>
            <a:endParaRPr lang="en-US"/>
          </a:p>
        </p:txBody>
      </p:sp>
      <p:sp>
        <p:nvSpPr>
          <p:cNvPr id="171020" name="Text Box 12"/>
          <p:cNvSpPr txBox="1">
            <a:spLocks noChangeArrowheads="1"/>
          </p:cNvSpPr>
          <p:nvPr/>
        </p:nvSpPr>
        <p:spPr bwMode="auto">
          <a:xfrm>
            <a:off x="3568700" y="3479800"/>
            <a:ext cx="4076700" cy="641350"/>
          </a:xfrm>
          <a:prstGeom prst="rect">
            <a:avLst/>
          </a:prstGeom>
          <a:noFill/>
          <a:ln w="9525">
            <a:noFill/>
            <a:miter lim="800000"/>
            <a:headEnd/>
            <a:tailEnd/>
          </a:ln>
        </p:spPr>
        <p:txBody>
          <a:bodyPr>
            <a:prstTxWarp prst="textNoShape">
              <a:avLst/>
            </a:prstTxWarp>
            <a:spAutoFit/>
          </a:bodyPr>
          <a:lstStyle/>
          <a:p>
            <a:pPr>
              <a:spcBef>
                <a:spcPct val="50000"/>
              </a:spcBef>
            </a:pPr>
            <a:r>
              <a:rPr lang="de-AT">
                <a:solidFill>
                  <a:srgbClr val="FF0000"/>
                </a:solidFill>
              </a:rPr>
              <a:t>What‘s the degree of the local bridge A-B?</a:t>
            </a: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1012"/>
                                        </p:tgtEl>
                                        <p:attrNameLst>
                                          <p:attrName>style.visibility</p:attrName>
                                        </p:attrNameLst>
                                      </p:cBhvr>
                                      <p:to>
                                        <p:strVal val="visible"/>
                                      </p:to>
                                    </p:set>
                                    <p:animEffect transition="in" filter="wipe(down)">
                                      <p:cBhvr>
                                        <p:cTn id="7" dur="500"/>
                                        <p:tgtEl>
                                          <p:spTgt spid="171012"/>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71015"/>
                                        </p:tgtEl>
                                        <p:attrNameLst>
                                          <p:attrName>style.visibility</p:attrName>
                                        </p:attrNameLst>
                                      </p:cBhvr>
                                      <p:to>
                                        <p:strVal val="visible"/>
                                      </p:to>
                                    </p:set>
                                    <p:anim calcmode="lin" valueType="num">
                                      <p:cBhvr>
                                        <p:cTn id="10" dur="500" fill="hold"/>
                                        <p:tgtEl>
                                          <p:spTgt spid="171015"/>
                                        </p:tgtEl>
                                        <p:attrNameLst>
                                          <p:attrName>ppt_w</p:attrName>
                                        </p:attrNameLst>
                                      </p:cBhvr>
                                      <p:tavLst>
                                        <p:tav tm="0">
                                          <p:val>
                                            <p:fltVal val="0"/>
                                          </p:val>
                                        </p:tav>
                                        <p:tav tm="100000">
                                          <p:val>
                                            <p:strVal val="#ppt_w"/>
                                          </p:val>
                                        </p:tav>
                                      </p:tavLst>
                                    </p:anim>
                                    <p:anim calcmode="lin" valueType="num">
                                      <p:cBhvr>
                                        <p:cTn id="11" dur="500" fill="hold"/>
                                        <p:tgtEl>
                                          <p:spTgt spid="171015"/>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171016"/>
                                        </p:tgtEl>
                                        <p:attrNameLst>
                                          <p:attrName>style.visibility</p:attrName>
                                        </p:attrNameLst>
                                      </p:cBhvr>
                                      <p:to>
                                        <p:strVal val="visible"/>
                                      </p:to>
                                    </p:set>
                                    <p:anim calcmode="lin" valueType="num">
                                      <p:cBhvr>
                                        <p:cTn id="14" dur="500" fill="hold"/>
                                        <p:tgtEl>
                                          <p:spTgt spid="171016"/>
                                        </p:tgtEl>
                                        <p:attrNameLst>
                                          <p:attrName>ppt_w</p:attrName>
                                        </p:attrNameLst>
                                      </p:cBhvr>
                                      <p:tavLst>
                                        <p:tav tm="0">
                                          <p:val>
                                            <p:fltVal val="0"/>
                                          </p:val>
                                        </p:tav>
                                        <p:tav tm="100000">
                                          <p:val>
                                            <p:strVal val="#ppt_w"/>
                                          </p:val>
                                        </p:tav>
                                      </p:tavLst>
                                    </p:anim>
                                    <p:anim calcmode="lin" valueType="num">
                                      <p:cBhvr>
                                        <p:cTn id="15" dur="500" fill="hold"/>
                                        <p:tgtEl>
                                          <p:spTgt spid="171016"/>
                                        </p:tgtEl>
                                        <p:attrNameLst>
                                          <p:attrName>ppt_h</p:attrName>
                                        </p:attrNameLst>
                                      </p:cBhvr>
                                      <p:tavLst>
                                        <p:tav tm="0">
                                          <p:val>
                                            <p:fltVal val="0"/>
                                          </p:val>
                                        </p:tav>
                                        <p:tav tm="100000">
                                          <p:val>
                                            <p:strVal val="#ppt_h"/>
                                          </p:val>
                                        </p:tav>
                                      </p:tavLst>
                                    </p:anim>
                                  </p:childTnLst>
                                </p:cTn>
                              </p:par>
                              <p:par>
                                <p:cTn id="16" presetID="4" presetClass="entr" presetSubtype="16" fill="hold" grpId="0" nodeType="withEffect">
                                  <p:stCondLst>
                                    <p:cond delay="0"/>
                                  </p:stCondLst>
                                  <p:childTnLst>
                                    <p:set>
                                      <p:cBhvr>
                                        <p:cTn id="17" dur="1" fill="hold">
                                          <p:stCondLst>
                                            <p:cond delay="0"/>
                                          </p:stCondLst>
                                        </p:cTn>
                                        <p:tgtEl>
                                          <p:spTgt spid="171014"/>
                                        </p:tgtEl>
                                        <p:attrNameLst>
                                          <p:attrName>style.visibility</p:attrName>
                                        </p:attrNameLst>
                                      </p:cBhvr>
                                      <p:to>
                                        <p:strVal val="visible"/>
                                      </p:to>
                                    </p:set>
                                    <p:animEffect transition="in" filter="box(in)">
                                      <p:cBhvr>
                                        <p:cTn id="18" dur="500"/>
                                        <p:tgtEl>
                                          <p:spTgt spid="171014"/>
                                        </p:tgtEl>
                                      </p:cBhvr>
                                    </p:animEffect>
                                  </p:childTnLst>
                                </p:cTn>
                              </p:par>
                              <p:par>
                                <p:cTn id="19" presetID="23" presetClass="entr" presetSubtype="16" fill="hold" grpId="0" nodeType="withEffect">
                                  <p:stCondLst>
                                    <p:cond delay="0"/>
                                  </p:stCondLst>
                                  <p:childTnLst>
                                    <p:set>
                                      <p:cBhvr>
                                        <p:cTn id="20" dur="1" fill="hold">
                                          <p:stCondLst>
                                            <p:cond delay="0"/>
                                          </p:stCondLst>
                                        </p:cTn>
                                        <p:tgtEl>
                                          <p:spTgt spid="171017"/>
                                        </p:tgtEl>
                                        <p:attrNameLst>
                                          <p:attrName>style.visibility</p:attrName>
                                        </p:attrNameLst>
                                      </p:cBhvr>
                                      <p:to>
                                        <p:strVal val="visible"/>
                                      </p:to>
                                    </p:set>
                                    <p:anim calcmode="lin" valueType="num">
                                      <p:cBhvr>
                                        <p:cTn id="21" dur="500" fill="hold"/>
                                        <p:tgtEl>
                                          <p:spTgt spid="171017"/>
                                        </p:tgtEl>
                                        <p:attrNameLst>
                                          <p:attrName>ppt_w</p:attrName>
                                        </p:attrNameLst>
                                      </p:cBhvr>
                                      <p:tavLst>
                                        <p:tav tm="0">
                                          <p:val>
                                            <p:fltVal val="0"/>
                                          </p:val>
                                        </p:tav>
                                        <p:tav tm="100000">
                                          <p:val>
                                            <p:strVal val="#ppt_w"/>
                                          </p:val>
                                        </p:tav>
                                      </p:tavLst>
                                    </p:anim>
                                    <p:anim calcmode="lin" valueType="num">
                                      <p:cBhvr>
                                        <p:cTn id="22" dur="500" fill="hold"/>
                                        <p:tgtEl>
                                          <p:spTgt spid="171017"/>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1020"/>
                                        </p:tgtEl>
                                        <p:attrNameLst>
                                          <p:attrName>style.visibility</p:attrName>
                                        </p:attrNameLst>
                                      </p:cBhvr>
                                      <p:to>
                                        <p:strVal val="visible"/>
                                      </p:to>
                                    </p:set>
                                    <p:animEffect transition="in" filter="wipe(down)">
                                      <p:cBhvr>
                                        <p:cTn id="27" dur="500"/>
                                        <p:tgtEl>
                                          <p:spTgt spid="171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animBg="1"/>
      <p:bldP spid="171015" grpId="0"/>
      <p:bldP spid="171016" grpId="0"/>
      <p:bldP spid="171017" grpId="0"/>
      <p:bldP spid="171020"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457200" y="1981200"/>
            <a:ext cx="8229600" cy="6858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Implications of Weak Ties [Granovetter 1973]</a:t>
            </a:r>
            <a:endParaRPr lang="de-DE" sz="1600"/>
          </a:p>
        </p:txBody>
      </p:sp>
      <p:sp>
        <p:nvSpPr>
          <p:cNvPr id="61443" name="Rectangle 3"/>
          <p:cNvSpPr>
            <a:spLocks noGrp="1" noChangeArrowheads="1"/>
          </p:cNvSpPr>
          <p:nvPr>
            <p:ph type="body" idx="1"/>
          </p:nvPr>
        </p:nvSpPr>
        <p:spPr>
          <a:xfrm>
            <a:off x="304800" y="2514600"/>
            <a:ext cx="8610600" cy="4191000"/>
          </a:xfrm>
        </p:spPr>
        <p:txBody>
          <a:bodyPr/>
          <a:lstStyle/>
          <a:p>
            <a:pPr marL="800100" lvl="1" indent="-342900" eaLnBrk="1" hangingPunct="1">
              <a:buFontTx/>
              <a:buNone/>
            </a:pPr>
            <a:r>
              <a:rPr lang="de-AT" sz="2000" smtClean="0"/>
              <a:t>Those weak ties, that are local bridges, create more, and shorter paths.</a:t>
            </a:r>
          </a:p>
          <a:p>
            <a:pPr marL="800100" lvl="1" indent="-342900" eaLnBrk="1" hangingPunct="1"/>
            <a:r>
              <a:rPr lang="de-AT" sz="2000" smtClean="0"/>
              <a:t>The removal of the average weak tie would do more damage to transmission probabilities than would that of the average strong one</a:t>
            </a:r>
          </a:p>
          <a:p>
            <a:pPr marL="800100" lvl="1" indent="-342900" eaLnBrk="1" hangingPunct="1"/>
            <a:r>
              <a:rPr lang="de-AT" sz="2000" b="1" smtClean="0"/>
              <a:t>Paradox</a:t>
            </a:r>
            <a:r>
              <a:rPr lang="de-AT" sz="2000" smtClean="0"/>
              <a:t>: While </a:t>
            </a:r>
            <a:r>
              <a:rPr lang="de-AT" sz="2000" i="1" smtClean="0"/>
              <a:t>weak ties</a:t>
            </a:r>
            <a:r>
              <a:rPr lang="de-AT" sz="2000" smtClean="0"/>
              <a:t> have been denounced as generative of alienation, </a:t>
            </a:r>
            <a:r>
              <a:rPr lang="de-AT" sz="2000" i="1" smtClean="0"/>
              <a:t>strong ties</a:t>
            </a:r>
            <a:r>
              <a:rPr lang="de-AT" sz="2000" smtClean="0"/>
              <a:t>, breeding local cohesion, lead to overall fragmentation</a:t>
            </a:r>
          </a:p>
          <a:p>
            <a:pPr marL="800100" lvl="1" indent="-342900" eaLnBrk="1" hangingPunct="1"/>
            <a:endParaRPr lang="en-US" sz="2000" smtClean="0"/>
          </a:p>
        </p:txBody>
      </p:sp>
      <p:sp>
        <p:nvSpPr>
          <p:cNvPr id="163852" name="Text Box 12"/>
          <p:cNvSpPr txBox="1">
            <a:spLocks noChangeArrowheads="1"/>
          </p:cNvSpPr>
          <p:nvPr/>
        </p:nvSpPr>
        <p:spPr bwMode="auto">
          <a:xfrm rot="-452540">
            <a:off x="2176463" y="4583113"/>
            <a:ext cx="3302000" cy="1190625"/>
          </a:xfrm>
          <a:prstGeom prst="rect">
            <a:avLst/>
          </a:prstGeom>
          <a:noFill/>
          <a:ln w="9525">
            <a:noFill/>
            <a:miter lim="800000"/>
            <a:headEnd/>
            <a:tailEnd/>
          </a:ln>
        </p:spPr>
        <p:txBody>
          <a:bodyPr>
            <a:prstTxWarp prst="textNoShape">
              <a:avLst/>
            </a:prstTxWarp>
            <a:spAutoFit/>
          </a:bodyPr>
          <a:lstStyle/>
          <a:p>
            <a:pPr>
              <a:spcBef>
                <a:spcPct val="50000"/>
              </a:spcBef>
            </a:pPr>
            <a:r>
              <a:rPr lang="de-AT" b="1">
                <a:solidFill>
                  <a:srgbClr val="FF0000"/>
                </a:solidFill>
              </a:rPr>
              <a:t>Can you identify some implications for social networks on the web / for search in these networks?</a:t>
            </a:r>
            <a:endParaRPr lang="en-US" b="1">
              <a:solidFill>
                <a:srgbClr val="FF0000"/>
              </a:solidFill>
            </a:endParaRPr>
          </a:p>
        </p:txBody>
      </p:sp>
      <p:sp>
        <p:nvSpPr>
          <p:cNvPr id="163853" name="Text Box 13"/>
          <p:cNvSpPr txBox="1">
            <a:spLocks noChangeArrowheads="1"/>
          </p:cNvSpPr>
          <p:nvPr/>
        </p:nvSpPr>
        <p:spPr bwMode="auto">
          <a:xfrm rot="-452540">
            <a:off x="5340350" y="4570413"/>
            <a:ext cx="3302000" cy="641350"/>
          </a:xfrm>
          <a:prstGeom prst="rect">
            <a:avLst/>
          </a:prstGeom>
          <a:noFill/>
          <a:ln w="9525">
            <a:noFill/>
            <a:miter lim="800000"/>
            <a:headEnd/>
            <a:tailEnd/>
          </a:ln>
        </p:spPr>
        <p:txBody>
          <a:bodyPr>
            <a:prstTxWarp prst="textNoShape">
              <a:avLst/>
            </a:prstTxWarp>
            <a:spAutoFit/>
          </a:bodyPr>
          <a:lstStyle/>
          <a:p>
            <a:pPr>
              <a:spcBef>
                <a:spcPct val="50000"/>
              </a:spcBef>
            </a:pPr>
            <a:r>
              <a:rPr lang="de-AT" b="1">
                <a:solidFill>
                  <a:srgbClr val="FF0000"/>
                </a:solidFill>
              </a:rPr>
              <a:t>How does this relate to Milgram‘s experiment?</a:t>
            </a:r>
            <a:endParaRPr lang="en-US" b="1">
              <a:solidFill>
                <a:srgbClr val="FF0000"/>
              </a:solidFill>
            </a:endParaRPr>
          </a:p>
        </p:txBody>
      </p:sp>
      <p:sp>
        <p:nvSpPr>
          <p:cNvPr id="163854" name="Text Box 14"/>
          <p:cNvSpPr txBox="1">
            <a:spLocks noChangeArrowheads="1"/>
          </p:cNvSpPr>
          <p:nvPr/>
        </p:nvSpPr>
        <p:spPr bwMode="auto">
          <a:xfrm>
            <a:off x="4305300" y="5600700"/>
            <a:ext cx="4838700" cy="825500"/>
          </a:xfrm>
          <a:prstGeom prst="rect">
            <a:avLst/>
          </a:prstGeom>
          <a:noFill/>
          <a:ln w="9525">
            <a:noFill/>
            <a:miter lim="800000"/>
            <a:headEnd/>
            <a:tailEnd/>
          </a:ln>
        </p:spPr>
        <p:txBody>
          <a:bodyPr>
            <a:prstTxWarp prst="textNoShape">
              <a:avLst/>
            </a:prstTxWarp>
            <a:spAutoFit/>
          </a:bodyPr>
          <a:lstStyle/>
          <a:p>
            <a:pPr algn="r">
              <a:spcBef>
                <a:spcPct val="50000"/>
              </a:spcBef>
            </a:pPr>
            <a:r>
              <a:rPr lang="de-AT" sz="1600"/>
              <a:t>Completion rates in Milgram‘s experiment were reported higher for acquaintance than friend relationships [Granovetter 1973]</a:t>
            </a:r>
            <a:endParaRPr lang="en-US" sz="1600"/>
          </a:p>
        </p:txBody>
      </p:sp>
      <p:sp>
        <p:nvSpPr>
          <p:cNvPr id="163855" name="Text Box 15"/>
          <p:cNvSpPr txBox="1">
            <a:spLocks noChangeArrowheads="1"/>
          </p:cNvSpPr>
          <p:nvPr/>
        </p:nvSpPr>
        <p:spPr bwMode="auto">
          <a:xfrm rot="-452540">
            <a:off x="168275" y="4813300"/>
            <a:ext cx="2100263" cy="915988"/>
          </a:xfrm>
          <a:prstGeom prst="rect">
            <a:avLst/>
          </a:prstGeom>
          <a:noFill/>
          <a:ln w="9525">
            <a:noFill/>
            <a:miter lim="800000"/>
            <a:headEnd/>
            <a:tailEnd/>
          </a:ln>
        </p:spPr>
        <p:txBody>
          <a:bodyPr>
            <a:prstTxWarp prst="textNoShape">
              <a:avLst/>
            </a:prstTxWarp>
            <a:spAutoFit/>
          </a:bodyPr>
          <a:lstStyle/>
          <a:p>
            <a:pPr>
              <a:spcBef>
                <a:spcPct val="50000"/>
              </a:spcBef>
            </a:pPr>
            <a:r>
              <a:rPr lang="de-AT" b="1">
                <a:solidFill>
                  <a:srgbClr val="FF0000"/>
                </a:solidFill>
              </a:rPr>
              <a:t>What are sources of weak ties/bridges?</a:t>
            </a:r>
            <a:endParaRPr lang="en-US"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55"/>
                                        </p:tgtEl>
                                        <p:attrNameLst>
                                          <p:attrName>style.visibility</p:attrName>
                                        </p:attrNameLst>
                                      </p:cBhvr>
                                      <p:to>
                                        <p:strVal val="visible"/>
                                      </p:to>
                                    </p:set>
                                    <p:anim calcmode="lin" valueType="num">
                                      <p:cBhvr>
                                        <p:cTn id="7" dur="500" fill="hold"/>
                                        <p:tgtEl>
                                          <p:spTgt spid="163855"/>
                                        </p:tgtEl>
                                        <p:attrNameLst>
                                          <p:attrName>ppt_w</p:attrName>
                                        </p:attrNameLst>
                                      </p:cBhvr>
                                      <p:tavLst>
                                        <p:tav tm="0">
                                          <p:val>
                                            <p:fltVal val="0"/>
                                          </p:val>
                                        </p:tav>
                                        <p:tav tm="100000">
                                          <p:val>
                                            <p:strVal val="#ppt_w"/>
                                          </p:val>
                                        </p:tav>
                                      </p:tavLst>
                                    </p:anim>
                                    <p:anim calcmode="lin" valueType="num">
                                      <p:cBhvr>
                                        <p:cTn id="8" dur="500" fill="hold"/>
                                        <p:tgtEl>
                                          <p:spTgt spid="16385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852"/>
                                        </p:tgtEl>
                                        <p:attrNameLst>
                                          <p:attrName>style.visibility</p:attrName>
                                        </p:attrNameLst>
                                      </p:cBhvr>
                                      <p:to>
                                        <p:strVal val="visible"/>
                                      </p:to>
                                    </p:set>
                                    <p:anim calcmode="lin" valueType="num">
                                      <p:cBhvr>
                                        <p:cTn id="13" dur="500" fill="hold"/>
                                        <p:tgtEl>
                                          <p:spTgt spid="163852"/>
                                        </p:tgtEl>
                                        <p:attrNameLst>
                                          <p:attrName>ppt_w</p:attrName>
                                        </p:attrNameLst>
                                      </p:cBhvr>
                                      <p:tavLst>
                                        <p:tav tm="0">
                                          <p:val>
                                            <p:fltVal val="0"/>
                                          </p:val>
                                        </p:tav>
                                        <p:tav tm="100000">
                                          <p:val>
                                            <p:strVal val="#ppt_w"/>
                                          </p:val>
                                        </p:tav>
                                      </p:tavLst>
                                    </p:anim>
                                    <p:anim calcmode="lin" valueType="num">
                                      <p:cBhvr>
                                        <p:cTn id="14" dur="500" fill="hold"/>
                                        <p:tgtEl>
                                          <p:spTgt spid="16385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3853"/>
                                        </p:tgtEl>
                                        <p:attrNameLst>
                                          <p:attrName>style.visibility</p:attrName>
                                        </p:attrNameLst>
                                      </p:cBhvr>
                                      <p:to>
                                        <p:strVal val="visible"/>
                                      </p:to>
                                    </p:set>
                                    <p:anim calcmode="lin" valueType="num">
                                      <p:cBhvr>
                                        <p:cTn id="19" dur="500" fill="hold"/>
                                        <p:tgtEl>
                                          <p:spTgt spid="163853"/>
                                        </p:tgtEl>
                                        <p:attrNameLst>
                                          <p:attrName>ppt_w</p:attrName>
                                        </p:attrNameLst>
                                      </p:cBhvr>
                                      <p:tavLst>
                                        <p:tav tm="0">
                                          <p:val>
                                            <p:fltVal val="0"/>
                                          </p:val>
                                        </p:tav>
                                        <p:tav tm="100000">
                                          <p:val>
                                            <p:strVal val="#ppt_w"/>
                                          </p:val>
                                        </p:tav>
                                      </p:tavLst>
                                    </p:anim>
                                    <p:anim calcmode="lin" valueType="num">
                                      <p:cBhvr>
                                        <p:cTn id="20" dur="500" fill="hold"/>
                                        <p:tgtEl>
                                          <p:spTgt spid="16385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63854"/>
                                        </p:tgtEl>
                                        <p:attrNameLst>
                                          <p:attrName>style.visibility</p:attrName>
                                        </p:attrNameLst>
                                      </p:cBhvr>
                                      <p:to>
                                        <p:strVal val="visible"/>
                                      </p:to>
                                    </p:set>
                                    <p:animEffect transition="in" filter="box(in)">
                                      <p:cBhvr>
                                        <p:cTn id="25" dur="500"/>
                                        <p:tgtEl>
                                          <p:spTgt spid="163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2" grpId="0"/>
      <p:bldP spid="163853" grpId="0"/>
      <p:bldP spid="163854" grpId="0"/>
      <p:bldP spid="163855"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Implications of Weak Ties [Granovetter 1973]</a:t>
            </a:r>
            <a:endParaRPr lang="de-DE" sz="1600"/>
          </a:p>
        </p:txBody>
      </p:sp>
      <p:sp>
        <p:nvSpPr>
          <p:cNvPr id="62467" name="Rectangle 3"/>
          <p:cNvSpPr>
            <a:spLocks noGrp="1" noChangeArrowheads="1"/>
          </p:cNvSpPr>
          <p:nvPr>
            <p:ph type="body" idx="1"/>
          </p:nvPr>
        </p:nvSpPr>
        <p:spPr>
          <a:xfrm>
            <a:off x="228600" y="2743200"/>
            <a:ext cx="8610600" cy="3476625"/>
          </a:xfrm>
        </p:spPr>
        <p:txBody>
          <a:bodyPr/>
          <a:lstStyle/>
          <a:p>
            <a:pPr marL="800100" lvl="1" indent="-342900" eaLnBrk="1" hangingPunct="1"/>
            <a:endParaRPr lang="de-AT" sz="2000"/>
          </a:p>
          <a:p>
            <a:pPr marL="800100" lvl="1" indent="-342900" eaLnBrk="1" hangingPunct="1"/>
            <a:r>
              <a:rPr lang="de-AT" sz="2000"/>
              <a:t>Example: Spread of information/rumors in social networks</a:t>
            </a:r>
          </a:p>
          <a:p>
            <a:pPr lvl="2" indent="-304800" eaLnBrk="1" hangingPunct="1"/>
            <a:r>
              <a:rPr lang="de-AT" sz="1800"/>
              <a:t>Studies have shown that people rarely act on mass-media information unless it is also transmitted through personal ties [Granovetter 2003, p 1274]</a:t>
            </a:r>
          </a:p>
          <a:p>
            <a:pPr lvl="2" indent="-304800" eaLnBrk="1" hangingPunct="1"/>
            <a:r>
              <a:rPr lang="de-AT" sz="1800"/>
              <a:t>Information/rumors moving through strong ties is much more likely to be limited to a few cliques than that going via weak ones, bridges will not be crossed</a:t>
            </a:r>
            <a:endParaRPr lang="en-US" sz="1800"/>
          </a:p>
          <a:p>
            <a:pPr marL="800100" lvl="1" indent="-342900" eaLnBrk="1" hangingPunct="1"/>
            <a:endParaRPr lang="de-AT" sz="2000"/>
          </a:p>
        </p:txBody>
      </p:sp>
      <p:sp>
        <p:nvSpPr>
          <p:cNvPr id="175112" name="Text Box 8"/>
          <p:cNvSpPr txBox="1">
            <a:spLocks noChangeArrowheads="1"/>
          </p:cNvSpPr>
          <p:nvPr/>
        </p:nvSpPr>
        <p:spPr bwMode="auto">
          <a:xfrm rot="-452540">
            <a:off x="2693988" y="5484813"/>
            <a:ext cx="3502025" cy="641350"/>
          </a:xfrm>
          <a:prstGeom prst="rect">
            <a:avLst/>
          </a:prstGeom>
          <a:noFill/>
          <a:ln w="9525">
            <a:noFill/>
            <a:miter lim="800000"/>
            <a:headEnd/>
            <a:tailEnd/>
          </a:ln>
        </p:spPr>
        <p:txBody>
          <a:bodyPr>
            <a:prstTxWarp prst="textNoShape">
              <a:avLst/>
            </a:prstTxWarp>
            <a:spAutoFit/>
          </a:bodyPr>
          <a:lstStyle/>
          <a:p>
            <a:pPr>
              <a:spcBef>
                <a:spcPct val="50000"/>
              </a:spcBef>
            </a:pPr>
            <a:r>
              <a:rPr lang="de-AT" b="1">
                <a:solidFill>
                  <a:srgbClr val="FF0000"/>
                </a:solidFill>
              </a:rPr>
              <a:t>How does information spread through weak ties?</a:t>
            </a:r>
            <a:endParaRPr lang="en-US"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5112"/>
                                        </p:tgtEl>
                                        <p:attrNameLst>
                                          <p:attrName>style.visibility</p:attrName>
                                        </p:attrNameLst>
                                      </p:cBhvr>
                                      <p:to>
                                        <p:strVal val="visible"/>
                                      </p:to>
                                    </p:set>
                                    <p:anim calcmode="lin" valueType="num">
                                      <p:cBhvr>
                                        <p:cTn id="7" dur="500" fill="hold"/>
                                        <p:tgtEl>
                                          <p:spTgt spid="175112"/>
                                        </p:tgtEl>
                                        <p:attrNameLst>
                                          <p:attrName>ppt_w</p:attrName>
                                        </p:attrNameLst>
                                      </p:cBhvr>
                                      <p:tavLst>
                                        <p:tav tm="0">
                                          <p:val>
                                            <p:fltVal val="0"/>
                                          </p:val>
                                        </p:tav>
                                        <p:tav tm="100000">
                                          <p:val>
                                            <p:strVal val="#ppt_w"/>
                                          </p:val>
                                        </p:tav>
                                      </p:tavLst>
                                    </p:anim>
                                    <p:anim calcmode="lin" valueType="num">
                                      <p:cBhvr>
                                        <p:cTn id="8" dur="500" fill="hold"/>
                                        <p:tgtEl>
                                          <p:spTgt spid="175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2"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0" y="1981200"/>
            <a:ext cx="8229600" cy="1143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de-DE"/>
              <a:t>The Bacon Number</a:t>
            </a:r>
          </a:p>
        </p:txBody>
      </p:sp>
      <p:pic>
        <p:nvPicPr>
          <p:cNvPr id="20483" name="Picture 5"/>
          <p:cNvPicPr>
            <a:picLocks noChangeAspect="1" noChangeArrowheads="1"/>
          </p:cNvPicPr>
          <p:nvPr/>
        </p:nvPicPr>
        <p:blipFill>
          <a:blip r:embed="rId2"/>
          <a:srcRect/>
          <a:stretch>
            <a:fillRect/>
          </a:stretch>
        </p:blipFill>
        <p:spPr bwMode="auto">
          <a:xfrm>
            <a:off x="4132263" y="2001838"/>
            <a:ext cx="4935537" cy="4856162"/>
          </a:xfrm>
          <a:prstGeom prst="rect">
            <a:avLst/>
          </a:prstGeom>
          <a:noFill/>
          <a:ln w="12700">
            <a:solidFill>
              <a:srgbClr val="000000"/>
            </a:solidFill>
            <a:miter lim="800000"/>
            <a:headEnd/>
            <a:tailEnd/>
          </a:ln>
        </p:spPr>
      </p:pic>
      <p:pic>
        <p:nvPicPr>
          <p:cNvPr id="20484" name="Picture 6"/>
          <p:cNvPicPr>
            <a:picLocks noChangeAspect="1" noChangeArrowheads="1"/>
          </p:cNvPicPr>
          <p:nvPr/>
        </p:nvPicPr>
        <p:blipFill>
          <a:blip r:embed="rId3"/>
          <a:srcRect/>
          <a:stretch>
            <a:fillRect/>
          </a:stretch>
        </p:blipFill>
        <p:spPr bwMode="auto">
          <a:xfrm>
            <a:off x="1600200" y="3352800"/>
            <a:ext cx="2171700" cy="3338513"/>
          </a:xfrm>
          <a:prstGeom prst="rect">
            <a:avLst/>
          </a:prstGeom>
          <a:noFill/>
          <a:ln w="9525">
            <a:noFill/>
            <a:miter lim="800000"/>
            <a:headEnd/>
            <a:tailEnd/>
          </a:ln>
        </p:spPr>
      </p:pic>
      <p:sp>
        <p:nvSpPr>
          <p:cNvPr id="20485" name="Content Placeholder 5"/>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a:t>The Kevin Bacon Game</a:t>
            </a:r>
          </a:p>
        </p:txBody>
      </p:sp>
      <p:sp>
        <p:nvSpPr>
          <p:cNvPr id="21507" name="AutoShape 3"/>
          <p:cNvSpPr>
            <a:spLocks noChangeAspect="1" noChangeArrowheads="1"/>
          </p:cNvSpPr>
          <p:nvPr>
            <p:ph type="body" idx="1"/>
          </p:nvPr>
        </p:nvSpPr>
        <p:spPr/>
        <p:txBody>
          <a:bodyPr/>
          <a:lstStyle/>
          <a:p>
            <a:pPr eaLnBrk="1" hangingPunct="1">
              <a:buFontTx/>
              <a:buNone/>
            </a:pPr>
            <a:r>
              <a:rPr lang="de-DE"/>
              <a:t>The oracle of Bacon</a:t>
            </a:r>
          </a:p>
          <a:p>
            <a:pPr eaLnBrk="1" hangingPunct="1">
              <a:buFontTx/>
              <a:buNone/>
            </a:pPr>
            <a:r>
              <a:rPr lang="de-DE">
                <a:hlinkClick r:id="rId2"/>
              </a:rPr>
              <a:t>www.oracleofbacon.org</a:t>
            </a:r>
            <a:r>
              <a:rPr lang="de-DE"/>
              <a:t> </a:t>
            </a:r>
          </a:p>
        </p:txBody>
      </p:sp>
      <p:pic>
        <p:nvPicPr>
          <p:cNvPr id="21508" name="Picture 5"/>
          <p:cNvPicPr>
            <a:picLocks noChangeAspect="1" noChangeArrowheads="1"/>
          </p:cNvPicPr>
          <p:nvPr/>
        </p:nvPicPr>
        <p:blipFill>
          <a:blip r:embed="rId3"/>
          <a:srcRect/>
          <a:stretch>
            <a:fillRect/>
          </a:stretch>
        </p:blipFill>
        <p:spPr bwMode="auto">
          <a:xfrm>
            <a:off x="4953000" y="2667000"/>
            <a:ext cx="3197225" cy="321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28600" y="1981200"/>
            <a:ext cx="8458200" cy="1143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2800"/>
              <a:t>The Bacon Number</a:t>
            </a:r>
            <a:br>
              <a:rPr lang="de-DE" sz="2800"/>
            </a:br>
            <a:r>
              <a:rPr lang="de-DE" sz="2800"/>
              <a:t>[Watts 2002]</a:t>
            </a:r>
          </a:p>
        </p:txBody>
      </p:sp>
      <p:sp>
        <p:nvSpPr>
          <p:cNvPr id="22531" name="AutoShape 3"/>
          <p:cNvSpPr>
            <a:spLocks noChangeAspect="1" noChangeArrowheads="1"/>
          </p:cNvSpPr>
          <p:nvPr>
            <p:ph type="body" idx="1"/>
          </p:nvPr>
        </p:nvSpPr>
        <p:spPr/>
        <p:txBody>
          <a:bodyPr/>
          <a:lstStyle/>
          <a:p>
            <a:pPr eaLnBrk="1" hangingPunct="1">
              <a:buFontTx/>
              <a:buNone/>
            </a:pPr>
            <a:endParaRPr lang="en-US"/>
          </a:p>
        </p:txBody>
      </p:sp>
      <p:pic>
        <p:nvPicPr>
          <p:cNvPr id="22532" name="Picture 4"/>
          <p:cNvPicPr>
            <a:picLocks noChangeAspect="1" noChangeArrowheads="1"/>
          </p:cNvPicPr>
          <p:nvPr/>
        </p:nvPicPr>
        <p:blipFill>
          <a:blip r:embed="rId2"/>
          <a:srcRect/>
          <a:stretch>
            <a:fillRect/>
          </a:stretch>
        </p:blipFill>
        <p:spPr bwMode="auto">
          <a:xfrm>
            <a:off x="3213100" y="2374900"/>
            <a:ext cx="5930900" cy="44831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a:t>The Erdös Number</a:t>
            </a:r>
          </a:p>
        </p:txBody>
      </p:sp>
      <p:sp>
        <p:nvSpPr>
          <p:cNvPr id="23555" name="AutoShape 4"/>
          <p:cNvSpPr>
            <a:spLocks noChangeAspect="1" noChangeArrowheads="1"/>
          </p:cNvSpPr>
          <p:nvPr>
            <p:ph type="body" idx="1"/>
          </p:nvPr>
        </p:nvSpPr>
        <p:spPr/>
        <p:txBody>
          <a:bodyPr/>
          <a:lstStyle/>
          <a:p>
            <a:pPr eaLnBrk="1" hangingPunct="1">
              <a:buFontTx/>
              <a:buNone/>
            </a:pPr>
            <a:r>
              <a:rPr lang="de-DE"/>
              <a:t>Who was Erdös?  </a:t>
            </a:r>
            <a:r>
              <a:rPr lang="de-DE">
                <a:hlinkClick r:id="rId2"/>
              </a:rPr>
              <a:t>http://www.oakland.edu/enp/</a:t>
            </a:r>
            <a:r>
              <a:rPr lang="de-DE"/>
              <a:t> </a:t>
            </a:r>
          </a:p>
          <a:p>
            <a:pPr eaLnBrk="1" hangingPunct="1">
              <a:buFontTx/>
              <a:buNone/>
            </a:pPr>
            <a:r>
              <a:rPr lang="de-DE"/>
              <a:t>A famous Hungarian Mathematician, 1913-1996</a:t>
            </a:r>
          </a:p>
          <a:p>
            <a:pPr eaLnBrk="1" hangingPunct="1">
              <a:buFontTx/>
              <a:buNone/>
            </a:pPr>
            <a:r>
              <a:rPr lang="en-US"/>
              <a:t>Erdös posed and solved problems in number theory and other areas and founded the field of discrete mathematics.</a:t>
            </a:r>
            <a:endParaRPr lang="de-DE"/>
          </a:p>
          <a:p>
            <a:pPr eaLnBrk="1" hangingPunct="1"/>
            <a:r>
              <a:rPr lang="de-DE"/>
              <a:t>511 co-authors (Erdös number 1)</a:t>
            </a:r>
          </a:p>
          <a:p>
            <a:pPr eaLnBrk="1" hangingPunct="1"/>
            <a:r>
              <a:rPr lang="de-DE"/>
              <a:t>~ 1500 Publications</a:t>
            </a:r>
          </a:p>
          <a:p>
            <a:pPr eaLnBrk="1" hangingPunct="1">
              <a:buFontTx/>
              <a:buNone/>
            </a:pPr>
            <a:endParaRPr lang="de-DE"/>
          </a:p>
          <a:p>
            <a:pPr eaLnBrk="1" hangingPunct="1">
              <a:buFontTx/>
              <a:buNone/>
            </a:pPr>
            <a:endParaRPr 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2" name="Rectangle 4"/>
          <p:cNvSpPr>
            <a:spLocks noChangeArrowheads="1"/>
          </p:cNvSpPr>
          <p:nvPr/>
        </p:nvSpPr>
        <p:spPr bwMode="auto">
          <a:xfrm>
            <a:off x="152400" y="5638800"/>
            <a:ext cx="7645400" cy="9017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4579"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de-DE"/>
              <a:t>The Erdös Number</a:t>
            </a:r>
          </a:p>
        </p:txBody>
      </p:sp>
      <p:sp>
        <p:nvSpPr>
          <p:cNvPr id="140291" name="AutoShape 3"/>
          <p:cNvSpPr>
            <a:spLocks noChangeAspect="1" noChangeArrowheads="1"/>
          </p:cNvSpPr>
          <p:nvPr>
            <p:ph type="body" idx="1"/>
          </p:nvPr>
        </p:nvSpPr>
        <p:spPr/>
        <p:txBody>
          <a:bodyPr/>
          <a:lstStyle/>
          <a:p>
            <a:pPr eaLnBrk="1" hangingPunct="1">
              <a:lnSpc>
                <a:spcPct val="90000"/>
              </a:lnSpc>
              <a:buFontTx/>
              <a:buNone/>
            </a:pPr>
            <a:r>
              <a:rPr lang="de-DE" smtClean="0"/>
              <a:t>Through how many research collaboration links is an arbitrary scientist connected to Paul Erdös?</a:t>
            </a:r>
          </a:p>
          <a:p>
            <a:pPr eaLnBrk="1" hangingPunct="1">
              <a:lnSpc>
                <a:spcPct val="90000"/>
              </a:lnSpc>
              <a:buFontTx/>
              <a:buNone/>
            </a:pPr>
            <a:r>
              <a:rPr lang="de-DE" smtClean="0"/>
              <a:t>What is a research collaboration link? </a:t>
            </a:r>
            <a:br>
              <a:rPr lang="de-DE" smtClean="0"/>
            </a:br>
            <a:r>
              <a:rPr lang="de-DE" smtClean="0"/>
              <a:t>Per definition: Co-authorship on a scientific paper -&gt; Convenient: Amenable to computational analysis</a:t>
            </a:r>
          </a:p>
          <a:p>
            <a:pPr eaLnBrk="1" hangingPunct="1">
              <a:lnSpc>
                <a:spcPct val="90000"/>
              </a:lnSpc>
              <a:buFontTx/>
              <a:buNone/>
            </a:pPr>
            <a:r>
              <a:rPr lang="de-DE" smtClean="0"/>
              <a:t>What is my Erdös Number?  </a:t>
            </a:r>
            <a:r>
              <a:rPr lang="de-DE" smtClean="0">
                <a:sym typeface="Wingdings" pitchFamily="-110" charset="2"/>
              </a:rPr>
              <a:t> </a:t>
            </a:r>
            <a:r>
              <a:rPr lang="de-DE" b="1" smtClean="0"/>
              <a:t>5</a:t>
            </a:r>
            <a:endParaRPr lang="de-DE" smtClean="0"/>
          </a:p>
          <a:p>
            <a:pPr eaLnBrk="1" hangingPunct="1">
              <a:lnSpc>
                <a:spcPct val="90000"/>
              </a:lnSpc>
              <a:buFontTx/>
              <a:buNone/>
            </a:pPr>
            <a:r>
              <a:rPr lang="de-DE" smtClean="0"/>
              <a:t>me -&gt; W. Hall -&gt; D. Singerman -&gt; G. A. Jones -&gt; P.J. Cameron -&gt; P. Erdös</a:t>
            </a:r>
          </a:p>
          <a:p>
            <a:pPr eaLnBrk="1" hangingPunct="1">
              <a:lnSpc>
                <a:spcPct val="90000"/>
              </a:lnSpc>
              <a:buFontTx/>
              <a:buNone/>
            </a:pPr>
            <a:endParaRPr lang="de-DE" smtClean="0"/>
          </a:p>
          <a:p>
            <a:pPr eaLnBrk="1" hangingPunct="1">
              <a:lnSpc>
                <a:spcPct val="90000"/>
              </a:lnSpc>
              <a:buFontTx/>
              <a:buNone/>
            </a:pPr>
            <a:endParaRPr lang="de-DE"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0292"/>
                                        </p:tgtEl>
                                        <p:attrNameLst>
                                          <p:attrName>style.visibility</p:attrName>
                                        </p:attrNameLst>
                                      </p:cBhvr>
                                      <p:to>
                                        <p:strVal val="visible"/>
                                      </p:to>
                                    </p:set>
                                    <p:anim calcmode="lin" valueType="num">
                                      <p:cBhvr>
                                        <p:cTn id="7" dur="500" fill="hold"/>
                                        <p:tgtEl>
                                          <p:spTgt spid="140292"/>
                                        </p:tgtEl>
                                        <p:attrNameLst>
                                          <p:attrName>ppt_w</p:attrName>
                                        </p:attrNameLst>
                                      </p:cBhvr>
                                      <p:tavLst>
                                        <p:tav tm="0">
                                          <p:val>
                                            <p:fltVal val="0"/>
                                          </p:val>
                                        </p:tav>
                                        <p:tav tm="100000">
                                          <p:val>
                                            <p:strVal val="#ppt_w"/>
                                          </p:val>
                                        </p:tav>
                                      </p:tavLst>
                                    </p:anim>
                                    <p:anim calcmode="lin" valueType="num">
                                      <p:cBhvr>
                                        <p:cTn id="8" dur="500" fill="hold"/>
                                        <p:tgtEl>
                                          <p:spTgt spid="14029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140291">
                                            <p:txEl>
                                              <p:pRg st="3" end="3"/>
                                            </p:txEl>
                                          </p:spTgt>
                                        </p:tgtEl>
                                        <p:attrNameLst>
                                          <p:attrName>style.visibility</p:attrName>
                                        </p:attrNameLst>
                                      </p:cBhvr>
                                      <p:to>
                                        <p:strVal val="visible"/>
                                      </p:to>
                                    </p:set>
                                    <p:animEffect transition="in" filter="blinds(horizontal)">
                                      <p:cBhvr>
                                        <p:cTn id="12" dur="500"/>
                                        <p:tgtEl>
                                          <p:spTgt spid="140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animBg="1"/>
    </p:bldLst>
  </p:timing>
</p:sld>
</file>

<file path=ppt/theme/theme1.xml><?xml version="1.0" encoding="utf-8"?>
<a:theme xmlns:a="http://schemas.openxmlformats.org/drawingml/2006/main" name="uos_ppt__template_electronics">
  <a:themeElements>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lectronics">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charset="0"/>
            <a:ea typeface="ＭＳ Ｐゴシック" charset="-128"/>
            <a:cs typeface="ＭＳ Ｐゴシック" charset="-128"/>
          </a:defRPr>
        </a:defPPr>
      </a:lstStyle>
    </a:lnDef>
  </a:objectDefaults>
  <a:extraClrSchemeLst>
    <a:extraClrScheme>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uos_ppt__template_electronics</Template>
  <TotalTime>1284</TotalTime>
  <Words>2885</Words>
  <Application>Microsoft PowerPoint</Application>
  <PresentationFormat>On-screen Show (4:3)</PresentationFormat>
  <Paragraphs>286</Paragraphs>
  <Slides>45</Slides>
  <Notes>1</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45</vt:i4>
      </vt:variant>
    </vt:vector>
  </HeadingPairs>
  <TitlesOfParts>
    <vt:vector size="52" baseType="lpstr">
      <vt:lpstr>Lucida Sans</vt:lpstr>
      <vt:lpstr>ＭＳ Ｐゴシック</vt:lpstr>
      <vt:lpstr>Arial</vt:lpstr>
      <vt:lpstr>Georgia</vt:lpstr>
      <vt:lpstr>Wingdings</vt:lpstr>
      <vt:lpstr>Wingdings 3</vt:lpstr>
      <vt:lpstr>uos_ppt__template_electronics</vt:lpstr>
      <vt:lpstr>The Small World Phenomenon</vt:lpstr>
      <vt:lpstr>Overview</vt:lpstr>
      <vt:lpstr>Slide 3</vt:lpstr>
      <vt:lpstr>Do I know somebody in …?</vt:lpstr>
      <vt:lpstr>The Bacon Number</vt:lpstr>
      <vt:lpstr>The Kevin Bacon Game</vt:lpstr>
      <vt:lpstr>The Bacon Number [Watts 2002]</vt:lpstr>
      <vt:lpstr>The Erdös Number</vt:lpstr>
      <vt:lpstr>The Erdös Number</vt:lpstr>
      <vt:lpstr>Stanley Milgram</vt:lpstr>
      <vt:lpstr>Introduction</vt:lpstr>
      <vt:lpstr>An Experimental Study of the Small World Problem [Travers and Milgram 1969]</vt:lpstr>
      <vt:lpstr>Slide 13</vt:lpstr>
      <vt:lpstr>Questions</vt:lpstr>
      <vt:lpstr>Set Up</vt:lpstr>
      <vt:lpstr>Results I</vt:lpstr>
      <vt:lpstr>Results II</vt:lpstr>
      <vt:lpstr>Results III                    .</vt:lpstr>
      <vt:lpstr>6 degrees of separation</vt:lpstr>
      <vt:lpstr>Follow up work (2008) http://arxiv.org/pdf/0803.0939v1</vt:lpstr>
      <vt:lpstr>Follow up work (2008) http://arxiv.org/pdf/0803.0939v1</vt:lpstr>
      <vt:lpstr>Follow up work (2008) http://arxiv.org/pdf/0803.0939v1</vt:lpstr>
      <vt:lpstr>Follow up work (2008)</vt:lpstr>
      <vt:lpstr>Small Worlds http://www.infosci.cornell.edu/courses/info204/2007sp/</vt:lpstr>
      <vt:lpstr>Small Worlds [Newman 2003]</vt:lpstr>
      <vt:lpstr>Contemporary Software</vt:lpstr>
      <vt:lpstr>Preferential Attachment [Barabasi 1999]</vt:lpstr>
      <vt:lpstr>Preferential Attachment Example</vt:lpstr>
      <vt:lpstr>Assortative Mixing (or Homophily) [Newman 2003]</vt:lpstr>
      <vt:lpstr>Assortative Mixing (or Homophily) [Newman 2003]</vt:lpstr>
      <vt:lpstr>Disassortativity [Newman 2003]</vt:lpstr>
      <vt:lpstr>Network Resilience [Newman 2003]</vt:lpstr>
      <vt:lpstr>Network Resilience [Newman 2003]</vt:lpstr>
      <vt:lpstr>Network Resilience [Newman 2003]</vt:lpstr>
      <vt:lpstr>Connectivity of the Web [Newman 2003, Broder et al 2000]</vt:lpstr>
      <vt:lpstr>But …</vt:lpstr>
      <vt:lpstr>The Strength of Weak Ties [Granovetter 1973]</vt:lpstr>
      <vt:lpstr>The Strength of Weak Ties  and Mutual Acquaintances [Granovetter 1973]</vt:lpstr>
      <vt:lpstr>The Strength of Weak Ties [Granovetter 1973]</vt:lpstr>
      <vt:lpstr>Bridges [Granovetter 1973]</vt:lpstr>
      <vt:lpstr>Bridges and Strong Ties [Granovetter 1973]</vt:lpstr>
      <vt:lpstr>In Reality …. [Granovetter 1973]</vt:lpstr>
      <vt:lpstr>In Reality … </vt:lpstr>
      <vt:lpstr>Implications of Weak Ties [Granovetter 1973]</vt:lpstr>
      <vt:lpstr>Implications of Weak Ties [Granovetter 1973]</vt:lpstr>
    </vt:vector>
  </TitlesOfParts>
  <Company>University of Southampton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title goes here. </dc:title>
  <dc:creator>sep</dc:creator>
  <cp:lastModifiedBy>Leslie Carr</cp:lastModifiedBy>
  <cp:revision>48</cp:revision>
  <dcterms:created xsi:type="dcterms:W3CDTF">2009-07-21T03:20:15Z</dcterms:created>
  <dcterms:modified xsi:type="dcterms:W3CDTF">2009-07-21T10:46:48Z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2115997147</vt:i4>
  </property>
  <property fmtid="{D5CDD505-2E9C-101B-9397-08002B2CF9AE}" pid="3" name="_NewReviewCycle">
    <vt:lpwstr/>
  </property>
  <property fmtid="{D5CDD505-2E9C-101B-9397-08002B2CF9AE}" pid="4" name="_EmailSubject">
    <vt:lpwstr>EPSRC/Web Science DTC presentation</vt:lpwstr>
  </property>
  <property fmtid="{D5CDD505-2E9C-101B-9397-08002B2CF9AE}" pid="5" name="_AuthorEmail">
    <vt:lpwstr>C.J.Pope@soton.ac.uk</vt:lpwstr>
  </property>
  <property fmtid="{D5CDD505-2E9C-101B-9397-08002B2CF9AE}" pid="6" name="_AuthorEmailDisplayName">
    <vt:lpwstr>Pope C.J.</vt:lpwstr>
  </property>
</Properties>
</file>