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notesSlides/notesSlide11.xml" ContentType="application/vnd.openxmlformats-officedocument.presentationml.notes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s/slide47.xml" ContentType="application/vnd.openxmlformats-officedocument.presentationml.slide+xml"/>
  <Override PartName="/ppt/theme/theme3.xml" ContentType="application/vnd.openxmlformats-officedocument.theme+xml"/>
  <Override PartName="/ppt/notesSlides/notesSlide16.xml" ContentType="application/vnd.openxmlformats-officedocument.presentationml.notesSlide+xml"/>
  <Override PartName="/ppt/notesSlides/notesSlide32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embeddings/oleObject2.bin" ContentType="application/vnd.openxmlformats-officedocument.oleObject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viewProps.xml" ContentType="application/vnd.openxmlformats-officedocument.presentationml.viewProps+xml"/>
  <Default Extension="wmf" ContentType="image/x-wmf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41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notesSlides/notesSlide23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4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37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vml" ContentType="application/vnd.openxmlformats-officedocument.vmlDrawing"/>
  <Override PartName="/ppt/notesSlides/notesSlide18.xml" ContentType="application/vnd.openxmlformats-officedocument.presentationml.notesSlide+xml"/>
  <Default Extension="png" ContentType="image/png"/>
  <Override PartName="/ppt/slides/slide27.xml" ContentType="application/vnd.openxmlformats-officedocument.presentationml.slide+xml"/>
  <Override PartName="/docProps/core.xml" ContentType="application/vnd.openxmlformats-package.core-properties+xml"/>
  <Override PartName="/ppt/slides/slide31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24.xml" ContentType="application/vnd.openxmlformats-officedocument.presentationml.notesSlide+xml"/>
  <Override PartName="/ppt/slides/slide12.xml" ContentType="application/vnd.openxmlformats-officedocument.presentationml.slide+xml"/>
  <Override PartName="/ppt/slides/slide19.xml" ContentType="application/vnd.openxmlformats-officedocument.presentationml.slide+xml"/>
  <Override PartName="/ppt/slides/slide41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8.xml" ContentType="application/vnd.openxmlformats-officedocument.presentationml.notesSlide+xml"/>
  <Override PartName="/ppt/theme/theme2.xml" ContentType="application/vnd.openxmlformats-officedocument.theme+xml"/>
  <Override PartName="/ppt/notesSlides/notesSlide27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35.xml" ContentType="application/vnd.openxmlformats-officedocument.presentationml.slide+xml"/>
  <Override PartName="/ppt/slides/slide42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34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2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6.xml" ContentType="application/vnd.openxmlformats-officedocument.presentationml.notesSlide+xml"/>
  <Default Extension="xml" ContentType="application/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4.xml" ContentType="application/vnd.openxmlformats-officedocument.presentationml.slide+xml"/>
  <Override PartName="/ppt/slides/slide40.xml" ContentType="application/vnd.openxmlformats-officedocument.presentationml.slide+xml"/>
  <Override PartName="/ppt/embeddings/oleObject1.bin" ContentType="application/vnd.openxmlformats-officedocument.oleObject"/>
  <Override PartName="/ppt/slides/slide34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12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jpeg" ContentType="image/jpeg"/>
  <Override PartName="/ppt/notesSlides/notesSlide33.xml" ContentType="application/vnd.openxmlformats-officedocument.presentationml.notes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9.xml" ContentType="application/vnd.openxmlformats-officedocument.presentationml.slide+xml"/>
  <Override PartName="/ppt/slides/slide32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38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306" r:id="rId12"/>
    <p:sldId id="270" r:id="rId13"/>
    <p:sldId id="271" r:id="rId14"/>
    <p:sldId id="272" r:id="rId15"/>
    <p:sldId id="273" r:id="rId16"/>
    <p:sldId id="305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6600"/>
    <a:srgbClr val="FF0000"/>
    <a:srgbClr val="990000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02" autoAdjust="0"/>
    <p:restoredTop sz="94590" autoAdjust="0"/>
  </p:normalViewPr>
  <p:slideViewPr>
    <p:cSldViewPr>
      <p:cViewPr varScale="1">
        <p:scale>
          <a:sx n="96" d="100"/>
          <a:sy n="96" d="100"/>
        </p:scale>
        <p:origin x="-124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9" Type="http://schemas.openxmlformats.org/officeDocument/2006/relationships/slide" Target="slides/slide38.xml"/><Relationship Id="rId7" Type="http://schemas.openxmlformats.org/officeDocument/2006/relationships/slide" Target="slides/slide6.xml"/><Relationship Id="rId43" Type="http://schemas.openxmlformats.org/officeDocument/2006/relationships/slide" Target="slides/slide42.xml"/><Relationship Id="rId25" Type="http://schemas.openxmlformats.org/officeDocument/2006/relationships/slide" Target="slides/slide24.xml"/><Relationship Id="rId10" Type="http://schemas.openxmlformats.org/officeDocument/2006/relationships/slide" Target="slides/slide9.xml"/><Relationship Id="rId50" Type="http://schemas.openxmlformats.org/officeDocument/2006/relationships/handoutMaster" Target="handoutMasters/handoutMaster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45" Type="http://schemas.openxmlformats.org/officeDocument/2006/relationships/slide" Target="slides/slide44.xml"/><Relationship Id="rId42" Type="http://schemas.openxmlformats.org/officeDocument/2006/relationships/slide" Target="slides/slide41.xml"/><Relationship Id="rId6" Type="http://schemas.openxmlformats.org/officeDocument/2006/relationships/slide" Target="slides/slide5.xml"/><Relationship Id="rId49" Type="http://schemas.openxmlformats.org/officeDocument/2006/relationships/notesMaster" Target="notesMasters/notesMaster1.xml"/><Relationship Id="rId44" Type="http://schemas.openxmlformats.org/officeDocument/2006/relationships/slide" Target="slides/slide43.xml"/><Relationship Id="rId19" Type="http://schemas.openxmlformats.org/officeDocument/2006/relationships/slide" Target="slides/slide18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2" Type="http://schemas.openxmlformats.org/officeDocument/2006/relationships/slide" Target="slides/slide1.xml"/><Relationship Id="rId46" Type="http://schemas.openxmlformats.org/officeDocument/2006/relationships/slide" Target="slides/slide45.xml"/><Relationship Id="rId35" Type="http://schemas.openxmlformats.org/officeDocument/2006/relationships/slide" Target="slides/slide34.xml"/><Relationship Id="rId51" Type="http://schemas.openxmlformats.org/officeDocument/2006/relationships/printerSettings" Target="printerSettings/printerSettings1.bin"/><Relationship Id="rId55" Type="http://schemas.openxmlformats.org/officeDocument/2006/relationships/tableStyles" Target="tableStyles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40" Type="http://schemas.openxmlformats.org/officeDocument/2006/relationships/slide" Target="slides/slide39.xml"/><Relationship Id="rId36" Type="http://schemas.openxmlformats.org/officeDocument/2006/relationships/slide" Target="slides/slide35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2" Type="http://schemas.openxmlformats.org/officeDocument/2006/relationships/presProps" Target="presProps.xml"/><Relationship Id="rId54" Type="http://schemas.openxmlformats.org/officeDocument/2006/relationships/theme" Target="theme/theme1.xml"/><Relationship Id="rId12" Type="http://schemas.openxmlformats.org/officeDocument/2006/relationships/slide" Target="slides/slide11.xml"/><Relationship Id="rId3" Type="http://schemas.openxmlformats.org/officeDocument/2006/relationships/slide" Target="slides/slide2.xml"/><Relationship Id="rId23" Type="http://schemas.openxmlformats.org/officeDocument/2006/relationships/slide" Target="slides/slide22.xml"/><Relationship Id="rId53" Type="http://schemas.openxmlformats.org/officeDocument/2006/relationships/viewProps" Target="viewProps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1" Type="http://schemas.openxmlformats.org/officeDocument/2006/relationships/slide" Target="slides/slide4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2" Type="http://schemas.openxmlformats.org/officeDocument/2006/relationships/slide" Target="slides/slide21.xml"/><Relationship Id="rId21" Type="http://schemas.openxmlformats.org/officeDocument/2006/relationships/slide" Target="slides/slide2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97CC8-DE70-9140-9F52-EF081617E37B}" type="datetimeFigureOut">
              <a:rPr lang="en-US" smtClean="0"/>
              <a:pPr/>
              <a:t>11/6/09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D2D0D-191E-E44C-996B-AC3310359F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036CE36-0872-2F4D-B362-E22EB214A3F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CA1911-402C-5D48-AA2B-C3697983AA1B}" type="slidenum">
              <a:rPr lang="en-GB"/>
              <a:pPr/>
              <a:t>1</a:t>
            </a:fld>
            <a:endParaRPr lang="en-GB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370568-4492-3141-9E72-02FE2197D13D}" type="slidenum">
              <a:rPr lang="en-GB"/>
              <a:pPr/>
              <a:t>10</a:t>
            </a:fld>
            <a:endParaRPr lang="en-GB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B0AC55-561C-5145-9804-6C3A89183300}" type="slidenum">
              <a:rPr lang="en-GB"/>
              <a:pPr/>
              <a:t>12</a:t>
            </a:fld>
            <a:endParaRPr lang="en-GB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A83183-6472-414D-BA99-53C57DA9563D}" type="slidenum">
              <a:rPr lang="en-GB"/>
              <a:pPr/>
              <a:t>13</a:t>
            </a:fld>
            <a:endParaRPr lang="en-GB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E65283-4A13-554C-B900-7C974F5DC54A}" type="slidenum">
              <a:rPr lang="en-GB"/>
              <a:pPr/>
              <a:t>14</a:t>
            </a:fld>
            <a:endParaRPr lang="en-GB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06AA10-9977-3D4B-805C-88CD2B3AFD5F}" type="slidenum">
              <a:rPr lang="en-GB"/>
              <a:pPr/>
              <a:t>15</a:t>
            </a:fld>
            <a:endParaRPr lang="en-GB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AE9251-665D-1F47-A705-508515EE620E}" type="slidenum">
              <a:rPr lang="en-GB"/>
              <a:pPr/>
              <a:t>17</a:t>
            </a:fld>
            <a:endParaRPr lang="en-GB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882647-58B4-B243-B873-58ACD031CEF8}" type="slidenum">
              <a:rPr lang="en-GB"/>
              <a:pPr/>
              <a:t>18</a:t>
            </a:fld>
            <a:endParaRPr lang="en-GB"/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505CC2-E52B-AC4D-BA82-7B15B0592CFA}" type="slidenum">
              <a:rPr lang="en-GB"/>
              <a:pPr/>
              <a:t>19</a:t>
            </a:fld>
            <a:endParaRPr lang="en-GB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6988F5-ED2B-6F4F-9D77-28194FC7D45D}" type="slidenum">
              <a:rPr lang="en-GB"/>
              <a:pPr/>
              <a:t>20</a:t>
            </a:fld>
            <a:endParaRPr lang="en-GB"/>
          </a:p>
        </p:txBody>
      </p:sp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8E2644-E975-3A40-98CB-10271ECF8BEC}" type="slidenum">
              <a:rPr lang="en-GB"/>
              <a:pPr/>
              <a:t>21</a:t>
            </a:fld>
            <a:endParaRPr lang="en-GB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C7BBE2-A192-624A-9BF3-CE54F0FDD156}" type="slidenum">
              <a:rPr lang="en-GB"/>
              <a:pPr/>
              <a:t>2</a:t>
            </a:fld>
            <a:endParaRPr lang="en-GB"/>
          </a:p>
        </p:txBody>
      </p:sp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FA42BB-04E2-684D-B3E4-20AFD185F7B8}" type="slidenum">
              <a:rPr lang="en-GB"/>
              <a:pPr/>
              <a:t>22</a:t>
            </a:fld>
            <a:endParaRPr lang="en-GB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16B310-6129-E249-96E3-B99AE2777A05}" type="slidenum">
              <a:rPr lang="en-GB"/>
              <a:pPr/>
              <a:t>23</a:t>
            </a:fld>
            <a:endParaRPr lang="en-GB"/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AA8E84-979D-8E46-8AF5-D7974176BBEF}" type="slidenum">
              <a:rPr lang="en-GB"/>
              <a:pPr/>
              <a:t>24</a:t>
            </a:fld>
            <a:endParaRPr lang="en-GB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2FCBBD-8486-8F49-9521-40822B9C6563}" type="slidenum">
              <a:rPr lang="en-GB"/>
              <a:pPr/>
              <a:t>25</a:t>
            </a:fld>
            <a:endParaRPr lang="en-GB"/>
          </a:p>
        </p:txBody>
      </p:sp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7BAD73-DC0B-014A-84E2-13669B64B96D}" type="slidenum">
              <a:rPr lang="en-GB"/>
              <a:pPr/>
              <a:t>26</a:t>
            </a:fld>
            <a:endParaRPr lang="en-GB"/>
          </a:p>
        </p:txBody>
      </p:sp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17E7FE-4871-3149-BA63-979C2873500F}" type="slidenum">
              <a:rPr lang="en-GB"/>
              <a:pPr/>
              <a:t>27</a:t>
            </a:fld>
            <a:endParaRPr lang="en-GB"/>
          </a:p>
        </p:txBody>
      </p:sp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50C0F6-7AD0-914B-A214-C466565DAC2A}" type="slidenum">
              <a:rPr lang="en-GB"/>
              <a:pPr/>
              <a:t>28</a:t>
            </a:fld>
            <a:endParaRPr lang="en-GB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5EDD18-80EF-394B-943F-CC41733BA234}" type="slidenum">
              <a:rPr lang="en-GB"/>
              <a:pPr/>
              <a:t>29</a:t>
            </a:fld>
            <a:endParaRPr lang="en-GB"/>
          </a:p>
        </p:txBody>
      </p:sp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1DEE55-680F-644C-B8ED-2FC58C4CE6D3}" type="slidenum">
              <a:rPr lang="en-GB"/>
              <a:pPr/>
              <a:t>30</a:t>
            </a:fld>
            <a:endParaRPr lang="en-GB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06A5E8-1035-D742-BEAF-782D3BB1B12D}" type="slidenum">
              <a:rPr lang="en-GB"/>
              <a:pPr/>
              <a:t>31</a:t>
            </a:fld>
            <a:endParaRPr lang="en-GB"/>
          </a:p>
        </p:txBody>
      </p:sp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52EF5E-229F-E040-BC6F-36E6F5B9C99D}" type="slidenum">
              <a:rPr lang="en-GB"/>
              <a:pPr/>
              <a:t>3</a:t>
            </a:fld>
            <a:endParaRPr lang="en-GB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79A0A0-B7BA-6248-83DD-975DE3B1EE80}" type="slidenum">
              <a:rPr lang="en-GB"/>
              <a:pPr/>
              <a:t>32</a:t>
            </a:fld>
            <a:endParaRPr lang="en-GB"/>
          </a:p>
        </p:txBody>
      </p:sp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22E1BF-7A52-A848-B73E-C38430724127}" type="slidenum">
              <a:rPr lang="en-GB"/>
              <a:pPr/>
              <a:t>33</a:t>
            </a:fld>
            <a:endParaRPr lang="en-GB"/>
          </a:p>
        </p:txBody>
      </p:sp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F03ABA-3027-2640-AB3D-A0F773F03D67}" type="slidenum">
              <a:rPr lang="en-GB"/>
              <a:pPr/>
              <a:t>34</a:t>
            </a:fld>
            <a:endParaRPr lang="en-GB"/>
          </a:p>
        </p:txBody>
      </p:sp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D2B4EE-91CA-234E-9373-9E312C590F38}" type="slidenum">
              <a:rPr lang="en-GB"/>
              <a:pPr/>
              <a:t>35</a:t>
            </a:fld>
            <a:endParaRPr lang="en-GB"/>
          </a:p>
        </p:txBody>
      </p:sp>
      <p:sp>
        <p:nvSpPr>
          <p:cNvPr id="24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524BAA-1ED3-BD4B-9F1F-D226BD95C8D2}" type="slidenum">
              <a:rPr lang="en-GB"/>
              <a:pPr/>
              <a:t>36</a:t>
            </a:fld>
            <a:endParaRPr lang="en-GB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200A17-3F0A-2543-A043-3F0A9CCD7A35}" type="slidenum">
              <a:rPr lang="en-GB"/>
              <a:pPr/>
              <a:t>37</a:t>
            </a:fld>
            <a:endParaRPr lang="en-GB"/>
          </a:p>
        </p:txBody>
      </p:sp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254C86-8D8B-9348-B7F2-B2DAC644F593}" type="slidenum">
              <a:rPr lang="en-GB"/>
              <a:pPr/>
              <a:t>38</a:t>
            </a:fld>
            <a:endParaRPr lang="en-GB"/>
          </a:p>
        </p:txBody>
      </p:sp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0F64CE-BEB4-AD40-BFCB-5D6A6634F2F6}" type="slidenum">
              <a:rPr lang="en-GB"/>
              <a:pPr/>
              <a:t>39</a:t>
            </a:fld>
            <a:endParaRPr lang="en-GB"/>
          </a:p>
        </p:txBody>
      </p:sp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EAAB6B-A1BA-1A49-A8A2-CE58F8C98BC5}" type="slidenum">
              <a:rPr lang="en-GB"/>
              <a:pPr/>
              <a:t>40</a:t>
            </a:fld>
            <a:endParaRPr lang="en-GB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A50525-789C-FD4C-A5C6-8522902F5243}" type="slidenum">
              <a:rPr lang="en-GB"/>
              <a:pPr/>
              <a:t>41</a:t>
            </a:fld>
            <a:endParaRPr lang="en-GB"/>
          </a:p>
        </p:txBody>
      </p:sp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553504-1FDB-1B43-957D-34CAB805AED0}" type="slidenum">
              <a:rPr lang="en-GB"/>
              <a:pPr/>
              <a:t>4</a:t>
            </a:fld>
            <a:endParaRPr lang="en-GB"/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55270B-D325-CA4F-89EE-07A4CC614D3E}" type="slidenum">
              <a:rPr lang="en-GB"/>
              <a:pPr/>
              <a:t>42</a:t>
            </a:fld>
            <a:endParaRPr lang="en-GB"/>
          </a:p>
        </p:txBody>
      </p:sp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ABB11E-8C60-5244-A69D-077B2F0D0BAA}" type="slidenum">
              <a:rPr lang="en-GB"/>
              <a:pPr/>
              <a:t>43</a:t>
            </a:fld>
            <a:endParaRPr lang="en-GB"/>
          </a:p>
        </p:txBody>
      </p:sp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0BB908-ED0B-014B-8756-6E3E3CF34763}" type="slidenum">
              <a:rPr lang="en-GB"/>
              <a:pPr/>
              <a:t>44</a:t>
            </a:fld>
            <a:endParaRPr lang="en-GB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6EBFB8-C0B9-0940-B9D5-5AF050179D7A}" type="slidenum">
              <a:rPr lang="en-GB"/>
              <a:pPr/>
              <a:t>45</a:t>
            </a:fld>
            <a:endParaRPr lang="en-GB"/>
          </a:p>
        </p:txBody>
      </p:sp>
      <p:sp>
        <p:nvSpPr>
          <p:cNvPr id="25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77D428-55B9-7C44-A112-23F560FEFAF4}" type="slidenum">
              <a:rPr lang="en-GB"/>
              <a:pPr/>
              <a:t>46</a:t>
            </a:fld>
            <a:endParaRPr lang="en-GB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E53FCF-9DFC-A541-BF63-117ED5018F88}" type="slidenum">
              <a:rPr lang="en-GB"/>
              <a:pPr/>
              <a:t>47</a:t>
            </a:fld>
            <a:endParaRPr lang="en-GB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014E96-B0C5-9645-AEF2-9F7FAE4D3747}" type="slidenum">
              <a:rPr lang="en-GB"/>
              <a:pPr/>
              <a:t>5</a:t>
            </a:fld>
            <a:endParaRPr lang="en-GB"/>
          </a:p>
        </p:txBody>
      </p:sp>
      <p:sp>
        <p:nvSpPr>
          <p:cNvPr id="22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ADC7BA-5BC8-FC46-A034-6AE97F2E7B25}" type="slidenum">
              <a:rPr lang="en-GB"/>
              <a:pPr/>
              <a:t>6</a:t>
            </a:fld>
            <a:endParaRPr lang="en-GB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03173D-E72D-9A43-927A-1AC001523A0F}" type="slidenum">
              <a:rPr lang="en-GB"/>
              <a:pPr/>
              <a:t>7</a:t>
            </a:fld>
            <a:endParaRPr lang="en-GB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35004C-BD76-C045-9FD8-9BA95D22242A}" type="slidenum">
              <a:rPr lang="en-GB"/>
              <a:pPr/>
              <a:t>8</a:t>
            </a:fld>
            <a:endParaRPr lang="en-GB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99D9A2-AFF5-3A43-84F7-0746E446792C}" type="slidenum">
              <a:rPr lang="en-GB"/>
              <a:pPr/>
              <a:t>9</a:t>
            </a:fld>
            <a:endParaRPr lang="en-GB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657600" y="6477000"/>
            <a:ext cx="21336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965575" cy="3921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76400"/>
            <a:ext cx="5111750" cy="4449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76400"/>
            <a:ext cx="3008313" cy="44497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5105400" y="54102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9546ECAC-3B7D-7B47-BB51-FA59818F34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rotWithShape="0">
          <a:gsLst>
            <a:gs pos="0">
              <a:schemeClr val="bg1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5638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733800" y="6477000"/>
            <a:ext cx="2133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762000" y="1371600"/>
            <a:ext cx="8382000" cy="15240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FFCC6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defTabSz="762000" eaLnBrk="0" hangingPunct="0">
              <a:spcBef>
                <a:spcPct val="50000"/>
              </a:spcBef>
            </a:pPr>
            <a:endParaRPr lang="en-US" sz="2400">
              <a:latin typeface="Times New Roman" pitchFamily="-65" charset="0"/>
            </a:endParaRPr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3733800" y="6553200"/>
            <a:ext cx="20161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chemeClr val="bg1"/>
                </a:solidFill>
              </a:rPr>
              <a:t>Event</a:t>
            </a: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453188"/>
            <a:ext cx="91440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7" descr="electronics_computer_science_cmyk.eps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248400" y="152400"/>
            <a:ext cx="27051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4"/>
          <p:cNvSpPr txBox="1">
            <a:spLocks/>
          </p:cNvSpPr>
          <p:nvPr/>
        </p:nvSpPr>
        <p:spPr bwMode="auto">
          <a:xfrm>
            <a:off x="7010400" y="6534150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2637C8-7EFE-A447-BDC5-C74C6EDE5322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-65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-65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49" r:id="rId3"/>
    <p:sldLayoutId id="2147483650" r:id="rId4"/>
    <p:sldLayoutId id="2147483652" r:id="rId5"/>
    <p:sldLayoutId id="2147483653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</p:transition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accent2"/>
          </a:solidFill>
          <a:latin typeface="+mn-lt"/>
          <a:ea typeface="ＭＳ Ｐゴシック" pitchFamily="-65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accent2"/>
          </a:solidFill>
          <a:latin typeface="+mn-lt"/>
          <a:ea typeface="ＭＳ Ｐゴシック" pitchFamily="-65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400">
          <a:solidFill>
            <a:schemeClr val="accent2"/>
          </a:solidFill>
          <a:latin typeface="+mn-lt"/>
          <a:ea typeface="ＭＳ Ｐゴシック" pitchFamily="-65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3" Type="http://schemas.openxmlformats.org/officeDocument/2006/relationships/hyperlink" Target="mailto:hcd@ecs.soton.ac.uk" TargetMode="Externa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oleObject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3" Type="http://schemas.openxmlformats.org/officeDocument/2006/relationships/hyperlink" Target="https://secure.ecs.soton.ac.uk/notes/comp3016/advhypermedia/bouvin.pdf" TargetMode="Externa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oleObject2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ecs.soton.ac.uk/notes/cm322/advhypermedia/malcolm91.pdf" TargetMode="Externa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8788" y="1905000"/>
            <a:ext cx="8685212" cy="1143000"/>
          </a:xfrm>
        </p:spPr>
        <p:txBody>
          <a:bodyPr/>
          <a:lstStyle/>
          <a:p>
            <a:pPr algn="ctr"/>
            <a:r>
              <a:rPr lang="en-GB" dirty="0">
                <a:ea typeface="Times New Roman" pitchFamily="-112" charset="0"/>
                <a:cs typeface="Times New Roman" pitchFamily="-112" charset="0"/>
              </a:rPr>
              <a:t>The OHS Models of Hypertext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429000"/>
            <a:ext cx="7696200" cy="1752600"/>
          </a:xfrm>
        </p:spPr>
        <p:txBody>
          <a:bodyPr/>
          <a:lstStyle/>
          <a:p>
            <a:r>
              <a:rPr lang="en-GB" dirty="0"/>
              <a:t>Hugh Davis </a:t>
            </a:r>
          </a:p>
          <a:p>
            <a:r>
              <a:rPr lang="en-GB" dirty="0">
                <a:hlinkClick r:id="rId3"/>
              </a:rPr>
              <a:t>hcd@ecs.soton.ac.uk</a:t>
            </a:r>
            <a:endParaRPr lang="en-GB" dirty="0" smtClean="0"/>
          </a:p>
          <a:p>
            <a:r>
              <a:rPr lang="en-GB" dirty="0" smtClean="0"/>
              <a:t>Notes on </a:t>
            </a:r>
            <a:r>
              <a:rPr lang="en-US" dirty="0" smtClean="0"/>
              <a:t>https://secure.ecs.soton.ac.uk/module/0910/COMP3016/</a:t>
            </a:r>
            <a:endParaRPr lang="en-GB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5943600" cy="914400"/>
          </a:xfrm>
        </p:spPr>
        <p:txBody>
          <a:bodyPr/>
          <a:lstStyle/>
          <a:p>
            <a:r>
              <a:rPr lang="en-GB" b="1" dirty="0"/>
              <a:t>Specific, Local and Generic </a:t>
            </a:r>
            <a:r>
              <a:rPr lang="en-GB" b="1" dirty="0" smtClean="0"/>
              <a:t>Links</a:t>
            </a:r>
            <a:endParaRPr lang="en-GB" b="1" dirty="0"/>
          </a:p>
        </p:txBody>
      </p:sp>
      <p:pic>
        <p:nvPicPr>
          <p:cNvPr id="264195" name="Picture 3" descr="image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362200"/>
            <a:ext cx="8217880" cy="4495800"/>
          </a:xfrm>
          <a:prstGeom prst="rect">
            <a:avLst/>
          </a:prstGeom>
          <a:noFill/>
        </p:spPr>
      </p:pic>
      <p:sp>
        <p:nvSpPr>
          <p:cNvPr id="264196" name="Text Box 4"/>
          <p:cNvSpPr txBox="1">
            <a:spLocks noChangeArrowheads="1"/>
          </p:cNvSpPr>
          <p:nvPr/>
        </p:nvSpPr>
        <p:spPr bwMode="auto">
          <a:xfrm>
            <a:off x="381000" y="1600200"/>
            <a:ext cx="7924800" cy="64633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GB" dirty="0">
                <a:latin typeface="Comic Sans MS" pitchFamily="-112" charset="0"/>
              </a:rPr>
              <a:t>The idea that the source anchor of a link is not embedded in the source document, but its position, or positions, are described in the </a:t>
            </a:r>
            <a:r>
              <a:rPr lang="en-GB" dirty="0" err="1">
                <a:latin typeface="Comic Sans MS" pitchFamily="-112" charset="0"/>
              </a:rPr>
              <a:t>linkbase</a:t>
            </a:r>
            <a:endParaRPr lang="en-GB" dirty="0">
              <a:latin typeface="Comic Sans MS" pitchFamily="-112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Microcosm Protocols 1</a:t>
            </a:r>
            <a:br>
              <a:rPr lang="en-GB" smtClean="0"/>
            </a:br>
            <a:endParaRPr lang="en-GB" dirty="0"/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1. Launch document</a:t>
            </a:r>
          </a:p>
          <a:p>
            <a:pPr lvl="1"/>
            <a:r>
              <a:rPr lang="en-GB" smtClean="0"/>
              <a:t>execute a viewer program with a given data set loaded</a:t>
            </a:r>
          </a:p>
          <a:p>
            <a:r>
              <a:rPr lang="en-GB" smtClean="0"/>
              <a:t>2. Display Buttons</a:t>
            </a:r>
          </a:p>
          <a:p>
            <a:r>
              <a:rPr lang="en-GB" smtClean="0"/>
              <a:t>3. Start-Up Options</a:t>
            </a:r>
          </a:p>
          <a:p>
            <a:pPr lvl="1"/>
            <a:r>
              <a:rPr lang="en-GB" smtClean="0"/>
              <a:t>e.g. set display options,scroll to anchor</a:t>
            </a:r>
          </a:p>
          <a:p>
            <a:r>
              <a:rPr lang="en-GB" smtClean="0"/>
              <a:t>4. Check Link Integrity</a:t>
            </a:r>
          </a:p>
          <a:p>
            <a:endParaRPr lang="en-GB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Microcosm Protocols 2</a:t>
            </a:r>
            <a:endParaRPr lang="en-GB"/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5. Service User Actions</a:t>
            </a:r>
          </a:p>
          <a:p>
            <a:pPr lvl="1"/>
            <a:r>
              <a:rPr lang="en-GB" smtClean="0"/>
              <a:t>providing an action menu </a:t>
            </a:r>
          </a:p>
          <a:p>
            <a:pPr lvl="1"/>
            <a:r>
              <a:rPr lang="en-GB" smtClean="0"/>
              <a:t>identify selection made (or button clicked) </a:t>
            </a:r>
          </a:p>
          <a:p>
            <a:pPr lvl="1"/>
            <a:r>
              <a:rPr lang="en-GB" smtClean="0"/>
              <a:t>identifying the current data file </a:t>
            </a:r>
          </a:p>
          <a:p>
            <a:pPr lvl="1"/>
            <a:r>
              <a:rPr lang="en-GB" smtClean="0"/>
              <a:t>packaging all of the above into message to MCM</a:t>
            </a:r>
          </a:p>
          <a:p>
            <a:pPr lvl="1"/>
            <a:r>
              <a:rPr lang="en-GB" smtClean="0"/>
              <a:t>If the application is unable to identify the position of the selection, then Microcosm will only be able to provide local and generic links: specific links would be impossible.</a:t>
            </a:r>
          </a:p>
          <a:p>
            <a:r>
              <a:rPr lang="en-GB" smtClean="0"/>
              <a:t>Note: This work was extended by the OHP protocol.</a:t>
            </a:r>
          </a:p>
          <a:p>
            <a:endParaRPr lang="en-GB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Hyper-G and Microcosm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-112" charset="2"/>
              <a:buNone/>
            </a:pPr>
            <a:r>
              <a:rPr lang="en-US" sz="3200"/>
              <a:t>	So they were so good, why are we not all using them?</a:t>
            </a:r>
          </a:p>
          <a:p>
            <a:pPr>
              <a:buFont typeface="Wingdings" pitchFamily="-112" charset="2"/>
              <a:buNone/>
            </a:pPr>
            <a:endParaRPr lang="en-US"/>
          </a:p>
        </p:txBody>
      </p:sp>
      <p:graphicFrame>
        <p:nvGraphicFramePr>
          <p:cNvPr id="270340" name="Object 4"/>
          <p:cNvGraphicFramePr>
            <a:graphicFrameLocks noChangeAspect="1"/>
          </p:cNvGraphicFramePr>
          <p:nvPr/>
        </p:nvGraphicFramePr>
        <p:xfrm>
          <a:off x="6477000" y="2971800"/>
          <a:ext cx="2255838" cy="3173413"/>
        </p:xfrm>
        <a:graphic>
          <a:graphicData uri="http://schemas.openxmlformats.org/presentationml/2006/ole">
            <p:oleObj spid="_x0000_s46082" name="Clip" r:id="rId4" imgW="2255760" imgH="3173400" progId="">
              <p:embed/>
            </p:oleObj>
          </a:graphicData>
        </a:graphic>
      </p:graphicFrame>
      <p:sp>
        <p:nvSpPr>
          <p:cNvPr id="270341" name="Text Box 5"/>
          <p:cNvSpPr txBox="1">
            <a:spLocks noChangeArrowheads="1"/>
          </p:cNvSpPr>
          <p:nvPr/>
        </p:nvSpPr>
        <p:spPr bwMode="auto">
          <a:xfrm>
            <a:off x="7162800" y="5486400"/>
            <a:ext cx="1046163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kumimoji="1" lang="en-US"/>
              <a:t>WWW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Open Hypertext on the Web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We lose the goal of hypertext across the entire desktop (unless everything becomes web aware? =&gt; the Web *is* the platform)</a:t>
            </a:r>
          </a:p>
          <a:p>
            <a:r>
              <a:rPr lang="en-GB"/>
              <a:t>Current browser (c. 1995) implementations did not allow easy control of anchor positions</a:t>
            </a:r>
          </a:p>
          <a:p>
            <a:r>
              <a:rPr lang="en-GB"/>
              <a:t>But we could have separate links and annotations – link injection</a:t>
            </a:r>
          </a:p>
          <a:p>
            <a:pPr>
              <a:buFont typeface="Wingdings" pitchFamily="-112" charset="2"/>
              <a:buNone/>
            </a:pPr>
            <a:endParaRPr lang="en-GB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505392"/>
            <a:ext cx="5791200" cy="5352608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Google Link Injection (2009)</a:t>
            </a:r>
            <a:endParaRPr lang="en-GB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Linkbase Creation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Theming technology extracts key phrases from documents based on location and frequency</a:t>
            </a:r>
          </a:p>
          <a:p>
            <a:r>
              <a:rPr lang="en-GB"/>
              <a:t>Create generic links to those documents based on the extracted themes</a:t>
            </a:r>
          </a:p>
          <a:p>
            <a:r>
              <a:rPr lang="en-GB"/>
              <a:t>Interactive Linkbase Editor tool deletes the unwanted links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Link Presentation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Links can be rendered using different colours etc. to distinguish from authored links - but always has potential to clash with a style sheet</a:t>
            </a:r>
          </a:p>
          <a:p>
            <a:r>
              <a:rPr lang="en-GB"/>
              <a:t>Where a link has more than one destination, use JavaScript to pop up a menu</a:t>
            </a:r>
          </a:p>
          <a:p>
            <a:endParaRPr lang="en-GB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Keeping links and anchors separately: advantages</a:t>
            </a:r>
            <a:endParaRPr lang="en-GB"/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Applications do not have to be responsible for maintaining "foreign" </a:t>
            </a:r>
            <a:r>
              <a:rPr lang="en-GB" dirty="0" err="1" smtClean="0"/>
              <a:t>markup</a:t>
            </a:r>
            <a:r>
              <a:rPr lang="en-GB" dirty="0" smtClean="0"/>
              <a:t> </a:t>
            </a:r>
          </a:p>
          <a:p>
            <a:r>
              <a:rPr lang="en-GB" dirty="0" smtClean="0"/>
              <a:t>You can tailor your </a:t>
            </a:r>
            <a:r>
              <a:rPr lang="en-GB" dirty="0" err="1" smtClean="0"/>
              <a:t>linkbases</a:t>
            </a:r>
            <a:r>
              <a:rPr lang="en-GB" dirty="0" smtClean="0"/>
              <a:t> to your needs (contexts) </a:t>
            </a:r>
          </a:p>
          <a:p>
            <a:r>
              <a:rPr lang="en-GB" dirty="0" smtClean="0"/>
              <a:t>You can have generic links </a:t>
            </a:r>
          </a:p>
          <a:p>
            <a:r>
              <a:rPr lang="en-GB" dirty="0" smtClean="0"/>
              <a:t>You don’t have to write spiders </a:t>
            </a:r>
          </a:p>
          <a:p>
            <a:r>
              <a:rPr lang="en-GB" dirty="0" smtClean="0"/>
              <a:t>On read only media (e.g. CD-ROM, no permission) keeping links separately is the only way to do it! </a:t>
            </a:r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5791200" cy="1143000"/>
          </a:xfrm>
        </p:spPr>
        <p:txBody>
          <a:bodyPr/>
          <a:lstStyle/>
          <a:p>
            <a:r>
              <a:rPr lang="en-GB" dirty="0">
                <a:effectLst/>
              </a:rPr>
              <a:t>Eight key questions you should ask yourself as you study:</a:t>
            </a:r>
            <a:endParaRPr lang="en-US" dirty="0">
              <a:effectLst/>
            </a:endParaRP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000"/>
              <a:t>What is hypertext? Nodes and Links with blue stuff to click on? How are links represented and what do they mean?</a:t>
            </a:r>
          </a:p>
          <a:p>
            <a:pPr>
              <a:lnSpc>
                <a:spcPct val="90000"/>
              </a:lnSpc>
            </a:pPr>
            <a:r>
              <a:rPr lang="en-GB" sz="2000"/>
              <a:t>To what extent has the vision of the original pioneers been realised?</a:t>
            </a:r>
          </a:p>
          <a:p>
            <a:pPr>
              <a:lnSpc>
                <a:spcPct val="90000"/>
              </a:lnSpc>
            </a:pPr>
            <a:r>
              <a:rPr lang="en-GB" sz="2000" b="1"/>
              <a:t>Where did the research themes in open hypertext, spatial hypertext and time based hypertext lead us to?</a:t>
            </a:r>
          </a:p>
          <a:p>
            <a:pPr>
              <a:lnSpc>
                <a:spcPct val="90000"/>
              </a:lnSpc>
            </a:pPr>
            <a:r>
              <a:rPr lang="en-GB" sz="2000"/>
              <a:t>What have been the critical success factors for the Web?</a:t>
            </a:r>
          </a:p>
          <a:p>
            <a:pPr>
              <a:lnSpc>
                <a:spcPct val="90000"/>
              </a:lnSpc>
            </a:pPr>
            <a:r>
              <a:rPr lang="en-GB" sz="2000"/>
              <a:t>What can we do with semantics, and how can we get the semantic data?</a:t>
            </a:r>
          </a:p>
          <a:p>
            <a:pPr>
              <a:lnSpc>
                <a:spcPct val="90000"/>
              </a:lnSpc>
            </a:pPr>
            <a:r>
              <a:rPr lang="en-GB" sz="2000"/>
              <a:t>Social Hypertext and Web 2.0: is this anything new?</a:t>
            </a:r>
          </a:p>
          <a:p>
            <a:pPr>
              <a:lnSpc>
                <a:spcPct val="90000"/>
              </a:lnSpc>
            </a:pPr>
            <a:r>
              <a:rPr lang="en-GB" sz="2000"/>
              <a:t>What is the future for hypertext? What are the outstanding research issues? </a:t>
            </a:r>
          </a:p>
          <a:p>
            <a:pPr>
              <a:lnSpc>
                <a:spcPct val="90000"/>
              </a:lnSpc>
            </a:pPr>
            <a:r>
              <a:rPr lang="en-GB" sz="2000"/>
              <a:t>Is Web Science anything new? Is it Science?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Keeping links and anchors separately: disadvantages</a:t>
            </a:r>
            <a:endParaRPr lang="en-GB" dirty="0"/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Keeping links separately introduces potentially consistency issues </a:t>
            </a:r>
          </a:p>
          <a:p>
            <a:r>
              <a:rPr lang="en-GB" smtClean="0"/>
              <a:t>The integration with existing applications can be difficult (sometimes impossible) </a:t>
            </a:r>
          </a:p>
          <a:p>
            <a:r>
              <a:rPr lang="en-GB" smtClean="0"/>
              <a:t>For streaming, data links as well as data have to be synchronised </a:t>
            </a:r>
          </a:p>
          <a:p>
            <a:endParaRPr lang="en-GB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Approaches to link injection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Do it before you serve the documents (Batch process )</a:t>
            </a:r>
          </a:p>
          <a:p>
            <a:r>
              <a:rPr lang="en-GB"/>
              <a:t>Do it at the point the documents are served – On – demand. (Active Navigation)</a:t>
            </a:r>
          </a:p>
          <a:p>
            <a:r>
              <a:rPr lang="en-GB"/>
              <a:t>Do it with a proxy (DLS - Active Navigation)</a:t>
            </a:r>
          </a:p>
          <a:p>
            <a:r>
              <a:rPr lang="en-GB"/>
              <a:t>Do it within the browser/client (See </a:t>
            </a:r>
            <a:r>
              <a:rPr lang="en-GB">
                <a:hlinkClick r:id="rId3"/>
              </a:rPr>
              <a:t>Bouvin 1999</a:t>
            </a:r>
            <a:r>
              <a:rPr lang="en-GB"/>
              <a:t>)</a:t>
            </a:r>
          </a:p>
          <a:p>
            <a:pPr>
              <a:buFont typeface="Wingdings" pitchFamily="-112" charset="2"/>
              <a:buNone/>
            </a:pPr>
            <a:endParaRPr lang="en-GB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 What are the Pros and Cons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-112" charset="2"/>
              <a:buNone/>
            </a:pPr>
            <a:r>
              <a:rPr lang="en-GB"/>
              <a:t>…of the Different approaches to link injection?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Batch Processing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Generate static HTML pages for use with any web server</a:t>
            </a:r>
          </a:p>
          <a:p>
            <a:r>
              <a:rPr lang="en-GB"/>
              <a:t>Fastest way to serve pages - and most cache friendly approach</a:t>
            </a:r>
          </a:p>
          <a:p>
            <a:r>
              <a:rPr lang="en-GB"/>
              <a:t>Need to reprocess all pages in the event of a linkbase (link database) update to ensure currency</a:t>
            </a:r>
          </a:p>
          <a:p>
            <a:r>
              <a:rPr lang="en-GB"/>
              <a:t>No opportunity to personalise content</a:t>
            </a:r>
          </a:p>
        </p:txBody>
      </p:sp>
    </p:spTree>
  </p:cSld>
  <p:clrMapOvr>
    <a:masterClrMapping/>
  </p:clrMapOvr>
  <p:transition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On Demand Link Injection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Careful choice of data structures and algorithms needed to ensure good performance</a:t>
            </a:r>
          </a:p>
          <a:p>
            <a:r>
              <a:rPr lang="en-GB"/>
              <a:t>New material can immediately be viewed with hyperlinks from the linkbase</a:t>
            </a:r>
          </a:p>
          <a:p>
            <a:r>
              <a:rPr lang="en-GB"/>
              <a:t>User can choose linkbases to apply</a:t>
            </a:r>
          </a:p>
          <a:p>
            <a:r>
              <a:rPr lang="en-GB"/>
              <a:t>Higher run-time memory requirements, search capability can use same data</a:t>
            </a:r>
          </a:p>
        </p:txBody>
      </p:sp>
    </p:spTree>
  </p:cSld>
  <p:clrMapOvr>
    <a:masterClrMapping/>
  </p:clrMapOvr>
  <p:transition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Using a Proxy (explicit)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User configures their browser to proxy through the link injector</a:t>
            </a:r>
          </a:p>
          <a:p>
            <a:r>
              <a:rPr lang="en-GB"/>
              <a:t>Can apply link database to almost any content</a:t>
            </a:r>
          </a:p>
          <a:p>
            <a:r>
              <a:rPr lang="en-GB"/>
              <a:t>Can also perform other conversions e.g. Word -&gt; HTML</a:t>
            </a:r>
          </a:p>
          <a:p>
            <a:r>
              <a:rPr lang="en-GB"/>
              <a:t>Casual site users won’t want to reconfigure their browsers</a:t>
            </a:r>
          </a:p>
        </p:txBody>
      </p:sp>
    </p:spTree>
  </p:cSld>
  <p:clrMapOvr>
    <a:masterClrMapping/>
  </p:clrMapOvr>
  <p:transition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OHP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Initially a naïve attempt to “shim” existing linkservers so that they could be used by standard client integrations</a:t>
            </a:r>
          </a:p>
          <a:p>
            <a:r>
              <a:rPr lang="en-GB"/>
              <a:t>An early realization by the community that writing clients is far harder than writing servers</a:t>
            </a:r>
          </a:p>
          <a:p>
            <a:r>
              <a:rPr lang="en-GB"/>
              <a:t>And far less interesting</a:t>
            </a:r>
          </a:p>
          <a:p>
            <a:endParaRPr lang="en-GB"/>
          </a:p>
          <a:p>
            <a:r>
              <a:rPr lang="en-GB"/>
              <a:t>Later OHP became emboddied in FOHM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228600"/>
            <a:ext cx="7162800" cy="1143000"/>
          </a:xfrm>
        </p:spPr>
        <p:txBody>
          <a:bodyPr/>
          <a:lstStyle/>
          <a:p>
            <a:r>
              <a:rPr lang="en-GB"/>
              <a:t>Assumed Architecture</a:t>
            </a:r>
          </a:p>
        </p:txBody>
      </p:sp>
      <p:pic>
        <p:nvPicPr>
          <p:cNvPr id="191491" name="Picture 3" descr="proto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1447800"/>
            <a:ext cx="5791200" cy="5155403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OHP Data Model</a:t>
            </a:r>
          </a:p>
        </p:txBody>
      </p:sp>
      <p:sp>
        <p:nvSpPr>
          <p:cNvPr id="192515" name="Rectangle 3"/>
          <p:cNvSpPr>
            <a:spLocks noChangeArrowheads="1"/>
          </p:cNvSpPr>
          <p:nvPr/>
        </p:nvSpPr>
        <p:spPr bwMode="auto">
          <a:xfrm>
            <a:off x="2590800" y="2562225"/>
            <a:ext cx="9144000" cy="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92516" name="Object 4"/>
          <p:cNvGraphicFramePr>
            <a:graphicFrameLocks noChangeAspect="1"/>
          </p:cNvGraphicFramePr>
          <p:nvPr/>
        </p:nvGraphicFramePr>
        <p:xfrm>
          <a:off x="1066800" y="2209800"/>
          <a:ext cx="7543800" cy="3300413"/>
        </p:xfrm>
        <a:graphic>
          <a:graphicData uri="http://schemas.openxmlformats.org/presentationml/2006/ole">
            <p:oleObj spid="_x0000_s72706" name="Picture" r:id="rId4" imgW="4629912" imgH="2028444" progId="Word.Picture.8">
              <p:embed/>
            </p:oleObj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LocSpec for anchor position</a:t>
            </a:r>
            <a:endParaRPr lang="en-GB"/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LocSpec ::= </a:t>
            </a:r>
            <a:br>
              <a:rPr lang="en-GB" smtClean="0"/>
            </a:br>
            <a:r>
              <a:rPr lang="en-GB" smtClean="0"/>
              <a:t>{\ContentType MimeType</a:t>
            </a:r>
            <a:br>
              <a:rPr lang="en-GB" smtClean="0"/>
            </a:br>
            <a:r>
              <a:rPr lang="en-GB" smtClean="0"/>
              <a:t>\Content Mime encoded text string</a:t>
            </a:r>
            <a:br>
              <a:rPr lang="en-GB" smtClean="0"/>
            </a:br>
            <a:r>
              <a:rPr lang="en-GB" smtClean="0"/>
              <a:t>\Count [Comma separated list of numbers]</a:t>
            </a:r>
            <a:br>
              <a:rPr lang="en-GB" smtClean="0"/>
            </a:br>
            <a:r>
              <a:rPr lang="en-GB" smtClean="0"/>
              <a:t>\ReverseCount [Comma separated list of numbers] </a:t>
            </a:r>
            <a:br>
              <a:rPr lang="en-GB" smtClean="0"/>
            </a:br>
            <a:r>
              <a:rPr lang="en-GB" smtClean="0"/>
              <a:t>\Name [Mime encoded text string]</a:t>
            </a:r>
            <a:br>
              <a:rPr lang="en-GB" smtClean="0"/>
            </a:br>
            <a:r>
              <a:rPr lang="en-GB" smtClean="0"/>
              <a:t>\Script [Viewer Executable Script]} </a:t>
            </a:r>
          </a:p>
          <a:p>
            <a:r>
              <a:rPr lang="en-GB" smtClean="0"/>
              <a:t>Note the use of “Opaques”</a:t>
            </a:r>
            <a:endParaRPr lang="en-GB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Need for OHS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hlinkClick r:id="rId3"/>
              </a:rPr>
              <a:t>Malcolm et al. 91 </a:t>
            </a:r>
            <a:r>
              <a:rPr lang="en-GB"/>
              <a:t>used a scenario to show that current systems needed</a:t>
            </a:r>
          </a:p>
          <a:p>
            <a:pPr lvl="1"/>
            <a:r>
              <a:rPr lang="en-GB" sz="2000"/>
              <a:t>Interoperability</a:t>
            </a:r>
          </a:p>
          <a:p>
            <a:pPr lvl="1"/>
            <a:r>
              <a:rPr lang="en-GB" sz="2000"/>
              <a:t>Shared Workspaces</a:t>
            </a:r>
          </a:p>
          <a:p>
            <a:pPr lvl="1"/>
            <a:r>
              <a:rPr lang="en-GB" sz="2000"/>
              <a:t>Interactive Authoring</a:t>
            </a:r>
          </a:p>
          <a:p>
            <a:pPr lvl="1"/>
            <a:r>
              <a:rPr lang="en-GB" sz="2000"/>
              <a:t>Links, Anchors and Object Attributes (and link types)</a:t>
            </a:r>
          </a:p>
          <a:p>
            <a:pPr lvl="1"/>
            <a:r>
              <a:rPr lang="en-GB" sz="2000"/>
              <a:t>Private and Public links</a:t>
            </a:r>
          </a:p>
          <a:p>
            <a:pPr lvl="1"/>
            <a:r>
              <a:rPr lang="en-GB" sz="2000"/>
              <a:t>Templates</a:t>
            </a:r>
          </a:p>
          <a:p>
            <a:pPr lvl="1"/>
            <a:r>
              <a:rPr lang="en-GB" sz="2000"/>
              <a:t>Navigational Aids</a:t>
            </a:r>
          </a:p>
          <a:p>
            <a:pPr lvl="1"/>
            <a:r>
              <a:rPr lang="en-GB" sz="2000"/>
              <a:t>Configuration Control</a:t>
            </a:r>
          </a:p>
          <a:p>
            <a:pPr lvl="1"/>
            <a:r>
              <a:rPr lang="en-GB" sz="2000"/>
              <a:t>Programmability</a:t>
            </a:r>
          </a:p>
          <a:p>
            <a:pPr lvl="1"/>
            <a:r>
              <a:rPr lang="en-GB" sz="2000"/>
              <a:t>True Distribution</a:t>
            </a:r>
          </a:p>
          <a:p>
            <a:endParaRPr lang="en-GB" sz="2400"/>
          </a:p>
          <a:p>
            <a:endParaRPr lang="en-GB" sz="320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Client Side Communication Shim</a:t>
            </a:r>
            <a:br>
              <a:rPr lang="en-GB" smtClean="0"/>
            </a:br>
            <a:endParaRPr lang="en-GB"/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Accept OHP messages from network and communicate message to correct viewer/editor and vice versa</a:t>
            </a:r>
          </a:p>
          <a:p>
            <a:r>
              <a:rPr lang="en-GB" smtClean="0"/>
              <a:t>Maintain table of applications on this platform which should be used for each data type. </a:t>
            </a:r>
          </a:p>
          <a:p>
            <a:r>
              <a:rPr lang="en-GB" smtClean="0"/>
              <a:t>Maintain table of level of protocol can be expected from each viewer/editor. </a:t>
            </a:r>
          </a:p>
          <a:p>
            <a:r>
              <a:rPr lang="en-GB" smtClean="0"/>
              <a:t>Handle LaunchDocument messages at the client end,. </a:t>
            </a:r>
          </a:p>
          <a:p>
            <a:r>
              <a:rPr lang="en-GB" smtClean="0"/>
              <a:t>For level 0 applications, handle CloseNode messages</a:t>
            </a:r>
          </a:p>
          <a:p>
            <a:endParaRPr lang="en-GB"/>
          </a:p>
        </p:txBody>
      </p:sp>
    </p:spTree>
  </p:cSld>
  <p:clrMapOvr>
    <a:masterClrMapping/>
  </p:clrMapOvr>
  <p:transition>
    <p:wipe dir="r"/>
  </p:transition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Levels of the Protocol</a:t>
            </a:r>
            <a:endParaRPr lang="en-GB"/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Level 0: Only LaunchDocument and CloseNode messages from linkserver to client. No communication. No hypertext. Any application should run as a Level 0 viewer. </a:t>
            </a:r>
          </a:p>
          <a:p>
            <a:r>
              <a:rPr lang="en-GB" smtClean="0"/>
              <a:t>Level 1: Supports the above functionality maybe by adapting third party applications. </a:t>
            </a:r>
          </a:p>
          <a:p>
            <a:r>
              <a:rPr lang="en-GB" smtClean="0"/>
              <a:t>Level 2: Not defined, but envisaged to support extensions to deal with content manipulation, presentation and standard client end scripts - specialised applications. </a:t>
            </a:r>
          </a:p>
          <a:p>
            <a:endParaRPr lang="en-GB"/>
          </a:p>
        </p:txBody>
      </p:sp>
    </p:spTree>
  </p:cSld>
  <p:clrMapOvr>
    <a:masterClrMapping/>
  </p:clrMapOvr>
  <p:transition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Good points and Bad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On the Good side</a:t>
            </a:r>
          </a:p>
          <a:p>
            <a:pPr lvl="1"/>
            <a:r>
              <a:rPr lang="en-GB"/>
              <a:t>OHP has been used in demos and prototype systems</a:t>
            </a:r>
          </a:p>
          <a:p>
            <a:pPr lvl="1"/>
            <a:r>
              <a:rPr lang="en-GB"/>
              <a:t>The Data Model specified has been the most accepted</a:t>
            </a:r>
          </a:p>
          <a:p>
            <a:pPr lvl="1"/>
            <a:r>
              <a:rPr lang="en-GB"/>
              <a:t>A formalised version of the data model (FOHM) is widely used in the community</a:t>
            </a:r>
          </a:p>
          <a:p>
            <a:r>
              <a:rPr lang="en-GB"/>
              <a:t>On the Bad</a:t>
            </a:r>
          </a:p>
          <a:p>
            <a:pPr lvl="1"/>
            <a:r>
              <a:rPr lang="en-GB"/>
              <a:t>The shim architecture was naïve and was replaced by middleware</a:t>
            </a:r>
          </a:p>
          <a:p>
            <a:pPr lvl="1"/>
            <a:r>
              <a:rPr lang="en-GB"/>
              <a:t>The message overhead is very high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Link Integrity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The </a:t>
            </a:r>
            <a:r>
              <a:rPr lang="en-GB" i="1"/>
              <a:t>endpoint</a:t>
            </a:r>
            <a:r>
              <a:rPr lang="en-GB"/>
              <a:t> of a </a:t>
            </a:r>
            <a:r>
              <a:rPr lang="en-GB" i="1"/>
              <a:t>link</a:t>
            </a:r>
            <a:r>
              <a:rPr lang="en-GB"/>
              <a:t> (source or destination) needs to define </a:t>
            </a:r>
          </a:p>
          <a:p>
            <a:pPr lvl="1"/>
            <a:r>
              <a:rPr lang="en-GB"/>
              <a:t>a </a:t>
            </a:r>
            <a:r>
              <a:rPr lang="en-GB" i="1"/>
              <a:t>node</a:t>
            </a:r>
            <a:r>
              <a:rPr lang="en-GB"/>
              <a:t> </a:t>
            </a:r>
          </a:p>
          <a:p>
            <a:pPr>
              <a:buFont typeface="Wingdings" pitchFamily="-112" charset="2"/>
              <a:buNone/>
            </a:pPr>
            <a:r>
              <a:rPr lang="en-GB"/>
              <a:t>	and optionally </a:t>
            </a:r>
          </a:p>
          <a:p>
            <a:pPr lvl="1"/>
            <a:r>
              <a:rPr lang="en-GB"/>
              <a:t>a position with a node (</a:t>
            </a:r>
            <a:r>
              <a:rPr lang="en-GB" i="1"/>
              <a:t>locspec</a:t>
            </a:r>
            <a:r>
              <a:rPr lang="en-GB"/>
              <a:t>)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Broken Links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-112" charset="2"/>
              <a:buNone/>
            </a:pPr>
            <a:r>
              <a:rPr lang="en-GB"/>
              <a:t>	</a:t>
            </a:r>
            <a:r>
              <a:rPr lang="en-GB" sz="2400"/>
              <a:t>If an </a:t>
            </a:r>
            <a:r>
              <a:rPr lang="en-GB" sz="2400" i="1"/>
              <a:t>endpoint</a:t>
            </a:r>
            <a:r>
              <a:rPr lang="en-GB" sz="2400"/>
              <a:t> fails to resolve to the place intended by the author then it is broken (we often say the link is broken)</a:t>
            </a:r>
          </a:p>
          <a:p>
            <a:pPr lvl="1"/>
            <a:r>
              <a:rPr lang="en-GB" sz="2000"/>
              <a:t>If the </a:t>
            </a:r>
            <a:r>
              <a:rPr lang="en-GB" sz="2000" i="1"/>
              <a:t>endpoint</a:t>
            </a:r>
            <a:r>
              <a:rPr lang="en-GB" sz="2000"/>
              <a:t> refers to an invalid </a:t>
            </a:r>
            <a:r>
              <a:rPr lang="en-GB" sz="2000" i="1"/>
              <a:t>node</a:t>
            </a:r>
            <a:r>
              <a:rPr lang="en-GB" sz="2000"/>
              <a:t> then we have a </a:t>
            </a:r>
            <a:r>
              <a:rPr lang="en-GB" sz="2000" i="1"/>
              <a:t>dangling endpoint (link)</a:t>
            </a:r>
          </a:p>
          <a:p>
            <a:pPr lvl="1"/>
            <a:r>
              <a:rPr lang="en-GB" sz="2000"/>
              <a:t>If the </a:t>
            </a:r>
            <a:r>
              <a:rPr lang="en-GB" sz="2000" i="1"/>
              <a:t>endpoint</a:t>
            </a:r>
            <a:r>
              <a:rPr lang="en-GB" sz="2000"/>
              <a:t> refers to the wrong part of the </a:t>
            </a:r>
            <a:r>
              <a:rPr lang="en-GB" sz="2000" i="1"/>
              <a:t>node content</a:t>
            </a:r>
            <a:r>
              <a:rPr lang="en-GB" sz="2000"/>
              <a:t> then we have a </a:t>
            </a:r>
            <a:r>
              <a:rPr lang="en-GB" sz="2000" i="1"/>
              <a:t>content reference problem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Solutions to Dangling Link Problem</a:t>
            </a:r>
            <a:endParaRPr lang="en-GB"/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User Onus (fine them if they don’t keep them up to date?)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Stop people linking to things that may move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Forward References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Guaranteed Names Names (PURL servers, DMS)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The </a:t>
            </a:r>
            <a:r>
              <a:rPr lang="en-GB" dirty="0" err="1" smtClean="0"/>
              <a:t>Hyperbase</a:t>
            </a:r>
            <a:r>
              <a:rPr lang="en-GB" dirty="0" smtClean="0"/>
              <a:t> approach (See Hyper-G)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Link Integrity Checking Agent (Spider)</a:t>
            </a:r>
          </a:p>
          <a:p>
            <a:endParaRPr lang="en-GB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Solutions to the content reference problem</a:t>
            </a:r>
            <a:endParaRPr lang="en-GB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The Publishing Model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Manual Link Editor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Link Service Aware Editing Tools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Just-in-time link repairs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Express specific link positions using queries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Avoid specific links anchors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Versioning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Use of Diff Files</a:t>
            </a:r>
            <a:endParaRPr lang="en-GB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6096000" cy="1143000"/>
          </a:xfrm>
        </p:spPr>
        <p:txBody>
          <a:bodyPr/>
          <a:lstStyle/>
          <a:p>
            <a:r>
              <a:rPr lang="en-GB" dirty="0" smtClean="0"/>
              <a:t>Responsible link owner or responsible system? Approaches</a:t>
            </a:r>
            <a:endParaRPr lang="en-GB" dirty="0"/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Don’t bother: the Californian approach – it’s a social issue.</a:t>
            </a:r>
          </a:p>
          <a:p>
            <a:r>
              <a:rPr lang="en-GB" dirty="0" smtClean="0"/>
              <a:t>Avoid the problem: use declarative link definitions</a:t>
            </a:r>
          </a:p>
          <a:p>
            <a:r>
              <a:rPr lang="en-GB" dirty="0" smtClean="0"/>
              <a:t>Loosely coupled: give the author tools to sort the problem if they want</a:t>
            </a:r>
          </a:p>
          <a:p>
            <a:r>
              <a:rPr lang="en-GB" dirty="0" smtClean="0"/>
              <a:t>Automated link repairs: just-in-time</a:t>
            </a:r>
          </a:p>
          <a:p>
            <a:r>
              <a:rPr lang="en-GB" dirty="0" smtClean="0"/>
              <a:t>Tightly coupled: the Germanic approach – don’t let users have this freedom</a:t>
            </a:r>
            <a:endParaRPr lang="en-GB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8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8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8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8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8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8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html linking limitations</a:t>
            </a:r>
            <a:endParaRPr lang="en-GB"/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Addressing</a:t>
            </a:r>
          </a:p>
          <a:p>
            <a:pPr lvl="1"/>
            <a:r>
              <a:rPr lang="en-GB" smtClean="0"/>
              <a:t>Only A elements</a:t>
            </a:r>
          </a:p>
          <a:p>
            <a:pPr lvl="1"/>
            <a:r>
              <a:rPr lang="en-GB" smtClean="0"/>
              <a:t>Only pre-marked up (embedded) elements</a:t>
            </a:r>
          </a:p>
          <a:p>
            <a:r>
              <a:rPr lang="en-GB" smtClean="0"/>
              <a:t>Closed Tag Set (A and IMG)</a:t>
            </a:r>
          </a:p>
          <a:p>
            <a:r>
              <a:rPr lang="en-GB" smtClean="0"/>
              <a:t>Fixed semantics (replace and include),  single ended unidirectional.</a:t>
            </a:r>
          </a:p>
          <a:p>
            <a:r>
              <a:rPr lang="en-GB" smtClean="0"/>
              <a:t>No Stylesheet to express semantics</a:t>
            </a:r>
          </a:p>
          <a:p>
            <a:endParaRPr lang="en-GB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XML Linking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XPath provides syntax for addressing existing nodes or elements within an XML parse tree (which could be used as anchors)</a:t>
            </a:r>
          </a:p>
          <a:p>
            <a:r>
              <a:rPr lang="en-GB"/>
              <a:t>XPointer provides a syntax for addressing arbitrary ranges within XML documents (which could be used as anchors)</a:t>
            </a:r>
          </a:p>
          <a:p>
            <a:r>
              <a:rPr lang="en-GB"/>
              <a:t>XLink is for specifying the connections between anchors, their semantics and their types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6781800" cy="1295400"/>
          </a:xfrm>
        </p:spPr>
        <p:txBody>
          <a:bodyPr/>
          <a:lstStyle/>
          <a:p>
            <a:r>
              <a:rPr lang="en-GB" b="1" dirty="0"/>
              <a:t>What is Open Hypertext?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An open system generally implies that </a:t>
            </a:r>
          </a:p>
          <a:p>
            <a:pPr lvl="1">
              <a:buFontTx/>
              <a:buAutoNum type="alphaLcPeriod"/>
            </a:pPr>
            <a:r>
              <a:rPr lang="en-GB" sz="1800"/>
              <a:t>There is some interface by which third party programs may access the functionality of the system. </a:t>
            </a:r>
          </a:p>
          <a:p>
            <a:pPr lvl="1">
              <a:buFontTx/>
              <a:buAutoNum type="alphaLcPeriod"/>
            </a:pPr>
            <a:r>
              <a:rPr lang="en-GB" sz="1800"/>
              <a:t>The system may be accessed from applications on heterogeneous architectures</a:t>
            </a:r>
            <a:r>
              <a:rPr lang="en-GB"/>
              <a:t>.</a:t>
            </a:r>
          </a:p>
          <a:p>
            <a:r>
              <a:rPr lang="en-GB"/>
              <a:t>The hypertext community has generally taken the term “open” to refer to the possibility of including hypertext features within the whole environment.</a:t>
            </a:r>
          </a:p>
          <a:p>
            <a:pPr lvl="1"/>
            <a:r>
              <a:rPr lang="en-GB" sz="2000"/>
              <a:t>A corollary of this is that links and anchors must be kept separately from documents: </a:t>
            </a:r>
            <a:r>
              <a:rPr lang="en-GB" sz="2000" i="1"/>
              <a:t>The LinkService</a:t>
            </a:r>
            <a:r>
              <a:rPr lang="en-GB" sz="2000"/>
              <a:t>.</a:t>
            </a:r>
          </a:p>
          <a:p>
            <a:endParaRPr lang="en-GB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XPath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400"/>
              <a:t>Allows specification of a Path to the required parse tree node or element by one or more </a:t>
            </a:r>
            <a:r>
              <a:rPr lang="en-GB" sz="2400" i="1"/>
              <a:t>location steps</a:t>
            </a:r>
          </a:p>
          <a:p>
            <a:r>
              <a:rPr lang="en-GB" sz="2400"/>
              <a:t>A</a:t>
            </a:r>
            <a:r>
              <a:rPr lang="en-GB" sz="2400" i="1"/>
              <a:t> location step </a:t>
            </a:r>
            <a:r>
              <a:rPr lang="en-GB" sz="2400"/>
              <a:t>requires</a:t>
            </a:r>
          </a:p>
          <a:p>
            <a:pPr lvl="1"/>
            <a:r>
              <a:rPr lang="en-GB" sz="2000"/>
              <a:t>An axis (e.g. child, parent, sibling etc.)</a:t>
            </a:r>
          </a:p>
          <a:p>
            <a:pPr lvl="1"/>
            <a:r>
              <a:rPr lang="en-GB" sz="2000"/>
              <a:t>A node test (what types of nodes)</a:t>
            </a:r>
          </a:p>
          <a:p>
            <a:pPr lvl="1"/>
            <a:r>
              <a:rPr lang="en-GB" sz="2000"/>
              <a:t>An optional predicate (filter the above)</a:t>
            </a:r>
          </a:p>
          <a:p>
            <a:pPr>
              <a:buFont typeface="Wingdings" pitchFamily="-112" charset="2"/>
              <a:buNone/>
            </a:pPr>
            <a:endParaRPr lang="en-GB" sz="2400"/>
          </a:p>
        </p:txBody>
      </p:sp>
    </p:spTree>
  </p:cSld>
  <p:clrMapOvr>
    <a:masterClrMapping/>
  </p:clrMapOvr>
  <p:transition>
    <p:wipe dir="r"/>
  </p:transition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XPath Examples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400">
                <a:latin typeface="Courier New" pitchFamily="-112" charset="0"/>
              </a:rPr>
              <a:t>child::LISTITEM</a:t>
            </a:r>
          </a:p>
          <a:p>
            <a:pPr lvl="1"/>
            <a:r>
              <a:rPr lang="en-GB" sz="2000"/>
              <a:t>Selects all LISTITEM elements that are children of the current node</a:t>
            </a:r>
          </a:p>
          <a:p>
            <a:r>
              <a:rPr lang="en-GB" sz="2400">
                <a:latin typeface="Courier New" pitchFamily="-112" charset="0"/>
              </a:rPr>
              <a:t>child::*</a:t>
            </a:r>
          </a:p>
          <a:p>
            <a:pPr lvl="1"/>
            <a:r>
              <a:rPr lang="en-GB" sz="2000"/>
              <a:t>Selects all children of the current node</a:t>
            </a:r>
          </a:p>
          <a:p>
            <a:r>
              <a:rPr lang="en-GB" sz="2400">
                <a:latin typeface="Courier New" pitchFamily="-112" charset="0"/>
              </a:rPr>
              <a:t>child::*[self::blockquote or self::quote]</a:t>
            </a:r>
            <a:r>
              <a:rPr lang="en-GB" sz="2400"/>
              <a:t> </a:t>
            </a:r>
          </a:p>
          <a:p>
            <a:pPr lvl="1"/>
            <a:r>
              <a:rPr lang="en-GB" sz="2000"/>
              <a:t>Selects all children of current node that are either element type blockquote or quote</a:t>
            </a:r>
          </a:p>
          <a:p>
            <a:r>
              <a:rPr lang="en-GB" sz="2400">
                <a:latin typeface="Courier New" pitchFamily="-112" charset="0"/>
              </a:rPr>
              <a:t>Id(“chap1”)/child::ABSTRACT</a:t>
            </a:r>
          </a:p>
          <a:p>
            <a:pPr lvl="1"/>
            <a:r>
              <a:rPr lang="en-GB" sz="2000"/>
              <a:t>Selects the ABSTRACT elements(s) of the children of the element with ID attribute chap1 within the current node</a:t>
            </a:r>
          </a:p>
        </p:txBody>
      </p:sp>
    </p:spTree>
  </p:cSld>
  <p:clrMapOvr>
    <a:masterClrMapping/>
  </p:clrMapOvr>
  <p:transition>
    <p:wipe dir="r"/>
  </p:transition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5867400" cy="1143000"/>
          </a:xfrm>
        </p:spPr>
        <p:txBody>
          <a:bodyPr/>
          <a:lstStyle/>
          <a:p>
            <a:r>
              <a:rPr lang="en-GB" dirty="0" err="1" smtClean="0"/>
              <a:t>XPath</a:t>
            </a:r>
            <a:r>
              <a:rPr lang="en-GB" dirty="0" smtClean="0"/>
              <a:t> and Referential Integrity</a:t>
            </a:r>
            <a:endParaRPr lang="en-GB" dirty="0"/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ID Attributes are robust pointing mechanisms; better tan measures such as “3rd child”</a:t>
            </a:r>
          </a:p>
          <a:p>
            <a:r>
              <a:rPr lang="en-GB" smtClean="0"/>
              <a:t>E.g. even after editing a document</a:t>
            </a:r>
          </a:p>
          <a:p>
            <a:pPr lvl="1"/>
            <a:r>
              <a:rPr lang="en-GB" smtClean="0"/>
              <a:t>Id(“chap1”)/child::ABSTRACT</a:t>
            </a:r>
          </a:p>
          <a:p>
            <a:pPr lvl="1"/>
            <a:r>
              <a:rPr lang="en-GB" smtClean="0"/>
              <a:t>	Is likely to continue to point to the correct thing unless someone changes the ID attributes deliberately or they insert more ABSTRACT elements into the chapter.</a:t>
            </a:r>
          </a:p>
          <a:p>
            <a:pPr lvl="1"/>
            <a:endParaRPr lang="en-GB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XPointer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GB"/>
              <a:t>XPointer can locate any node, point, or selection in an HTML, or XML document.</a:t>
            </a:r>
          </a:p>
          <a:p>
            <a:pPr lvl="1"/>
            <a:r>
              <a:rPr lang="en-GB"/>
              <a:t>XPointer is expected to be the normative fragment identifier syntax.</a:t>
            </a:r>
          </a:p>
          <a:p>
            <a:pPr lvl="1"/>
            <a:r>
              <a:rPr lang="en-GB"/>
              <a:t>But not all documents are XML (e.g. BMPs)</a:t>
            </a:r>
          </a:p>
          <a:p>
            <a:pPr lvl="1"/>
            <a:r>
              <a:rPr lang="en-GB"/>
              <a:t>Full XPointer is intended to allow schemes for identifying selections in non XML documents</a:t>
            </a:r>
          </a:p>
          <a:p>
            <a:pPr lvl="1"/>
            <a:r>
              <a:rPr lang="en-GB"/>
              <a:t>XPointer expressions are used as the fragment identifier portion of a URI (the bit after the #)</a:t>
            </a:r>
          </a:p>
        </p:txBody>
      </p:sp>
    </p:spTree>
  </p:cSld>
  <p:clrMapOvr>
    <a:masterClrMapping/>
  </p:clrMapOvr>
  <p:transition>
    <p:wipe dir="r"/>
  </p:transition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XLink</a:t>
            </a:r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standardizes a way to indicate that a given element </a:t>
            </a:r>
            <a:r>
              <a:rPr lang="en-GB" i="1"/>
              <a:t>is </a:t>
            </a:r>
            <a:r>
              <a:rPr lang="en-GB"/>
              <a:t>a link, </a:t>
            </a:r>
          </a:p>
          <a:p>
            <a:pPr>
              <a:lnSpc>
                <a:spcPct val="90000"/>
              </a:lnSpc>
            </a:pPr>
            <a:r>
              <a:rPr lang="en-GB"/>
              <a:t>standardizes a way to identify certain metadata specific to links as a class</a:t>
            </a:r>
          </a:p>
          <a:p>
            <a:pPr>
              <a:lnSpc>
                <a:spcPct val="90000"/>
              </a:lnSpc>
            </a:pPr>
            <a:r>
              <a:rPr lang="en-GB"/>
              <a:t>provides certain link sub-classes that have proven widely useful. </a:t>
            </a:r>
          </a:p>
          <a:p>
            <a:pPr>
              <a:lnSpc>
                <a:spcPct val="90000"/>
              </a:lnSpc>
            </a:pPr>
            <a:r>
              <a:rPr lang="en-GB"/>
              <a:t>provides means to identify roles and titles for anchors</a:t>
            </a:r>
          </a:p>
          <a:p>
            <a:pPr>
              <a:lnSpc>
                <a:spcPct val="90000"/>
              </a:lnSpc>
            </a:pPr>
            <a:r>
              <a:rPr lang="en-GB"/>
              <a:t>permits authors to associate arbitrary additional metadata with the various parts of links.</a:t>
            </a:r>
          </a:p>
        </p:txBody>
      </p:sp>
    </p:spTree>
  </p:cSld>
  <p:clrMapOvr>
    <a:masterClrMapping/>
  </p:clrMapOvr>
  <p:transition>
    <p:wipe dir="r"/>
  </p:transition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XLink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Separates two major axes: </a:t>
            </a:r>
          </a:p>
          <a:p>
            <a:pPr lvl="1"/>
            <a:r>
              <a:rPr lang="en-GB"/>
              <a:t>whether the link is automatic or user-actuated,</a:t>
            </a:r>
          </a:p>
          <a:p>
            <a:pPr lvl="1"/>
            <a:r>
              <a:rPr lang="en-GB"/>
              <a:t>what happens to the display contexts involved such as </a:t>
            </a:r>
          </a:p>
          <a:p>
            <a:pPr lvl="2"/>
            <a:r>
              <a:rPr lang="en-GB"/>
              <a:t>open a new context</a:t>
            </a:r>
          </a:p>
          <a:p>
            <a:pPr lvl="2"/>
            <a:r>
              <a:rPr lang="en-GB"/>
              <a:t>embed in place</a:t>
            </a:r>
          </a:p>
          <a:p>
            <a:pPr lvl="2"/>
            <a:r>
              <a:rPr lang="en-GB"/>
              <a:t>replace the origin context</a:t>
            </a:r>
          </a:p>
          <a:p>
            <a:r>
              <a:rPr lang="en-GB"/>
              <a:t>These are broad categories of behaviour, in contrast to formatting and style issues such as </a:t>
            </a:r>
          </a:p>
          <a:p>
            <a:pPr lvl="1"/>
            <a:r>
              <a:rPr lang="en-GB"/>
              <a:t>Window placements</a:t>
            </a:r>
          </a:p>
          <a:p>
            <a:pPr lvl="1"/>
            <a:r>
              <a:rPr lang="en-GB"/>
              <a:t>choice of control styles etc.</a:t>
            </a:r>
          </a:p>
        </p:txBody>
      </p:sp>
    </p:spTree>
  </p:cSld>
  <p:clrMapOvr>
    <a:masterClrMapping/>
  </p:clrMapOvr>
  <p:transition>
    <p:wipe dir="r"/>
  </p:transition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XLink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Identifies linking elements beyond A and IMG;</a:t>
            </a:r>
          </a:p>
          <a:p>
            <a:r>
              <a:rPr lang="en-GB"/>
              <a:t>Attaches links to documents without modifying them (annotations, "stand-off" tagging, etc.);</a:t>
            </a:r>
          </a:p>
          <a:p>
            <a:r>
              <a:rPr lang="en-GB"/>
              <a:t>Provides external, symmetrical, and multi-ended links;</a:t>
            </a:r>
          </a:p>
          <a:p>
            <a:r>
              <a:rPr lang="en-GB"/>
              <a:t>Separates traversal semantics from link type;</a:t>
            </a:r>
          </a:p>
          <a:p>
            <a:r>
              <a:rPr lang="en-GB"/>
              <a:t>Identifying basic link semantics such as transclusion, expand-in-place, etc.</a:t>
            </a:r>
          </a:p>
        </p:txBody>
      </p:sp>
    </p:spTree>
  </p:cSld>
  <p:clrMapOvr>
    <a:masterClrMapping/>
  </p:clrMapOvr>
  <p:transition>
    <p:wipe dir="r"/>
  </p:transition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Xlink Examples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-112" charset="2"/>
              <a:buNone/>
            </a:pPr>
            <a:r>
              <a:rPr lang="en-GB" sz="2400">
                <a:latin typeface="Courier New" pitchFamily="-112" charset="0"/>
              </a:rPr>
              <a:t>&lt;mylink xlink:type="simple“ href="students.xml“ role="detail“ title="Student List“ show="replace" actuate="user“ See also the current List of Students</a:t>
            </a:r>
          </a:p>
          <a:p>
            <a:pPr>
              <a:buFont typeface="Wingdings" pitchFamily="-112" charset="2"/>
              <a:buNone/>
            </a:pPr>
            <a:r>
              <a:rPr lang="en-GB" sz="2400">
                <a:latin typeface="Courier New" pitchFamily="-112" charset="0"/>
              </a:rPr>
              <a:t>&lt;/mylink&gt;</a:t>
            </a:r>
          </a:p>
          <a:p>
            <a:pPr>
              <a:buFont typeface="Wingdings" pitchFamily="-112" charset="2"/>
              <a:buNone/>
            </a:pPr>
            <a:endParaRPr lang="en-GB" sz="2400">
              <a:latin typeface="Courier New" pitchFamily="-112" charset="0"/>
            </a:endParaRPr>
          </a:p>
          <a:p>
            <a:pPr>
              <a:buFont typeface="Wingdings" pitchFamily="-112" charset="2"/>
              <a:buNone/>
            </a:pPr>
            <a:r>
              <a:rPr lang="en-GB" sz="2400"/>
              <a:t>Actuate = user|auto</a:t>
            </a:r>
          </a:p>
          <a:p>
            <a:pPr>
              <a:buFont typeface="Wingdings" pitchFamily="-112" charset="2"/>
              <a:buNone/>
            </a:pPr>
            <a:r>
              <a:rPr lang="en-GB" sz="2400"/>
              <a:t>Show = replace|new|embed</a:t>
            </a:r>
          </a:p>
          <a:p>
            <a:pPr>
              <a:buFont typeface="Wingdings" pitchFamily="-112" charset="2"/>
              <a:buNone/>
            </a:pPr>
            <a:r>
              <a:rPr lang="en-GB" sz="2400"/>
              <a:t>For full explanation of this evolving spec see w3c.org</a:t>
            </a: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6096000" cy="1143000"/>
          </a:xfrm>
        </p:spPr>
        <p:txBody>
          <a:bodyPr/>
          <a:lstStyle/>
          <a:p>
            <a:r>
              <a:rPr lang="en-GB" dirty="0"/>
              <a:t>OHS systems should be open with respect to</a:t>
            </a:r>
            <a:br>
              <a:rPr lang="en-GB" dirty="0"/>
            </a:br>
            <a:endParaRPr lang="en-GB" dirty="0"/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Applications</a:t>
            </a:r>
          </a:p>
          <a:p>
            <a:r>
              <a:rPr lang="en-GB" b="1" dirty="0"/>
              <a:t>Data Formats</a:t>
            </a:r>
          </a:p>
          <a:p>
            <a:r>
              <a:rPr lang="en-GB" b="1" dirty="0"/>
              <a:t>Functionality</a:t>
            </a:r>
          </a:p>
          <a:p>
            <a:pPr lvl="1"/>
            <a:r>
              <a:rPr lang="en-GB" dirty="0"/>
              <a:t>The hypermedia system should not impose a single view of what constitutes hypermedia but should be</a:t>
            </a:r>
          </a:p>
          <a:p>
            <a:pPr lvl="2"/>
            <a:r>
              <a:rPr lang="en-GB" dirty="0"/>
              <a:t>configurable </a:t>
            </a:r>
          </a:p>
          <a:p>
            <a:pPr lvl="2"/>
            <a:r>
              <a:rPr lang="en-GB" dirty="0"/>
              <a:t>extensible </a:t>
            </a:r>
          </a:p>
          <a:p>
            <a:r>
              <a:rPr lang="en-GB" b="1" dirty="0"/>
              <a:t>Other OHS Systems</a:t>
            </a:r>
          </a:p>
          <a:p>
            <a:r>
              <a:rPr lang="en-GB" b="1" dirty="0"/>
              <a:t>Platforms</a:t>
            </a:r>
          </a:p>
          <a:p>
            <a:r>
              <a:rPr lang="en-GB" b="1" dirty="0"/>
              <a:t>Users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Hyper-G 1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001000" cy="4572000"/>
          </a:xfrm>
        </p:spPr>
        <p:txBody>
          <a:bodyPr/>
          <a:lstStyle/>
          <a:p>
            <a:r>
              <a:rPr lang="en-US" sz="2600"/>
              <a:t>Basically a Client Server System like the Web.</a:t>
            </a:r>
          </a:p>
          <a:p>
            <a:r>
              <a:rPr lang="en-US" sz="2600"/>
              <a:t>Connections persistent for session</a:t>
            </a:r>
          </a:p>
          <a:p>
            <a:r>
              <a:rPr lang="en-US" sz="2600"/>
              <a:t>Server models nodes, links, anchors as separate first class entities</a:t>
            </a:r>
          </a:p>
          <a:p>
            <a:r>
              <a:rPr lang="en-US" sz="2600"/>
              <a:t>Links are bi-directional</a:t>
            </a:r>
          </a:p>
          <a:p>
            <a:r>
              <a:rPr lang="en-US" sz="2600"/>
              <a:t>Data model ensures link integrity</a:t>
            </a:r>
          </a:p>
          <a:p>
            <a:r>
              <a:rPr lang="en-US" sz="2600"/>
              <a:t>A notion of composites (collections)</a:t>
            </a:r>
            <a:endParaRPr lang="en-US" sz="180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Hyper-G 2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Users can author</a:t>
            </a:r>
          </a:p>
          <a:p>
            <a:r>
              <a:rPr lang="en-US" sz="2600"/>
              <a:t>Support for collaboration</a:t>
            </a:r>
          </a:p>
          <a:p>
            <a:r>
              <a:rPr lang="en-US" sz="2600"/>
              <a:t>Own internet protocol (HG-CSP)</a:t>
            </a:r>
          </a:p>
          <a:p>
            <a:r>
              <a:rPr lang="en-US" sz="2600"/>
              <a:t>Own Markup language (HTF)</a:t>
            </a:r>
          </a:p>
          <a:p>
            <a:r>
              <a:rPr lang="en-US" sz="2600"/>
              <a:t>Own Browser (and other tools) (Harmony) - though simple browsing through a web browser too</a:t>
            </a:r>
          </a:p>
          <a:p>
            <a:r>
              <a:rPr lang="en-US" sz="2600"/>
              <a:t>Early support for Multimedia</a:t>
            </a:r>
            <a:endParaRPr lang="en-US" sz="1800"/>
          </a:p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610600" cy="1143000"/>
          </a:xfrm>
        </p:spPr>
        <p:txBody>
          <a:bodyPr/>
          <a:lstStyle/>
          <a:p>
            <a:r>
              <a:rPr lang="en-GB" b="1"/>
              <a:t>The Microcosm philosophy</a:t>
            </a:r>
            <a:br>
              <a:rPr lang="en-GB" b="1"/>
            </a:br>
            <a:endParaRPr lang="en-GB" b="1"/>
          </a:p>
        </p:txBody>
      </p:sp>
      <p:pic>
        <p:nvPicPr>
          <p:cNvPr id="260099" name="Picture 3" descr="image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1524000"/>
            <a:ext cx="4501994" cy="4648200"/>
          </a:xfrm>
          <a:prstGeom prst="rect">
            <a:avLst/>
          </a:prstGeom>
          <a:solidFill>
            <a:srgbClr val="FF0000"/>
          </a:solidFill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28800"/>
            <a:ext cx="3733800" cy="3048000"/>
          </a:xfrm>
        </p:spPr>
        <p:txBody>
          <a:bodyPr/>
          <a:lstStyle/>
          <a:p>
            <a:r>
              <a:rPr lang="en-GB"/>
              <a:t>The Microcosm</a:t>
            </a:r>
            <a:br>
              <a:rPr lang="en-GB"/>
            </a:br>
            <a:r>
              <a:rPr lang="en-GB"/>
              <a:t>Model</a:t>
            </a:r>
          </a:p>
        </p:txBody>
      </p:sp>
      <p:pic>
        <p:nvPicPr>
          <p:cNvPr id="262147" name="Picture 3" descr="image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5263" y="0"/>
            <a:ext cx="5138737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SL">
  <a:themeElements>
    <a:clrScheme name="defaul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LSL.potx</Template>
  <TotalTime>39</TotalTime>
  <Words>2330</Words>
  <Application>Microsoft Macintosh PowerPoint</Application>
  <PresentationFormat>On-screen Show (4:3)</PresentationFormat>
  <Paragraphs>292</Paragraphs>
  <Slides>47</Slides>
  <Notes>45</Notes>
  <HiddenSlides>14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47</vt:i4>
      </vt:variant>
    </vt:vector>
  </HeadingPairs>
  <TitlesOfParts>
    <vt:vector size="50" baseType="lpstr">
      <vt:lpstr>LSL</vt:lpstr>
      <vt:lpstr>Clip</vt:lpstr>
      <vt:lpstr>Picture</vt:lpstr>
      <vt:lpstr>The OHS Models of Hypertext</vt:lpstr>
      <vt:lpstr>Eight key questions you should ask yourself as you study:</vt:lpstr>
      <vt:lpstr>The Need for OHS</vt:lpstr>
      <vt:lpstr>What is Open Hypertext?</vt:lpstr>
      <vt:lpstr>OHS systems should be open with respect to </vt:lpstr>
      <vt:lpstr>Hyper-G 1</vt:lpstr>
      <vt:lpstr>Hyper-G 2</vt:lpstr>
      <vt:lpstr>The Microcosm philosophy </vt:lpstr>
      <vt:lpstr>The Microcosm Model</vt:lpstr>
      <vt:lpstr>Specific, Local and Generic Links</vt:lpstr>
      <vt:lpstr>Slide 11</vt:lpstr>
      <vt:lpstr>Microcosm Protocols 1 </vt:lpstr>
      <vt:lpstr>Microcosm Protocols 2</vt:lpstr>
      <vt:lpstr>Hyper-G and Microcosm</vt:lpstr>
      <vt:lpstr>Open Hypertext on the Web</vt:lpstr>
      <vt:lpstr>Google Link Injection (2009)</vt:lpstr>
      <vt:lpstr>Linkbase Creation</vt:lpstr>
      <vt:lpstr>Link Presentation</vt:lpstr>
      <vt:lpstr>Keeping links and anchors separately: advantages</vt:lpstr>
      <vt:lpstr>Keeping links and anchors separately: disadvantages</vt:lpstr>
      <vt:lpstr>Approaches to link injection</vt:lpstr>
      <vt:lpstr>So What are the Pros and Cons</vt:lpstr>
      <vt:lpstr>Batch Processing</vt:lpstr>
      <vt:lpstr>On Demand Link Injection</vt:lpstr>
      <vt:lpstr>Using a Proxy (explicit)</vt:lpstr>
      <vt:lpstr>OHP</vt:lpstr>
      <vt:lpstr>Assumed Architecture</vt:lpstr>
      <vt:lpstr>OHP Data Model</vt:lpstr>
      <vt:lpstr>LocSpec for anchor position</vt:lpstr>
      <vt:lpstr>Client Side Communication Shim </vt:lpstr>
      <vt:lpstr>Levels of the Protocol</vt:lpstr>
      <vt:lpstr>Good points and Bad</vt:lpstr>
      <vt:lpstr>Link Integrity</vt:lpstr>
      <vt:lpstr>Broken Links</vt:lpstr>
      <vt:lpstr>Solutions to Dangling Link Problem</vt:lpstr>
      <vt:lpstr>Solutions to the content reference problem</vt:lpstr>
      <vt:lpstr>Responsible link owner or responsible system? Approaches</vt:lpstr>
      <vt:lpstr>html linking limitations</vt:lpstr>
      <vt:lpstr>XML Linking</vt:lpstr>
      <vt:lpstr>XPath</vt:lpstr>
      <vt:lpstr>XPath Examples</vt:lpstr>
      <vt:lpstr>XPath and Referential Integrity</vt:lpstr>
      <vt:lpstr>XPointer</vt:lpstr>
      <vt:lpstr>XLink</vt:lpstr>
      <vt:lpstr>XLink</vt:lpstr>
      <vt:lpstr>XLink</vt:lpstr>
      <vt:lpstr>Xlink Examples</vt:lpstr>
    </vt:vector>
  </TitlesOfParts>
  <Company>University of Southampton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OHS Models of Hypertext</dc:title>
  <dc:creator>Hugh Davis</dc:creator>
  <cp:lastModifiedBy>Hugh Davis</cp:lastModifiedBy>
  <cp:revision>2</cp:revision>
  <dcterms:created xsi:type="dcterms:W3CDTF">2009-11-06T07:40:42Z</dcterms:created>
  <dcterms:modified xsi:type="dcterms:W3CDTF">2009-11-06T07:46:44Z</dcterms:modified>
</cp:coreProperties>
</file>