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04"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00"/>
    <a:srgbClr val="FF0000"/>
    <a:srgbClr val="99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4590" autoAdjust="0"/>
  </p:normalViewPr>
  <p:slideViewPr>
    <p:cSldViewPr>
      <p:cViewPr varScale="1">
        <p:scale>
          <a:sx n="96" d="100"/>
          <a:sy n="96" d="100"/>
        </p:scale>
        <p:origin x="-12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697CC8-DE70-9140-9F52-EF081617E37B}" type="datetimeFigureOut">
              <a:rPr lang="en-US" smtClean="0"/>
              <a:pPr/>
              <a:t>11/26/09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FD2D0D-191E-E44C-996B-AC3310359F7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36CE36-0872-2F4D-B362-E22EB214A3F1}"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65" charset="0"/>
        <a:ea typeface="+mn-ea"/>
        <a:cs typeface="+mn-cs"/>
      </a:defRPr>
    </a:lvl1pPr>
    <a:lvl2pPr marL="4572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8401F-AEAE-2240-865A-928B7330CFD6}"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D4070-619D-4949-A3B3-169953D7CDB1}" type="slidenum">
              <a:rPr lang="en-US"/>
              <a:pPr/>
              <a:t>11</a:t>
            </a:fld>
            <a:endParaRPr lang="en-US"/>
          </a:p>
        </p:txBody>
      </p:sp>
      <p:sp>
        <p:nvSpPr>
          <p:cNvPr id="145410" name="Text Box 2"/>
          <p:cNvSpPr txBox="1">
            <a:spLocks noChangeArrowheads="1" noTextEdit="1"/>
          </p:cNvSpPr>
          <p:nvPr>
            <p:ph type="sldImg"/>
          </p:nvPr>
        </p:nvSpPr>
        <p:spPr>
          <a:ln/>
        </p:spPr>
      </p:sp>
      <p:sp>
        <p:nvSpPr>
          <p:cNvPr id="145411"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299EA-AB1F-A942-816E-C1A7829EA063}" type="slidenum">
              <a:rPr lang="en-US"/>
              <a:pPr/>
              <a:t>12</a:t>
            </a:fld>
            <a:endParaRPr lang="en-US"/>
          </a:p>
        </p:txBody>
      </p:sp>
      <p:sp>
        <p:nvSpPr>
          <p:cNvPr id="147458" name="Text Box 2"/>
          <p:cNvSpPr txBox="1">
            <a:spLocks noChangeArrowheads="1" noTextEdit="1"/>
          </p:cNvSpPr>
          <p:nvPr>
            <p:ph type="sldImg"/>
          </p:nvPr>
        </p:nvSpPr>
        <p:spPr>
          <a:ln/>
        </p:spPr>
      </p:sp>
      <p:sp>
        <p:nvSpPr>
          <p:cNvPr id="14745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489F0-97F2-4C45-866A-AD9AD6E396FF}" type="slidenum">
              <a:rPr lang="en-US"/>
              <a:pPr/>
              <a:t>13</a:t>
            </a:fld>
            <a:endParaRPr lang="en-US"/>
          </a:p>
        </p:txBody>
      </p:sp>
      <p:sp>
        <p:nvSpPr>
          <p:cNvPr id="149506" name="Text Box 2"/>
          <p:cNvSpPr txBox="1">
            <a:spLocks noChangeArrowheads="1" noTextEdit="1"/>
          </p:cNvSpPr>
          <p:nvPr>
            <p:ph type="sldImg"/>
          </p:nvPr>
        </p:nvSpPr>
        <p:spPr>
          <a:ln/>
        </p:spPr>
      </p:sp>
      <p:sp>
        <p:nvSpPr>
          <p:cNvPr id="149507"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05535-8158-FA49-ADCF-61C0DFA0F754}" type="slidenum">
              <a:rPr lang="en-US"/>
              <a:pPr/>
              <a:t>14</a:t>
            </a:fld>
            <a:endParaRPr lang="en-US"/>
          </a:p>
        </p:txBody>
      </p:sp>
      <p:sp>
        <p:nvSpPr>
          <p:cNvPr id="151554" name="Text Box 2"/>
          <p:cNvSpPr txBox="1">
            <a:spLocks noChangeArrowheads="1" noTextEdit="1"/>
          </p:cNvSpPr>
          <p:nvPr>
            <p:ph type="sldImg"/>
          </p:nvPr>
        </p:nvSpPr>
        <p:spPr>
          <a:ln/>
        </p:spPr>
      </p:sp>
      <p:sp>
        <p:nvSpPr>
          <p:cNvPr id="151555" name="Text Box 3"/>
          <p:cNvSpPr txBox="1">
            <a:spLocks noChangeArrowheads="1"/>
          </p:cNvSpPr>
          <p:nvPr>
            <p:ph type="body" idx="1"/>
          </p:nvPr>
        </p:nvSpPr>
        <p:spPr>
          <a:xfrm>
            <a:off x="914183" y="4343144"/>
            <a:ext cx="5029635" cy="4116482"/>
          </a:xfrm>
          <a:ln/>
        </p:spPr>
        <p:txBody>
          <a:bodyPr wrap="none" anchor="ct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E0D66-52C7-BF42-A510-47DB599BA6DF}" type="slidenum">
              <a:rPr lang="en-US"/>
              <a:pPr/>
              <a:t>15</a:t>
            </a:fld>
            <a:endParaRPr lang="en-US"/>
          </a:p>
        </p:txBody>
      </p:sp>
      <p:sp>
        <p:nvSpPr>
          <p:cNvPr id="153602" name="Text Box 2"/>
          <p:cNvSpPr txBox="1">
            <a:spLocks noChangeArrowheads="1" noTextEdit="1"/>
          </p:cNvSpPr>
          <p:nvPr>
            <p:ph type="sldImg"/>
          </p:nvPr>
        </p:nvSpPr>
        <p:spPr>
          <a:ln/>
        </p:spPr>
      </p:sp>
      <p:sp>
        <p:nvSpPr>
          <p:cNvPr id="153603"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2E452-DE9A-304D-9936-093AF78AEF5F}" type="slidenum">
              <a:rPr lang="en-US"/>
              <a:pPr/>
              <a:t>16</a:t>
            </a:fld>
            <a:endParaRPr lang="en-US"/>
          </a:p>
        </p:txBody>
      </p:sp>
      <p:sp>
        <p:nvSpPr>
          <p:cNvPr id="155650" name="Text Box 2"/>
          <p:cNvSpPr txBox="1">
            <a:spLocks noChangeArrowheads="1" noTextEdit="1"/>
          </p:cNvSpPr>
          <p:nvPr>
            <p:ph type="sldImg"/>
          </p:nvPr>
        </p:nvSpPr>
        <p:spPr>
          <a:ln/>
        </p:spPr>
      </p:sp>
      <p:sp>
        <p:nvSpPr>
          <p:cNvPr id="155651"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E74B8-4C75-0D41-8296-17BDB9E81B24}" type="slidenum">
              <a:rPr lang="en-US"/>
              <a:pPr/>
              <a:t>17</a:t>
            </a:fld>
            <a:endParaRPr lang="en-US"/>
          </a:p>
        </p:txBody>
      </p:sp>
      <p:sp>
        <p:nvSpPr>
          <p:cNvPr id="157698" name="Text Box 2"/>
          <p:cNvSpPr txBox="1">
            <a:spLocks noChangeArrowheads="1" noTextEdit="1"/>
          </p:cNvSpPr>
          <p:nvPr>
            <p:ph type="sldImg"/>
          </p:nvPr>
        </p:nvSpPr>
        <p:spPr>
          <a:ln/>
        </p:spPr>
      </p:sp>
      <p:sp>
        <p:nvSpPr>
          <p:cNvPr id="15769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682BE-7584-3A4C-866C-7112C966A057}" type="slidenum">
              <a:rPr lang="en-US"/>
              <a:pPr/>
              <a:t>18</a:t>
            </a:fld>
            <a:endParaRPr lang="en-US"/>
          </a:p>
        </p:txBody>
      </p:sp>
      <p:sp>
        <p:nvSpPr>
          <p:cNvPr id="159746" name="Text Box 2"/>
          <p:cNvSpPr txBox="1">
            <a:spLocks noChangeArrowheads="1" noTextEdit="1"/>
          </p:cNvSpPr>
          <p:nvPr>
            <p:ph type="sldImg"/>
          </p:nvPr>
        </p:nvSpPr>
        <p:spPr>
          <a:ln/>
        </p:spPr>
      </p:sp>
      <p:sp>
        <p:nvSpPr>
          <p:cNvPr id="159747"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1EDF0-3195-E74B-9A19-7FE1EB9C153B}" type="slidenum">
              <a:rPr lang="en-US"/>
              <a:pPr/>
              <a:t>19</a:t>
            </a:fld>
            <a:endParaRPr lang="en-US"/>
          </a:p>
        </p:txBody>
      </p:sp>
      <p:sp>
        <p:nvSpPr>
          <p:cNvPr id="161794" name="Text Box 2"/>
          <p:cNvSpPr txBox="1">
            <a:spLocks noChangeArrowheads="1" noTextEdit="1"/>
          </p:cNvSpPr>
          <p:nvPr>
            <p:ph type="sldImg"/>
          </p:nvPr>
        </p:nvSpPr>
        <p:spPr>
          <a:ln/>
        </p:spPr>
      </p:sp>
      <p:sp>
        <p:nvSpPr>
          <p:cNvPr id="161795"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F6B3E-42CB-1240-B70A-ECDAE82DA581}" type="slidenum">
              <a:rPr lang="en-US"/>
              <a:pPr/>
              <a:t>20</a:t>
            </a:fld>
            <a:endParaRPr lang="en-US"/>
          </a:p>
        </p:txBody>
      </p:sp>
      <p:sp>
        <p:nvSpPr>
          <p:cNvPr id="163842" name="Text Box 2"/>
          <p:cNvSpPr txBox="1">
            <a:spLocks noChangeArrowheads="1" noTextEdit="1"/>
          </p:cNvSpPr>
          <p:nvPr>
            <p:ph type="sldImg"/>
          </p:nvPr>
        </p:nvSpPr>
        <p:spPr>
          <a:ln/>
        </p:spPr>
      </p:sp>
      <p:sp>
        <p:nvSpPr>
          <p:cNvPr id="163843"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201AE-724B-DF4D-863A-4FCB39791EB5}" type="slidenum">
              <a:rPr lang="en-US"/>
              <a:pPr/>
              <a:t>3</a:t>
            </a:fld>
            <a:endParaRPr 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6B350-6B90-054B-9BB0-F43831F28D33}" type="slidenum">
              <a:rPr lang="en-US"/>
              <a:pPr/>
              <a:t>21</a:t>
            </a:fld>
            <a:endParaRPr lang="en-US"/>
          </a:p>
        </p:txBody>
      </p:sp>
      <p:sp>
        <p:nvSpPr>
          <p:cNvPr id="165890" name="Text Box 2"/>
          <p:cNvSpPr txBox="1">
            <a:spLocks noChangeArrowheads="1" noTextEdit="1"/>
          </p:cNvSpPr>
          <p:nvPr>
            <p:ph type="sldImg"/>
          </p:nvPr>
        </p:nvSpPr>
        <p:spPr>
          <a:ln/>
        </p:spPr>
      </p:sp>
      <p:sp>
        <p:nvSpPr>
          <p:cNvPr id="165891"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95FD7-A3D1-C947-9678-719C77475949}" type="slidenum">
              <a:rPr lang="en-US"/>
              <a:pPr/>
              <a:t>22</a:t>
            </a:fld>
            <a:endParaRPr lang="en-US"/>
          </a:p>
        </p:txBody>
      </p:sp>
      <p:sp>
        <p:nvSpPr>
          <p:cNvPr id="167938" name="Text Box 2"/>
          <p:cNvSpPr txBox="1">
            <a:spLocks noChangeArrowheads="1" noTextEdit="1"/>
          </p:cNvSpPr>
          <p:nvPr>
            <p:ph type="sldImg"/>
          </p:nvPr>
        </p:nvSpPr>
        <p:spPr>
          <a:ln/>
        </p:spPr>
      </p:sp>
      <p:sp>
        <p:nvSpPr>
          <p:cNvPr id="16793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0CAFA-6CBE-2A44-8C31-8B2F4AF9B89A}" type="slidenum">
              <a:rPr lang="en-US"/>
              <a:pPr/>
              <a:t>23</a:t>
            </a:fld>
            <a:endParaRPr lang="en-US"/>
          </a:p>
        </p:txBody>
      </p:sp>
      <p:sp>
        <p:nvSpPr>
          <p:cNvPr id="169986" name="Text Box 2"/>
          <p:cNvSpPr txBox="1">
            <a:spLocks noChangeArrowheads="1" noTextEdit="1"/>
          </p:cNvSpPr>
          <p:nvPr>
            <p:ph type="sldImg"/>
          </p:nvPr>
        </p:nvSpPr>
        <p:spPr>
          <a:ln/>
        </p:spPr>
      </p:sp>
      <p:sp>
        <p:nvSpPr>
          <p:cNvPr id="169987"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02AF-2D98-704A-8C3F-032EB31E37A3}" type="slidenum">
              <a:rPr lang="en-US"/>
              <a:pPr/>
              <a:t>24</a:t>
            </a:fld>
            <a:endParaRPr lang="en-US"/>
          </a:p>
        </p:txBody>
      </p:sp>
      <p:sp>
        <p:nvSpPr>
          <p:cNvPr id="172034" name="Text Box 2"/>
          <p:cNvSpPr txBox="1">
            <a:spLocks noChangeArrowheads="1" noTextEdit="1"/>
          </p:cNvSpPr>
          <p:nvPr>
            <p:ph type="sldImg"/>
          </p:nvPr>
        </p:nvSpPr>
        <p:spPr>
          <a:ln/>
        </p:spPr>
      </p:sp>
      <p:sp>
        <p:nvSpPr>
          <p:cNvPr id="172035"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9359B-8341-E04F-8680-D6126B505637}" type="slidenum">
              <a:rPr lang="en-US"/>
              <a:pPr/>
              <a:t>25</a:t>
            </a:fld>
            <a:endParaRPr lang="en-US"/>
          </a:p>
        </p:txBody>
      </p:sp>
      <p:sp>
        <p:nvSpPr>
          <p:cNvPr id="174082" name="Text Box 2"/>
          <p:cNvSpPr txBox="1">
            <a:spLocks noChangeArrowheads="1" noTextEdit="1"/>
          </p:cNvSpPr>
          <p:nvPr>
            <p:ph type="sldImg"/>
          </p:nvPr>
        </p:nvSpPr>
        <p:spPr>
          <a:ln/>
        </p:spPr>
      </p:sp>
      <p:sp>
        <p:nvSpPr>
          <p:cNvPr id="174083"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2DE1E-0381-E145-AD39-F09154FCD6DF}" type="slidenum">
              <a:rPr lang="en-US"/>
              <a:pPr/>
              <a:t>26</a:t>
            </a:fld>
            <a:endParaRPr lang="en-US"/>
          </a:p>
        </p:txBody>
      </p:sp>
      <p:sp>
        <p:nvSpPr>
          <p:cNvPr id="176130" name="Text Box 2"/>
          <p:cNvSpPr txBox="1">
            <a:spLocks noChangeArrowheads="1" noTextEdit="1"/>
          </p:cNvSpPr>
          <p:nvPr>
            <p:ph type="sldImg"/>
          </p:nvPr>
        </p:nvSpPr>
        <p:spPr>
          <a:ln/>
        </p:spPr>
      </p:sp>
      <p:sp>
        <p:nvSpPr>
          <p:cNvPr id="176131"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12848-EC1C-0F45-A4D0-AB7E3DE48B17}" type="slidenum">
              <a:rPr lang="en-US"/>
              <a:pPr/>
              <a:t>27</a:t>
            </a:fld>
            <a:endParaRPr lang="en-US"/>
          </a:p>
        </p:txBody>
      </p:sp>
      <p:sp>
        <p:nvSpPr>
          <p:cNvPr id="178178" name="Text Box 2"/>
          <p:cNvSpPr txBox="1">
            <a:spLocks noChangeArrowheads="1" noTextEdit="1"/>
          </p:cNvSpPr>
          <p:nvPr>
            <p:ph type="sldImg"/>
          </p:nvPr>
        </p:nvSpPr>
        <p:spPr>
          <a:ln/>
        </p:spPr>
      </p:sp>
      <p:sp>
        <p:nvSpPr>
          <p:cNvPr id="17817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6CD94-1EBB-6040-8D3F-D865970A9F79}" type="slidenum">
              <a:rPr lang="en-US"/>
              <a:pPr/>
              <a:t>28</a:t>
            </a:fld>
            <a:endParaRPr lang="en-US"/>
          </a:p>
        </p:txBody>
      </p:sp>
      <p:sp>
        <p:nvSpPr>
          <p:cNvPr id="192514" name="Text Box 2"/>
          <p:cNvSpPr txBox="1">
            <a:spLocks noChangeArrowheads="1" noTextEdit="1"/>
          </p:cNvSpPr>
          <p:nvPr>
            <p:ph type="sldImg"/>
          </p:nvPr>
        </p:nvSpPr>
        <p:spPr>
          <a:ln/>
        </p:spPr>
      </p:sp>
      <p:sp>
        <p:nvSpPr>
          <p:cNvPr id="192515"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23444-4A08-D04D-8634-7C07EB79E38B}" type="slidenum">
              <a:rPr lang="en-US"/>
              <a:pPr/>
              <a:t>29</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5119B-C5BB-3446-A97D-40DCEEB3E442}" type="slidenum">
              <a:rPr lang="en-US"/>
              <a:pPr/>
              <a:t>30</a:t>
            </a:fld>
            <a:endParaRPr lang="en-US"/>
          </a:p>
        </p:txBody>
      </p:sp>
      <p:sp>
        <p:nvSpPr>
          <p:cNvPr id="196610" name="Text Box 2"/>
          <p:cNvSpPr txBox="1">
            <a:spLocks noChangeArrowheads="1" noTextEdit="1"/>
          </p:cNvSpPr>
          <p:nvPr>
            <p:ph type="sldImg"/>
          </p:nvPr>
        </p:nvSpPr>
        <p:spPr>
          <a:ln/>
        </p:spPr>
      </p:sp>
      <p:sp>
        <p:nvSpPr>
          <p:cNvPr id="196611"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C465D-F29B-774C-AFF3-96658BDF1F46}" type="slidenum">
              <a:rPr lang="en-US"/>
              <a:pPr/>
              <a:t>4</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4EC63-8B44-BE41-AFEA-F2EFDF7C65F4}" type="slidenum">
              <a:rPr lang="en-US"/>
              <a:pPr/>
              <a:t>31</a:t>
            </a:fld>
            <a:endParaRPr lang="en-US"/>
          </a:p>
        </p:txBody>
      </p:sp>
      <p:sp>
        <p:nvSpPr>
          <p:cNvPr id="198658" name="Text Box 2"/>
          <p:cNvSpPr txBox="1">
            <a:spLocks noChangeArrowheads="1" noTextEdit="1"/>
          </p:cNvSpPr>
          <p:nvPr>
            <p:ph type="sldImg"/>
          </p:nvPr>
        </p:nvSpPr>
        <p:spPr>
          <a:ln/>
        </p:spPr>
      </p:sp>
      <p:sp>
        <p:nvSpPr>
          <p:cNvPr id="19865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07587-80B7-3A4A-A785-D9F3AD171954}" type="slidenum">
              <a:rPr lang="en-US"/>
              <a:pPr/>
              <a:t>32</a:t>
            </a:fld>
            <a:endParaRPr lang="en-US"/>
          </a:p>
        </p:txBody>
      </p:sp>
      <p:sp>
        <p:nvSpPr>
          <p:cNvPr id="200706" name="Text Box 2"/>
          <p:cNvSpPr txBox="1">
            <a:spLocks noChangeArrowheads="1" noTextEdit="1"/>
          </p:cNvSpPr>
          <p:nvPr>
            <p:ph type="sldImg"/>
          </p:nvPr>
        </p:nvSpPr>
        <p:spPr>
          <a:ln/>
        </p:spPr>
      </p:sp>
      <p:sp>
        <p:nvSpPr>
          <p:cNvPr id="200707"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56657-131A-7546-BF1D-0DE8ABE5D12D}" type="slidenum">
              <a:rPr lang="en-US"/>
              <a:pPr/>
              <a:t>33</a:t>
            </a:fld>
            <a:endParaRPr lang="en-US"/>
          </a:p>
        </p:txBody>
      </p:sp>
      <p:sp>
        <p:nvSpPr>
          <p:cNvPr id="202754" name="Text Box 2"/>
          <p:cNvSpPr txBox="1">
            <a:spLocks noChangeArrowheads="1" noTextEdit="1"/>
          </p:cNvSpPr>
          <p:nvPr>
            <p:ph type="sldImg"/>
          </p:nvPr>
        </p:nvSpPr>
        <p:spPr>
          <a:ln/>
        </p:spPr>
      </p:sp>
      <p:sp>
        <p:nvSpPr>
          <p:cNvPr id="202755" name="Text Box 3"/>
          <p:cNvSpPr txBox="1">
            <a:spLocks noChangeArrowheads="1"/>
          </p:cNvSpPr>
          <p:nvPr>
            <p:ph type="body" idx="1"/>
          </p:nvPr>
        </p:nvSpPr>
        <p:spPr>
          <a:xfrm>
            <a:off x="914183" y="4343144"/>
            <a:ext cx="5029635" cy="4025817"/>
          </a:xfrm>
          <a:ln/>
        </p:spPr>
        <p:txBody>
          <a:bodyPr wrap="none" anchor="ctr"/>
          <a:lstStyle/>
          <a:p>
            <a:pPr>
              <a:buFontTx/>
              <a:buChar char="-"/>
            </a:pPr>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6040F-438C-4D46-A103-5F138C8338AE}" type="slidenum">
              <a:rPr lang="en-US"/>
              <a:pPr/>
              <a:t>34</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405BD-1969-144B-AA1A-2E7C0E214264}" type="slidenum">
              <a:rPr lang="en-US"/>
              <a:pPr/>
              <a:t>35</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EBA36-3E02-2A4C-8A6A-CF3D1393F80A}" type="slidenum">
              <a:rPr lang="en-US"/>
              <a:pPr/>
              <a:t>36</a:t>
            </a:fld>
            <a:endParaRPr lang="en-US"/>
          </a:p>
        </p:txBody>
      </p:sp>
      <p:sp>
        <p:nvSpPr>
          <p:cNvPr id="208898" name="Text Box 2"/>
          <p:cNvSpPr txBox="1">
            <a:spLocks noChangeArrowheads="1" noTextEdit="1"/>
          </p:cNvSpPr>
          <p:nvPr>
            <p:ph type="sldImg"/>
          </p:nvPr>
        </p:nvSpPr>
        <p:spPr>
          <a:ln/>
        </p:spPr>
      </p:sp>
      <p:sp>
        <p:nvSpPr>
          <p:cNvPr id="208899"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6C0B3-0514-0E48-8080-63AA6317BB69}" type="slidenum">
              <a:rPr lang="en-US"/>
              <a:pPr/>
              <a:t>37</a:t>
            </a:fld>
            <a:endParaRPr lang="en-US"/>
          </a:p>
        </p:txBody>
      </p:sp>
      <p:sp>
        <p:nvSpPr>
          <p:cNvPr id="210946" name="Text Box 2"/>
          <p:cNvSpPr txBox="1">
            <a:spLocks noChangeArrowheads="1" noTextEdit="1"/>
          </p:cNvSpPr>
          <p:nvPr>
            <p:ph type="sldImg"/>
          </p:nvPr>
        </p:nvSpPr>
        <p:spPr>
          <a:ln/>
        </p:spPr>
      </p:sp>
      <p:sp>
        <p:nvSpPr>
          <p:cNvPr id="210947"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69AAD-5169-4C42-B6ED-502FCAE33BAE}" type="slidenum">
              <a:rPr lang="en-US"/>
              <a:pPr/>
              <a:t>38</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6E3CB-0971-D94C-9193-FC7497A111C1}" type="slidenum">
              <a:rPr lang="en-US"/>
              <a:pPr/>
              <a:t>39</a:t>
            </a:fld>
            <a:endParaRPr 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51F23-BA5E-524B-ADBB-0C9AED69AE9A}" type="slidenum">
              <a:rPr lang="en-US"/>
              <a:pPr/>
              <a:t>5</a:t>
            </a:fld>
            <a:endParaRPr 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2519F-61CF-C543-A74B-1FC3DC6D3007}" type="slidenum">
              <a:rPr lang="en-US"/>
              <a:pPr/>
              <a:t>6</a:t>
            </a:fld>
            <a:endParaRPr 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65EDA-F012-1A40-AFE1-7C6FA6012ADE}" type="slidenum">
              <a:rPr lang="en-US"/>
              <a:pPr/>
              <a:t>7</a:t>
            </a:fld>
            <a:endParaRPr 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xfrm>
            <a:off x="685637" y="4343144"/>
            <a:ext cx="5486727" cy="4115019"/>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EF0F2-CECE-B546-A759-3505C37363B9}" type="slidenum">
              <a:rPr lang="en-US"/>
              <a:pPr/>
              <a:t>8</a:t>
            </a:fld>
            <a:endParaRPr lang="en-US"/>
          </a:p>
        </p:txBody>
      </p:sp>
      <p:sp>
        <p:nvSpPr>
          <p:cNvPr id="139266" name="Rectangle 2"/>
          <p:cNvSpPr>
            <a:spLocks noChangeArrowheads="1" noTextEdit="1"/>
          </p:cNvSpPr>
          <p:nvPr>
            <p:ph type="sldImg"/>
          </p:nvPr>
        </p:nvSpPr>
        <p:spPr>
          <a:xfrm>
            <a:off x="722313" y="546100"/>
            <a:ext cx="5621337" cy="4214813"/>
          </a:xfrm>
          <a:ln/>
        </p:spPr>
      </p:sp>
      <p:sp>
        <p:nvSpPr>
          <p:cNvPr id="139267" name="Rectangle 3"/>
          <p:cNvSpPr>
            <a:spLocks noGrp="1" noChangeArrowheads="1"/>
          </p:cNvSpPr>
          <p:nvPr>
            <p:ph type="body" idx="1"/>
          </p:nvPr>
        </p:nvSpPr>
        <p:spPr>
          <a:xfrm>
            <a:off x="530553" y="4890058"/>
            <a:ext cx="6007483" cy="3850336"/>
          </a:xfrm>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CD3F6-A925-8F4F-ACBC-E56C7CEAECE2}" type="slidenum">
              <a:rPr lang="en-US"/>
              <a:pPr/>
              <a:t>9</a:t>
            </a:fld>
            <a:endParaRPr lang="en-US"/>
          </a:p>
        </p:txBody>
      </p:sp>
      <p:sp>
        <p:nvSpPr>
          <p:cNvPr id="141314" name="Text Box 2"/>
          <p:cNvSpPr txBox="1">
            <a:spLocks noChangeArrowheads="1" noTextEdit="1"/>
          </p:cNvSpPr>
          <p:nvPr>
            <p:ph type="sldImg"/>
          </p:nvPr>
        </p:nvSpPr>
        <p:spPr>
          <a:ln/>
        </p:spPr>
      </p:sp>
      <p:sp>
        <p:nvSpPr>
          <p:cNvPr id="141315"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C7908-1966-5446-AA33-737190D4BAF3}" type="slidenum">
              <a:rPr lang="en-US"/>
              <a:pPr/>
              <a:t>10</a:t>
            </a:fld>
            <a:endParaRPr lang="en-US"/>
          </a:p>
        </p:txBody>
      </p:sp>
      <p:sp>
        <p:nvSpPr>
          <p:cNvPr id="143362" name="Text Box 2"/>
          <p:cNvSpPr txBox="1">
            <a:spLocks noChangeArrowheads="1" noTextEdit="1"/>
          </p:cNvSpPr>
          <p:nvPr>
            <p:ph type="sldImg"/>
          </p:nvPr>
        </p:nvSpPr>
        <p:spPr>
          <a:ln/>
        </p:spPr>
      </p:sp>
      <p:sp>
        <p:nvSpPr>
          <p:cNvPr id="143363" name="Text Box 3"/>
          <p:cNvSpPr txBox="1">
            <a:spLocks noChangeArrowheads="1"/>
          </p:cNvSpPr>
          <p:nvPr>
            <p:ph type="body" idx="1"/>
          </p:nvPr>
        </p:nvSpPr>
        <p:spPr>
          <a:xfrm>
            <a:off x="914183" y="4343144"/>
            <a:ext cx="5029635" cy="4025817"/>
          </a:xfrm>
          <a:ln/>
        </p:spPr>
        <p:txBody>
          <a:bodyPr wrap="none" anchor="ct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3657600" y="6477000"/>
            <a:ext cx="2133600" cy="381000"/>
          </a:xfrm>
        </p:spPr>
        <p:txBody>
          <a:bodyPr/>
          <a:lstStyle>
            <a:lvl1pPr>
              <a:defRPr>
                <a:solidFill>
                  <a:schemeClr val="bg1"/>
                </a:solidFill>
              </a:defRPr>
            </a:lvl1pPr>
          </a:lstStyle>
          <a:p>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781800" cy="1143000"/>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1295400" y="2057400"/>
            <a:ext cx="7772400" cy="4572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ustom Layout">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3965575" cy="3921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a:xfrm>
            <a:off x="5105400" y="5410200"/>
            <a:ext cx="2133600" cy="476250"/>
          </a:xfrm>
          <a:prstGeom prst="rect">
            <a:avLst/>
          </a:prstGeom>
        </p:spPr>
        <p:txBody>
          <a:bodyPr/>
          <a:lstStyle>
            <a:lvl1pPr>
              <a:defRPr smtClean="0"/>
            </a:lvl1pPr>
          </a:lstStyle>
          <a:p>
            <a:fld id="{9546ECAC-3B7D-7B47-BB51-FA59818F3482}" type="slidenum">
              <a:rPr lang="en-US"/>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5638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7338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a:p>
        </p:txBody>
      </p:sp>
      <p:sp>
        <p:nvSpPr>
          <p:cNvPr id="1034" name="Rectangle 10"/>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eaLnBrk="0" hangingPunct="0">
              <a:spcBef>
                <a:spcPct val="50000"/>
              </a:spcBef>
            </a:pPr>
            <a:endParaRPr lang="en-US" sz="2400">
              <a:latin typeface="Times New Roman" pitchFamily="-65" charset="0"/>
            </a:endParaRPr>
          </a:p>
        </p:txBody>
      </p:sp>
      <p:sp>
        <p:nvSpPr>
          <p:cNvPr id="1037" name="Text Box 13"/>
          <p:cNvSpPr txBox="1">
            <a:spLocks noChangeArrowheads="1"/>
          </p:cNvSpPr>
          <p:nvPr/>
        </p:nvSpPr>
        <p:spPr bwMode="auto">
          <a:xfrm>
            <a:off x="3733800" y="6553200"/>
            <a:ext cx="2016125"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solidFill>
                  <a:schemeClr val="bg1"/>
                </a:solidFill>
              </a:rPr>
              <a:t>Event</a:t>
            </a:r>
          </a:p>
        </p:txBody>
      </p:sp>
      <p:pic>
        <p:nvPicPr>
          <p:cNvPr id="1038" name="Picture 14"/>
          <p:cNvPicPr>
            <a:picLocks noChangeAspect="1" noChangeArrowheads="1"/>
          </p:cNvPicPr>
          <p:nvPr/>
        </p:nvPicPr>
        <p:blipFill>
          <a:blip r:embed="rId14"/>
          <a:srcRect/>
          <a:stretch>
            <a:fillRect/>
          </a:stretch>
        </p:blipFill>
        <p:spPr bwMode="auto">
          <a:xfrm>
            <a:off x="0" y="6453188"/>
            <a:ext cx="9144000" cy="404812"/>
          </a:xfrm>
          <a:prstGeom prst="rect">
            <a:avLst/>
          </a:prstGeom>
          <a:noFill/>
          <a:ln w="9525">
            <a:noFill/>
            <a:miter lim="800000"/>
            <a:headEnd/>
            <a:tailEnd/>
          </a:ln>
          <a:effectLst/>
        </p:spPr>
      </p:pic>
      <p:pic>
        <p:nvPicPr>
          <p:cNvPr id="10" name="Picture 7" descr="electronics_computer_science_cmyk.eps"/>
          <p:cNvPicPr>
            <a:picLocks noChangeAspect="1"/>
          </p:cNvPicPr>
          <p:nvPr/>
        </p:nvPicPr>
        <p:blipFill>
          <a:blip r:embed="rId15"/>
          <a:srcRect/>
          <a:stretch>
            <a:fillRect/>
          </a:stretch>
        </p:blipFill>
        <p:spPr bwMode="auto">
          <a:xfrm>
            <a:off x="6248400" y="152400"/>
            <a:ext cx="2705100" cy="1076325"/>
          </a:xfrm>
          <a:prstGeom prst="rect">
            <a:avLst/>
          </a:prstGeom>
          <a:noFill/>
          <a:ln w="9525">
            <a:noFill/>
            <a:miter lim="800000"/>
            <a:headEnd/>
            <a:tailEnd/>
          </a:ln>
        </p:spPr>
      </p:pic>
      <p:sp>
        <p:nvSpPr>
          <p:cNvPr id="11" name="Slide Number Placeholder 4"/>
          <p:cNvSpPr txBox="1">
            <a:spLocks/>
          </p:cNvSpPr>
          <p:nvPr/>
        </p:nvSpPr>
        <p:spPr bwMode="auto">
          <a:xfrm>
            <a:off x="7010400" y="65341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2637C8-7EFE-A447-BDC5-C74C6EDE5322}" type="slidenum">
              <a:rPr kumimoji="0" lang="en-US" sz="1400" b="0" i="0" u="none" strike="noStrike" kern="1200" cap="none" spc="0" normalizeH="0" baseline="0" noProof="0" smtClean="0">
                <a:ln>
                  <a:noFill/>
                </a:ln>
                <a:solidFill>
                  <a:schemeClr val="bg1"/>
                </a:solidFill>
                <a:effectLst/>
                <a:uLnTx/>
                <a:uFillTx/>
                <a:latin typeface="Arial" pitchFamily="-65"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Arial" pitchFamily="-65" charset="0"/>
              <a:ea typeface="+mn-ea"/>
              <a:cs typeface="+mn-cs"/>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49" r:id="rId3"/>
    <p:sldLayoutId id="2147483650"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Lst>
  <p:transition>
    <p:wipe dir="r"/>
  </p:transition>
  <p:hf sldNum="0" hdr="0" ftr="0" dt="0"/>
  <p:txStyles>
    <p:titleStyle>
      <a:lvl1pPr algn="l" rtl="0" fontAlgn="base">
        <a:spcBef>
          <a:spcPct val="0"/>
        </a:spcBef>
        <a:spcAft>
          <a:spcPct val="0"/>
        </a:spcAft>
        <a:defRPr sz="2800" b="1">
          <a:solidFill>
            <a:schemeClr val="accent2"/>
          </a:solidFill>
          <a:latin typeface="+mj-lt"/>
          <a:ea typeface="+mj-ea"/>
          <a:cs typeface="+mj-cs"/>
        </a:defRPr>
      </a:lvl1pPr>
      <a:lvl2pPr algn="l" rtl="0" fontAlgn="base">
        <a:spcBef>
          <a:spcPct val="0"/>
        </a:spcBef>
        <a:spcAft>
          <a:spcPct val="0"/>
        </a:spcAft>
        <a:defRPr sz="2800" b="1">
          <a:solidFill>
            <a:schemeClr val="accent2"/>
          </a:solidFill>
          <a:latin typeface="Tahoma" pitchFamily="-65" charset="0"/>
        </a:defRPr>
      </a:lvl2pPr>
      <a:lvl3pPr algn="l" rtl="0" fontAlgn="base">
        <a:spcBef>
          <a:spcPct val="0"/>
        </a:spcBef>
        <a:spcAft>
          <a:spcPct val="0"/>
        </a:spcAft>
        <a:defRPr sz="2800" b="1">
          <a:solidFill>
            <a:schemeClr val="accent2"/>
          </a:solidFill>
          <a:latin typeface="Tahoma" pitchFamily="-65" charset="0"/>
        </a:defRPr>
      </a:lvl3pPr>
      <a:lvl4pPr algn="l" rtl="0" fontAlgn="base">
        <a:spcBef>
          <a:spcPct val="0"/>
        </a:spcBef>
        <a:spcAft>
          <a:spcPct val="0"/>
        </a:spcAft>
        <a:defRPr sz="2800" b="1">
          <a:solidFill>
            <a:schemeClr val="accent2"/>
          </a:solidFill>
          <a:latin typeface="Tahoma" pitchFamily="-65" charset="0"/>
        </a:defRPr>
      </a:lvl4pPr>
      <a:lvl5pPr algn="l" rtl="0" fontAlgn="base">
        <a:spcBef>
          <a:spcPct val="0"/>
        </a:spcBef>
        <a:spcAft>
          <a:spcPct val="0"/>
        </a:spcAft>
        <a:defRPr sz="2800" b="1">
          <a:solidFill>
            <a:schemeClr val="accent2"/>
          </a:solidFill>
          <a:latin typeface="Tahoma" pitchFamily="-65" charset="0"/>
        </a:defRPr>
      </a:lvl5pPr>
      <a:lvl6pPr marL="457200" algn="l" rtl="0" fontAlgn="base">
        <a:spcBef>
          <a:spcPct val="0"/>
        </a:spcBef>
        <a:spcAft>
          <a:spcPct val="0"/>
        </a:spcAft>
        <a:defRPr sz="2800" b="1">
          <a:solidFill>
            <a:schemeClr val="accent2"/>
          </a:solidFill>
          <a:latin typeface="Tahoma" pitchFamily="-65" charset="0"/>
        </a:defRPr>
      </a:lvl6pPr>
      <a:lvl7pPr marL="914400" algn="l" rtl="0" fontAlgn="base">
        <a:spcBef>
          <a:spcPct val="0"/>
        </a:spcBef>
        <a:spcAft>
          <a:spcPct val="0"/>
        </a:spcAft>
        <a:defRPr sz="2800" b="1">
          <a:solidFill>
            <a:schemeClr val="accent2"/>
          </a:solidFill>
          <a:latin typeface="Tahoma" pitchFamily="-65" charset="0"/>
        </a:defRPr>
      </a:lvl7pPr>
      <a:lvl8pPr marL="1371600" algn="l" rtl="0" fontAlgn="base">
        <a:spcBef>
          <a:spcPct val="0"/>
        </a:spcBef>
        <a:spcAft>
          <a:spcPct val="0"/>
        </a:spcAft>
        <a:defRPr sz="2800" b="1">
          <a:solidFill>
            <a:schemeClr val="accent2"/>
          </a:solidFill>
          <a:latin typeface="Tahoma" pitchFamily="-65" charset="0"/>
        </a:defRPr>
      </a:lvl8pPr>
      <a:lvl9pPr marL="1828800" algn="l" rtl="0" fontAlgn="base">
        <a:spcBef>
          <a:spcPct val="0"/>
        </a:spcBef>
        <a:spcAft>
          <a:spcPct val="0"/>
        </a:spcAft>
        <a:defRPr sz="2800" b="1">
          <a:solidFill>
            <a:schemeClr val="accent2"/>
          </a:solidFill>
          <a:latin typeface="Tahoma" pitchFamily="-65" charset="0"/>
        </a:defRPr>
      </a:lvl9pPr>
    </p:titleStyle>
    <p:body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a:solidFill>
            <a:schemeClr val="accent2"/>
          </a:solidFill>
          <a:latin typeface="+mn-lt"/>
          <a:ea typeface="ＭＳ Ｐゴシック" pitchFamily="-65" charset="-128"/>
        </a:defRPr>
      </a:lvl2pPr>
      <a:lvl3pPr marL="1143000" indent="-228600" algn="l" rtl="0" fontAlgn="base">
        <a:spcBef>
          <a:spcPct val="20000"/>
        </a:spcBef>
        <a:spcAft>
          <a:spcPct val="0"/>
        </a:spcAft>
        <a:buChar char="•"/>
        <a:defRPr sz="1600">
          <a:solidFill>
            <a:schemeClr val="accent2"/>
          </a:solidFill>
          <a:latin typeface="+mn-lt"/>
          <a:ea typeface="ＭＳ Ｐゴシック" pitchFamily="-65" charset="-128"/>
        </a:defRPr>
      </a:lvl3pPr>
      <a:lvl4pPr marL="1600200" indent="-228600" algn="l" rtl="0" fontAlgn="base">
        <a:spcBef>
          <a:spcPct val="20000"/>
        </a:spcBef>
        <a:spcAft>
          <a:spcPct val="0"/>
        </a:spcAft>
        <a:buChar char="–"/>
        <a:defRPr sz="1400">
          <a:solidFill>
            <a:schemeClr val="accent2"/>
          </a:solidFill>
          <a:latin typeface="+mn-lt"/>
          <a:ea typeface="ＭＳ Ｐゴシック" pitchFamily="-65" charset="-128"/>
        </a:defRPr>
      </a:lvl4pPr>
      <a:lvl5pPr marL="2057400" indent="-228600" algn="l" rtl="0" fontAlgn="base">
        <a:spcBef>
          <a:spcPct val="20000"/>
        </a:spcBef>
        <a:spcAft>
          <a:spcPct val="0"/>
        </a:spcAft>
        <a:buChar char="»"/>
        <a:defRPr sz="1200">
          <a:solidFill>
            <a:schemeClr val="accent2"/>
          </a:solidFill>
          <a:latin typeface="+mn-lt"/>
          <a:ea typeface="ＭＳ Ｐゴシック" pitchFamily="-65" charset="-128"/>
        </a:defRPr>
      </a:lvl5pPr>
      <a:lvl6pPr marL="2514600" indent="-228600" algn="l" rtl="0" fontAlgn="base">
        <a:spcBef>
          <a:spcPct val="20000"/>
        </a:spcBef>
        <a:spcAft>
          <a:spcPct val="0"/>
        </a:spcAft>
        <a:buChar char="»"/>
        <a:defRPr sz="1200">
          <a:solidFill>
            <a:schemeClr val="accent2"/>
          </a:solidFill>
          <a:latin typeface="+mn-lt"/>
          <a:ea typeface="ＭＳ Ｐゴシック" pitchFamily="-65" charset="-128"/>
        </a:defRPr>
      </a:lvl6pPr>
      <a:lvl7pPr marL="2971800" indent="-228600" algn="l" rtl="0" fontAlgn="base">
        <a:spcBef>
          <a:spcPct val="20000"/>
        </a:spcBef>
        <a:spcAft>
          <a:spcPct val="0"/>
        </a:spcAft>
        <a:buChar char="»"/>
        <a:defRPr sz="1200">
          <a:solidFill>
            <a:schemeClr val="accent2"/>
          </a:solidFill>
          <a:latin typeface="+mn-lt"/>
          <a:ea typeface="ＭＳ Ｐゴシック" pitchFamily="-65" charset="-128"/>
        </a:defRPr>
      </a:lvl7pPr>
      <a:lvl8pPr marL="3429000" indent="-228600" algn="l" rtl="0" fontAlgn="base">
        <a:spcBef>
          <a:spcPct val="20000"/>
        </a:spcBef>
        <a:spcAft>
          <a:spcPct val="0"/>
        </a:spcAft>
        <a:buChar char="»"/>
        <a:defRPr sz="1200">
          <a:solidFill>
            <a:schemeClr val="accent2"/>
          </a:solidFill>
          <a:latin typeface="+mn-lt"/>
          <a:ea typeface="ＭＳ Ｐゴシック" pitchFamily="-65" charset="-128"/>
        </a:defRPr>
      </a:lvl8pPr>
      <a:lvl9pPr marL="3886200" indent="-228600" algn="l" rtl="0" fontAlgn="base">
        <a:spcBef>
          <a:spcPct val="20000"/>
        </a:spcBef>
        <a:spcAft>
          <a:spcPct val="0"/>
        </a:spcAft>
        <a:buChar char="»"/>
        <a:defRPr sz="1200">
          <a:solidFill>
            <a:schemeClr val="accent2"/>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hyperlink" Target="http://allmyeye.blogspot.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6" Type="http://schemas.openxmlformats.org/officeDocument/2006/relationships/hyperlink" Target="http://www.sirsidynix.com/" TargetMode="External"/><Relationship Id="rId4" Type="http://schemas.openxmlformats.org/officeDocument/2006/relationships/hyperlink" Target="http://ortpresentation.blogspot.com/2006/03/introduction.html" TargetMode="External"/><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www.oreillynet.com/lpt/a/6228" TargetMode="External"/><Relationship Id="rId5" Type="http://schemas.openxmlformats.org/officeDocument/2006/relationships/hyperlink" Target="http://allmyeye.blogspo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52400" y="1524000"/>
            <a:ext cx="8229600" cy="1828800"/>
          </a:xfrm>
        </p:spPr>
        <p:txBody>
          <a:bodyPr/>
          <a:lstStyle/>
          <a:p>
            <a:pPr marL="457200" indent="-457200" algn="ctr" eaLnBrk="0" hangingPunct="0"/>
            <a:r>
              <a:rPr lang="en-US" dirty="0" smtClean="0">
                <a:latin typeface="Tahoma" charset="0"/>
              </a:rPr>
              <a:t>Web 2.0</a:t>
            </a:r>
            <a:br>
              <a:rPr lang="en-US" dirty="0" smtClean="0">
                <a:latin typeface="Tahoma" charset="0"/>
              </a:rPr>
            </a:br>
            <a:r>
              <a:rPr lang="en-US" dirty="0" smtClean="0">
                <a:latin typeface="Tahoma" charset="0"/>
              </a:rPr>
              <a:t>The Read/Write </a:t>
            </a:r>
            <a:r>
              <a:rPr lang="en-US" dirty="0" smtClean="0">
                <a:latin typeface="Tahoma" charset="0"/>
              </a:rPr>
              <a:t>Web</a:t>
            </a:r>
            <a:br>
              <a:rPr lang="en-US" dirty="0" smtClean="0">
                <a:latin typeface="Tahoma" charset="0"/>
              </a:rPr>
            </a:br>
            <a:r>
              <a:rPr lang="en-US" sz="1800" dirty="0" smtClean="0">
                <a:latin typeface="Tahoma" charset="0"/>
              </a:rPr>
              <a:t>From Slides by </a:t>
            </a:r>
            <a:r>
              <a:rPr lang="en-US" sz="1800" dirty="0" err="1" smtClean="0">
                <a:latin typeface="Tahoma" charset="0"/>
              </a:rPr>
              <a:t>Hend</a:t>
            </a:r>
            <a:r>
              <a:rPr lang="en-US" sz="1800" dirty="0" smtClean="0">
                <a:latin typeface="Tahoma" charset="0"/>
              </a:rPr>
              <a:t> Al-Khalifa</a:t>
            </a:r>
            <a:r>
              <a:rPr lang="en-US" i="1" dirty="0" smtClean="0">
                <a:latin typeface="Tahoma" charset="0"/>
              </a:rPr>
              <a:t/>
            </a:r>
            <a:br>
              <a:rPr lang="en-US" i="1" dirty="0" smtClean="0">
                <a:latin typeface="Tahoma" charset="0"/>
              </a:rPr>
            </a:br>
            <a:endParaRPr lang="en-US" dirty="0">
              <a:latin typeface="Tahoma" charset="0"/>
            </a:endParaRPr>
          </a:p>
        </p:txBody>
      </p:sp>
      <p:sp>
        <p:nvSpPr>
          <p:cNvPr id="2051" name="Rectangle 3"/>
          <p:cNvSpPr>
            <a:spLocks noGrp="1" noChangeArrowheads="1"/>
          </p:cNvSpPr>
          <p:nvPr>
            <p:ph sz="half" idx="4294967295"/>
          </p:nvPr>
        </p:nvSpPr>
        <p:spPr>
          <a:xfrm>
            <a:off x="2057400" y="3429000"/>
            <a:ext cx="4724400" cy="2514600"/>
          </a:xfrm>
        </p:spPr>
        <p:txBody>
          <a:bodyPr/>
          <a:lstStyle/>
          <a:p>
            <a:pPr algn="ctr">
              <a:buNone/>
            </a:pPr>
            <a:r>
              <a:rPr lang="en-US" dirty="0" smtClean="0"/>
              <a:t>Hugh Davis</a:t>
            </a:r>
          </a:p>
          <a:p>
            <a:pPr algn="ctr">
              <a:buNone/>
            </a:pPr>
            <a:r>
              <a:rPr lang="en-US" dirty="0" smtClean="0"/>
              <a:t>Learning Societies Lab</a:t>
            </a:r>
          </a:p>
          <a:p>
            <a:pPr algn="ctr">
              <a:buNone/>
            </a:pPr>
            <a:r>
              <a:rPr lang="en-US" dirty="0" smtClean="0"/>
              <a:t>ECS</a:t>
            </a:r>
          </a:p>
          <a:p>
            <a:pPr algn="ctr">
              <a:buNone/>
            </a:pPr>
            <a:r>
              <a:rPr lang="en-US" dirty="0" smtClean="0"/>
              <a:t>The University of Southampton, UK</a:t>
            </a:r>
          </a:p>
          <a:p>
            <a:pPr algn="ctr">
              <a:buNone/>
            </a:pPr>
            <a:r>
              <a:rPr lang="en-US" dirty="0" err="1" smtClean="0"/>
              <a:t>www.ecs.soton.ac.uk/~hcd</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4638"/>
            <a:ext cx="8231188" cy="1150937"/>
          </a:xfrm>
          <a:ln/>
        </p:spPr>
        <p:txBody>
          <a:bodyPr lIns="0" tIns="0" rIns="0" bIns="0" anchorCtr="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Social Trends</a:t>
            </a:r>
          </a:p>
        </p:txBody>
      </p:sp>
      <p:sp>
        <p:nvSpPr>
          <p:cNvPr id="142339" name="Rectangle 3"/>
          <p:cNvSpPr>
            <a:spLocks noGrp="1" noChangeArrowheads="1"/>
          </p:cNvSpPr>
          <p:nvPr>
            <p:ph type="body" idx="1"/>
          </p:nvPr>
        </p:nvSpPr>
        <p:spPr>
          <a:xfrm>
            <a:off x="2124075" y="2133600"/>
            <a:ext cx="6257925" cy="3713163"/>
          </a:xfrm>
          <a:ln/>
        </p:spPr>
        <p:txBody>
          <a:bodyPr lIns="0" tIns="0" rIns="0" bIns="0">
            <a:spAutoFit/>
          </a:bodyPr>
          <a:lstStyle/>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Spread of Broadband</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Increasingly ubiquitous connections</a:t>
            </a:r>
          </a:p>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A generation of “web natives”</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Living on the web</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Social networking; blogging; instant messenger </a:t>
            </a:r>
          </a:p>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Create, not just consume</a:t>
            </a:r>
          </a:p>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Some hard lessons about data ownership</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Don’t steal my data; don’t lock me in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31188" cy="1150937"/>
          </a:xfrm>
          <a:ln/>
        </p:spPr>
        <p:txBody>
          <a:bodyPr lIns="0" tIns="0" rIns="0" bIns="0" anchorCtr="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Business Trends</a:t>
            </a:r>
          </a:p>
        </p:txBody>
      </p:sp>
      <p:sp>
        <p:nvSpPr>
          <p:cNvPr id="144387" name="Rectangle 3"/>
          <p:cNvSpPr>
            <a:spLocks noGrp="1" noChangeArrowheads="1"/>
          </p:cNvSpPr>
          <p:nvPr>
            <p:ph type="body" idx="1"/>
          </p:nvPr>
        </p:nvSpPr>
        <p:spPr>
          <a:xfrm>
            <a:off x="1692275" y="2276475"/>
            <a:ext cx="7050088" cy="3219450"/>
          </a:xfrm>
          <a:ln/>
        </p:spPr>
        <p:txBody>
          <a:bodyPr lIns="0" tIns="0" rIns="0" bIns="0">
            <a:spAutoFit/>
          </a:bodyPr>
          <a:lstStyle/>
          <a:p>
            <a:pPr marL="341313" indent="-34131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Exploit the Long Tail</a:t>
            </a:r>
          </a:p>
          <a:p>
            <a:pPr marL="741363" lvl="1" indent="-28416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At internet scale even niche communities are very large</a:t>
            </a:r>
          </a:p>
          <a:p>
            <a:pPr marL="741363" lvl="1" indent="-28416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“We sold more books today that we didn't sell at all yesterday, than we sold today of all the books that did sell yesterday.”</a:t>
            </a:r>
          </a:p>
          <a:p>
            <a:pPr lvl="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a:t>Amazon employee quoted on Wikipedia</a:t>
            </a:r>
          </a:p>
          <a:p>
            <a:pPr marL="341313" indent="-34131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Success of web services</a:t>
            </a:r>
            <a:r>
              <a:rPr lang="en-GB" sz="2400"/>
              <a:t> </a:t>
            </a:r>
          </a:p>
          <a:p>
            <a:pPr marL="741363" lvl="1" indent="-28416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No need to own the user interface. It's your data that they want</a:t>
            </a:r>
          </a:p>
          <a:p>
            <a:pPr marL="341313" indent="-34131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Users can enrich your data</a:t>
            </a:r>
          </a:p>
          <a:p>
            <a:pPr marL="741363" lvl="1" indent="-28416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“Harnessing collective intelligence of users”</a:t>
            </a:r>
          </a:p>
          <a:p>
            <a:pPr marL="741363" lvl="1" indent="-284163" defTabSz="449263">
              <a:lnSpc>
                <a:spcPct val="8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Review and Recommend;  Social Bookmarking; Folksonomies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31188" cy="1150937"/>
          </a:xfrm>
          <a:ln/>
        </p:spPr>
        <p:txBody>
          <a:bodyPr lIns="0" tIns="0" rIns="0" bIns="0" anchorCtr="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Technology Trends</a:t>
            </a:r>
          </a:p>
        </p:txBody>
      </p:sp>
      <p:sp>
        <p:nvSpPr>
          <p:cNvPr id="146435" name="Rectangle 3"/>
          <p:cNvSpPr>
            <a:spLocks noGrp="1" noChangeArrowheads="1"/>
          </p:cNvSpPr>
          <p:nvPr>
            <p:ph type="body" idx="1"/>
          </p:nvPr>
        </p:nvSpPr>
        <p:spPr>
          <a:xfrm>
            <a:off x="1476375" y="1989138"/>
            <a:ext cx="7356475" cy="3143250"/>
          </a:xfrm>
          <a:ln/>
        </p:spPr>
        <p:txBody>
          <a:bodyPr lIns="0" tIns="0" rIns="0" bIns="0">
            <a:spAutoFit/>
          </a:bodyPr>
          <a:lstStyle/>
          <a:p>
            <a:pPr marL="341313" indent="-34131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The Power of XML</a:t>
            </a:r>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Easier to exchange and process application independent data</a:t>
            </a:r>
          </a:p>
          <a:p>
            <a:pPr marL="341313" indent="-34131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Agile Engineering</a:t>
            </a:r>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Incrementally develop your product; short release cycles</a:t>
            </a:r>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Continually adapt to user needs</a:t>
            </a:r>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“The Perpetual Beta”</a:t>
            </a:r>
          </a:p>
          <a:p>
            <a:pPr marL="341313" indent="-34131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Maturation of the browser</a:t>
            </a:r>
            <a:endParaRPr lang="en-GB" sz="2400"/>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XHTML, DOM, CSS, Javascript</a:t>
            </a:r>
          </a:p>
          <a:p>
            <a:pPr marL="741363" lvl="1" indent="-284163" defTabSz="449263">
              <a:lnSpc>
                <a:spcPct val="90000"/>
              </a:lnSpc>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Browser as platform, not just document viewer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39750" y="2524125"/>
            <a:ext cx="8077200" cy="615950"/>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4000" b="1" dirty="0">
                <a:solidFill>
                  <a:srgbClr val="000090"/>
                </a:solidFill>
                <a:latin typeface="Verdana" charset="0"/>
                <a:ea typeface="Arial Unicode MS" charset="0"/>
                <a:cs typeface="Arial Unicode MS" charset="0"/>
              </a:rPr>
              <a:t>Web 2.0 Technologies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82588" y="2751069"/>
            <a:ext cx="8077200" cy="993913"/>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200" b="1" dirty="0">
                <a:solidFill>
                  <a:srgbClr val="000090"/>
                </a:solidFill>
                <a:latin typeface="Verdana" charset="0"/>
                <a:ea typeface="Arial Unicode MS" charset="0"/>
                <a:cs typeface="Arial Unicode MS" charset="0"/>
              </a:rPr>
              <a:t>CSS</a:t>
            </a:r>
            <a:br>
              <a:rPr kumimoji="0" lang="en-GB" sz="3200" b="1" dirty="0">
                <a:solidFill>
                  <a:srgbClr val="000090"/>
                </a:solidFill>
                <a:latin typeface="Verdana" charset="0"/>
                <a:ea typeface="Arial Unicode MS" charset="0"/>
                <a:cs typeface="Arial Unicode MS" charset="0"/>
              </a:rPr>
            </a:br>
            <a:r>
              <a:rPr kumimoji="0" lang="en-GB" sz="3200" b="1" dirty="0">
                <a:solidFill>
                  <a:srgbClr val="000090"/>
                </a:solidFill>
                <a:latin typeface="Verdana" charset="0"/>
                <a:ea typeface="Arial Unicode MS" charset="0"/>
                <a:cs typeface="Arial Unicode MS" charset="0"/>
              </a:rPr>
              <a:t>Content with Style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539750" y="3043238"/>
            <a:ext cx="8077200" cy="492125"/>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200" b="1" dirty="0">
                <a:solidFill>
                  <a:srgbClr val="000090"/>
                </a:solidFill>
                <a:latin typeface="Verdana" charset="0"/>
                <a:ea typeface="Arial Unicode MS" charset="0"/>
                <a:cs typeface="Arial Unicode MS" charset="0"/>
              </a:rPr>
              <a:t>RSS : Content Syndication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Question</a:t>
            </a:r>
            <a:endParaRPr lang="en-GB" dirty="0"/>
          </a:p>
        </p:txBody>
      </p:sp>
      <p:sp>
        <p:nvSpPr>
          <p:cNvPr id="3" name="Content Placeholder 2"/>
          <p:cNvSpPr>
            <a:spLocks noGrp="1"/>
          </p:cNvSpPr>
          <p:nvPr>
            <p:ph idx="1"/>
          </p:nvPr>
        </p:nvSpPr>
        <p:spPr/>
        <p:txBody>
          <a:bodyPr/>
          <a:lstStyle/>
          <a:p>
            <a:r>
              <a:rPr lang="en-GB" dirty="0" smtClean="0"/>
              <a:t>What is Web 2.0?</a:t>
            </a:r>
          </a:p>
          <a:p>
            <a:r>
              <a:rPr lang="en-GB" dirty="0" smtClean="0"/>
              <a:t>Is it anything new?</a:t>
            </a:r>
          </a:p>
          <a:p>
            <a:endParaRPr lang="en-GB" dirty="0" smtClean="0"/>
          </a:p>
          <a:p>
            <a:r>
              <a:rPr lang="en-GB" dirty="0" smtClean="0"/>
              <a:t>Context – Tim </a:t>
            </a:r>
            <a:r>
              <a:rPr lang="en-GB" dirty="0" err="1" smtClean="0"/>
              <a:t>Berners</a:t>
            </a:r>
            <a:r>
              <a:rPr lang="en-GB" dirty="0" smtClean="0"/>
              <a:t> Lee….</a:t>
            </a:r>
            <a:r>
              <a:rPr lang="en-US" sz="1200" dirty="0" smtClean="0"/>
              <a:t>http</a:t>
            </a:r>
            <a:r>
              <a:rPr lang="en-US" sz="1200" dirty="0" smtClean="0"/>
              <a:t>://arstechnica.com/business/news/2006/09/7650.ars</a:t>
            </a:r>
            <a:endParaRPr lang="en-GB" dirty="0" smtClean="0"/>
          </a:p>
          <a:p>
            <a:pPr>
              <a:buNone/>
            </a:pPr>
            <a:r>
              <a:rPr lang="en-US" sz="1400" dirty="0" smtClean="0"/>
              <a:t>	When </a:t>
            </a:r>
            <a:r>
              <a:rPr lang="en-US" sz="1400" dirty="0" smtClean="0"/>
              <a:t>asked if it's fair to say that the difference between the two might be fairly described as "Web 1.0 is about connecting computers, while Web 2.0 is about connecting people," Berners-Lee replied, "Totally not. Web 1.0 was all about connecting people. It was an interactive space, and I think Web 2.0 is of course a piece of jargon, nobody even knows what it means. If Web 2.0 for you is blogs and wikis, then that is people to people. But that was what the Web was supposed to be all along. And in fact, you know, this 'Web 2.0,' it means using the standards which have been produced by all these people working on Web 1.0."</a:t>
            </a:r>
            <a:endParaRPr lang="en-US" sz="1400" dirty="0" smtClean="0"/>
          </a:p>
          <a:p>
            <a:pPr>
              <a:buNone/>
            </a:pPr>
            <a:endParaRPr lang="en-US" sz="1400" dirty="0" smtClean="0"/>
          </a:p>
          <a:p>
            <a:pPr>
              <a:buNone/>
            </a:pPr>
            <a:r>
              <a:rPr lang="en-US" sz="1400" dirty="0" smtClean="0"/>
              <a:t>	</a:t>
            </a:r>
            <a:r>
              <a:rPr lang="en-US" sz="1400" dirty="0" smtClean="0"/>
              <a:t>He's </a:t>
            </a:r>
            <a:r>
              <a:rPr lang="en-US" sz="1400" dirty="0" smtClean="0"/>
              <a:t>big on blogs and wikis, and has nothing but good things to say about AJAX, but Berners-Lee faults the term "Web 2.0" for lacking any coherent meaning. A quick look at a list of alleged Web 2.0 sites is enough to illustrate what he's talking about. In what sense do all the sites do something qualitatively different than the sites which came before? In what sense do these sites do anything similar enough that they can all be lumped into a single category?</a:t>
            </a:r>
          </a:p>
          <a:p>
            <a:endParaRPr lang="en-GB"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539750" y="3162300"/>
            <a:ext cx="8077200" cy="615950"/>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4000" b="1" dirty="0">
                <a:solidFill>
                  <a:srgbClr val="000090"/>
                </a:solidFill>
                <a:latin typeface="Verdana" charset="0"/>
                <a:ea typeface="Arial Unicode MS" charset="0"/>
                <a:cs typeface="Arial Unicode MS" charset="0"/>
              </a:rPr>
              <a:t>Web Services: Open Data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274638"/>
            <a:ext cx="8231188" cy="1150937"/>
          </a:xfrm>
          <a:ln/>
        </p:spPr>
        <p:txBody>
          <a:bodyPr lIns="0" tIns="0" rIns="0" bIns="0" anchorCtr="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Web Services</a:t>
            </a:r>
          </a:p>
        </p:txBody>
      </p:sp>
      <p:sp>
        <p:nvSpPr>
          <p:cNvPr id="173059" name="Rectangle 3"/>
          <p:cNvSpPr>
            <a:spLocks noGrp="1" noChangeArrowheads="1"/>
          </p:cNvSpPr>
          <p:nvPr>
            <p:ph type="body" idx="1"/>
          </p:nvPr>
        </p:nvSpPr>
        <p:spPr>
          <a:xfrm>
            <a:off x="2124075" y="1916113"/>
            <a:ext cx="6402388" cy="3805237"/>
          </a:xfrm>
          <a:ln/>
        </p:spPr>
        <p:txBody>
          <a:bodyPr lIns="0" tIns="0" rIns="0" bIns="0">
            <a:spAutoFit/>
          </a:bodyPr>
          <a:lstStyle/>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Publish Data Not Pages</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Remember: its your data that they want, not your user interface</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RSS feeds are web services, too</a:t>
            </a:r>
          </a:p>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“Mashups”</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Remix Data to Create New Applications</a:t>
            </a:r>
          </a:p>
          <a:p>
            <a:pPr marL="341313" indent="-34131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184 Web services listed on </a:t>
            </a:r>
            <a:r>
              <a:rPr lang="en-GB" sz="2800">
                <a:hlinkClick r:id="rId3"/>
              </a:rPr>
              <a:t>ProgrammableWeb.com</a:t>
            </a:r>
            <a:endParaRPr lang="en-GB" sz="2800"/>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Photo sharing; calendars; messaging; blogging</a:t>
            </a:r>
          </a:p>
          <a:p>
            <a:pPr marL="741363" lvl="1" indent="-284163" defTabSz="449263">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a:t>File storage; ecommerce; advertising; search</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82588" y="2582863"/>
            <a:ext cx="8077200" cy="1662112"/>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600" b="1" dirty="0">
                <a:solidFill>
                  <a:srgbClr val="000090"/>
                </a:solidFill>
                <a:latin typeface="Verdana" charset="0"/>
                <a:ea typeface="Arial Unicode MS" charset="0"/>
                <a:cs typeface="Arial Unicode MS" charset="0"/>
              </a:rPr>
              <a:t>AJAX</a:t>
            </a:r>
            <a:br>
              <a:rPr kumimoji="0" lang="en-GB" sz="3600" b="1" dirty="0">
                <a:solidFill>
                  <a:srgbClr val="000090"/>
                </a:solidFill>
                <a:latin typeface="Verdana" charset="0"/>
                <a:ea typeface="Arial Unicode MS" charset="0"/>
                <a:cs typeface="Arial Unicode MS" charset="0"/>
              </a:rPr>
            </a:br>
            <a:r>
              <a:rPr kumimoji="0" lang="en-GB" sz="3600" b="1" dirty="0">
                <a:solidFill>
                  <a:srgbClr val="000090"/>
                </a:solidFill>
                <a:latin typeface="Verdana" charset="0"/>
                <a:ea typeface="Arial Unicode MS" charset="0"/>
                <a:cs typeface="Arial Unicode MS" charset="0"/>
              </a:rPr>
              <a:t>(Asynchronous </a:t>
            </a:r>
            <a:r>
              <a:rPr kumimoji="0" lang="en-GB" sz="3600" b="1" dirty="0" err="1">
                <a:solidFill>
                  <a:srgbClr val="000090"/>
                </a:solidFill>
                <a:latin typeface="Verdana" charset="0"/>
                <a:ea typeface="Arial Unicode MS" charset="0"/>
                <a:cs typeface="Arial Unicode MS" charset="0"/>
              </a:rPr>
              <a:t>Javascript</a:t>
            </a:r>
            <a:r>
              <a:rPr kumimoji="0" lang="en-GB" sz="3600" b="1" dirty="0">
                <a:solidFill>
                  <a:srgbClr val="000090"/>
                </a:solidFill>
                <a:latin typeface="Verdana" charset="0"/>
                <a:ea typeface="Arial Unicode MS" charset="0"/>
                <a:cs typeface="Arial Unicode MS" charset="0"/>
              </a:rPr>
              <a:t> and XML)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82588" y="2859088"/>
            <a:ext cx="8077200" cy="1108075"/>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3600" b="1" dirty="0">
                <a:solidFill>
                  <a:srgbClr val="000090"/>
                </a:solidFill>
                <a:latin typeface="Verdana" charset="0"/>
                <a:ea typeface="Arial Unicode MS" charset="0"/>
                <a:cs typeface="Arial Unicode MS" charset="0"/>
              </a:rPr>
              <a:t>AJAX</a:t>
            </a:r>
            <a:br>
              <a:rPr kumimoji="0" lang="en-GB" sz="3600" b="1" dirty="0">
                <a:solidFill>
                  <a:srgbClr val="000090"/>
                </a:solidFill>
                <a:latin typeface="Verdana" charset="0"/>
                <a:ea typeface="Arial Unicode MS" charset="0"/>
                <a:cs typeface="Arial Unicode MS" charset="0"/>
              </a:rPr>
            </a:br>
            <a:r>
              <a:rPr kumimoji="0" lang="en-GB" sz="3600" b="1" dirty="0">
                <a:solidFill>
                  <a:srgbClr val="000090"/>
                </a:solidFill>
                <a:latin typeface="Verdana" charset="0"/>
                <a:ea typeface="Arial Unicode MS" charset="0"/>
                <a:cs typeface="Arial Unicode MS" charset="0"/>
              </a:rPr>
              <a:t>Dynamic User Interfaces</a:t>
            </a:r>
          </a:p>
        </p:txBody>
      </p:sp>
      <p:sp>
        <p:nvSpPr>
          <p:cNvPr id="177155" name="Rectangle 3"/>
          <p:cNvSpPr>
            <a:spLocks noChangeArrowheads="1"/>
          </p:cNvSpPr>
          <p:nvPr/>
        </p:nvSpPr>
        <p:spPr bwMode="auto">
          <a:xfrm>
            <a:off x="990600" y="4267200"/>
            <a:ext cx="7086600" cy="1187450"/>
          </a:xfrm>
          <a:prstGeom prst="rect">
            <a:avLst/>
          </a:prstGeom>
          <a:noFill/>
          <a:ln w="9525">
            <a:noFill/>
            <a:miter lim="800000"/>
            <a:headEnd/>
            <a:tailEnd/>
          </a:ln>
          <a:effectLst/>
        </p:spPr>
        <p:txBody>
          <a:bodyPr>
            <a:prstTxWarp prst="textNoShape">
              <a:avLst/>
            </a:prstTxWarp>
            <a:spAutoFit/>
          </a:bodyPr>
          <a:lstStyle/>
          <a:p>
            <a:pPr algn="ctr"/>
            <a:r>
              <a:rPr kumimoji="0" lang="en-US">
                <a:latin typeface="Arial" charset="0"/>
                <a:ea typeface="Arial" charset="0"/>
                <a:cs typeface="Arial" charset="0"/>
              </a:rPr>
              <a:t>Allows web pages to be redrawn or re-presented</a:t>
            </a:r>
          </a:p>
          <a:p>
            <a:pPr algn="ctr"/>
            <a:r>
              <a:rPr kumimoji="0" lang="en-US">
                <a:latin typeface="Arial" charset="0"/>
                <a:ea typeface="Arial" charset="0"/>
                <a:cs typeface="Arial" charset="0"/>
              </a:rPr>
              <a:t>without complete recreation of the page and round-</a:t>
            </a:r>
          </a:p>
          <a:p>
            <a:pPr algn="ctr"/>
            <a:r>
              <a:rPr kumimoji="0" lang="en-US">
                <a:latin typeface="Arial" charset="0"/>
                <a:ea typeface="Arial" charset="0"/>
                <a:cs typeface="Arial" charset="0"/>
              </a:rPr>
              <a:t>trip of data to the server.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p:txBody>
          <a:bodyPr/>
          <a:lstStyle/>
          <a:p>
            <a:r>
              <a:rPr lang="en-US" b="1"/>
              <a:t>Mashup</a:t>
            </a:r>
          </a:p>
        </p:txBody>
      </p:sp>
      <p:sp>
        <p:nvSpPr>
          <p:cNvPr id="193539" name="Rectangle 3"/>
          <p:cNvSpPr>
            <a:spLocks noGrp="1" noChangeArrowheads="1"/>
          </p:cNvSpPr>
          <p:nvPr>
            <p:ph type="subTitle" idx="1"/>
          </p:nvPr>
        </p:nvSpPr>
        <p:spPr>
          <a:xfrm>
            <a:off x="1371600" y="3733800"/>
            <a:ext cx="6400800" cy="2286000"/>
          </a:xfrm>
        </p:spPr>
        <p:txBody>
          <a:bodyPr/>
          <a:lstStyle/>
          <a:p>
            <a:pPr>
              <a:lnSpc>
                <a:spcPct val="90000"/>
              </a:lnSpc>
            </a:pPr>
            <a:r>
              <a:rPr lang="en-US" sz="2400"/>
              <a:t>is a website or web application that seamlessly combines content from more than one source into an integrated experience.</a:t>
            </a:r>
          </a:p>
          <a:p>
            <a:pPr>
              <a:lnSpc>
                <a:spcPct val="90000"/>
              </a:lnSpc>
            </a:pPr>
            <a:r>
              <a:rPr lang="en-US" sz="2400"/>
              <a:t>Content used in mashups is typically sourced from a third party via a public interface or API.</a:t>
            </a:r>
          </a:p>
          <a:p>
            <a:pPr>
              <a:lnSpc>
                <a:spcPct val="90000"/>
              </a:lnSpc>
            </a:pPr>
            <a:r>
              <a:rPr lang="en-US" sz="2000"/>
              <a:t>				-Wikiepdia(2006) </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Outline</a:t>
            </a:r>
          </a:p>
        </p:txBody>
      </p:sp>
      <p:sp>
        <p:nvSpPr>
          <p:cNvPr id="125955" name="Rectangle 3"/>
          <p:cNvSpPr>
            <a:spLocks noGrp="1" noChangeArrowheads="1"/>
          </p:cNvSpPr>
          <p:nvPr>
            <p:ph type="body" idx="1"/>
          </p:nvPr>
        </p:nvSpPr>
        <p:spPr/>
        <p:txBody>
          <a:bodyPr/>
          <a:lstStyle/>
          <a:p>
            <a:r>
              <a:rPr lang="en-US"/>
              <a:t>What is Web2.0?</a:t>
            </a:r>
          </a:p>
          <a:p>
            <a:r>
              <a:rPr lang="en-US"/>
              <a:t>Characteristics </a:t>
            </a:r>
          </a:p>
          <a:p>
            <a:r>
              <a:rPr lang="en-US"/>
              <a:t>Web1.0 Versus Web2.0</a:t>
            </a:r>
          </a:p>
          <a:p>
            <a:r>
              <a:rPr lang="en-US"/>
              <a:t>The Three Trends of Web2.0</a:t>
            </a:r>
          </a:p>
          <a:p>
            <a:r>
              <a:rPr lang="en-US"/>
              <a:t>Web2.0 Technologies</a:t>
            </a:r>
          </a:p>
          <a:p>
            <a:r>
              <a:rPr lang="en-US"/>
              <a:t>Summing up</a:t>
            </a:r>
          </a:p>
          <a:p>
            <a:r>
              <a:rPr lang="en-US"/>
              <a:t>References </a:t>
            </a:r>
          </a:p>
          <a:p>
            <a:endParaRPr 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srcRect/>
          <a:stretch>
            <a:fillRect/>
          </a:stretch>
        </p:blipFill>
        <p:spPr bwMode="auto">
          <a:xfrm>
            <a:off x="6350" y="11113"/>
            <a:ext cx="9144000" cy="68580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201731" name="Rectangle 3"/>
          <p:cNvSpPr>
            <a:spLocks noChangeArrowheads="1"/>
          </p:cNvSpPr>
          <p:nvPr/>
        </p:nvSpPr>
        <p:spPr bwMode="auto">
          <a:xfrm>
            <a:off x="1079500" y="539750"/>
            <a:ext cx="4140200" cy="3779838"/>
          </a:xfrm>
          <a:prstGeom prst="rect">
            <a:avLst/>
          </a:prstGeom>
          <a:solidFill>
            <a:srgbClr val="99CCFF"/>
          </a:solidFill>
          <a:ln w="9525">
            <a:solidFill>
              <a:srgbClr val="000000"/>
            </a:solidFill>
            <a:round/>
            <a:headEnd/>
            <a:tailEnd/>
          </a:ln>
          <a:effectLst/>
        </p:spPr>
        <p:txBody>
          <a:bodyPr wrap="none" lIns="90000" tIns="45000" rIns="90000" bIns="45000" anchor="ctr">
            <a:prstTxWarp prst="textNoShape">
              <a:avLst/>
            </a:prstTxWarp>
          </a:bodyPr>
          <a:lstStyle/>
          <a:p>
            <a:pPr algn="ctr" defTabSz="449263" eaLnBrk="0" hangingPunct="0">
              <a:lnSpc>
                <a:spcPct val="95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solidFill>
                  <a:srgbClr val="000000"/>
                </a:solidFill>
                <a:ea typeface="Arial Unicode MS" charset="0"/>
                <a:cs typeface="Arial Unicode MS" charset="0"/>
              </a:rPr>
              <a:t>MAP API</a:t>
            </a:r>
          </a:p>
        </p:txBody>
      </p:sp>
      <p:sp>
        <p:nvSpPr>
          <p:cNvPr id="201732" name="Rectangle 4"/>
          <p:cNvSpPr>
            <a:spLocks noChangeArrowheads="1"/>
          </p:cNvSpPr>
          <p:nvPr/>
        </p:nvSpPr>
        <p:spPr bwMode="auto">
          <a:xfrm>
            <a:off x="5400675" y="539750"/>
            <a:ext cx="2339975" cy="1620838"/>
          </a:xfrm>
          <a:prstGeom prst="rect">
            <a:avLst/>
          </a:prstGeom>
          <a:solidFill>
            <a:srgbClr val="33CC66"/>
          </a:solidFill>
          <a:ln w="9525">
            <a:solidFill>
              <a:srgbClr val="000000"/>
            </a:solidFill>
            <a:round/>
            <a:headEnd/>
            <a:tailEnd/>
          </a:ln>
          <a:effectLst/>
        </p:spPr>
        <p:txBody>
          <a:bodyPr wrap="none" lIns="90000" tIns="45000" rIns="90000" bIns="45000" anchor="ctr">
            <a:prstTxWarp prst="textNoShape">
              <a:avLst/>
            </a:prstTxWarp>
          </a:bodyPr>
          <a:lstStyle/>
          <a:p>
            <a:pPr algn="ctr" defTabSz="449263" eaLnBrk="0" hangingPunct="0">
              <a:lnSpc>
                <a:spcPct val="95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solidFill>
                  <a:srgbClr val="000000"/>
                </a:solidFill>
                <a:ea typeface="Arial Unicode MS" charset="0"/>
                <a:cs typeface="Arial Unicode MS" charset="0"/>
              </a:rPr>
              <a:t>EVENTS API</a:t>
            </a:r>
          </a:p>
        </p:txBody>
      </p:sp>
      <p:sp>
        <p:nvSpPr>
          <p:cNvPr id="201733" name="Rectangle 5"/>
          <p:cNvSpPr>
            <a:spLocks noChangeArrowheads="1"/>
          </p:cNvSpPr>
          <p:nvPr/>
        </p:nvSpPr>
        <p:spPr bwMode="auto">
          <a:xfrm>
            <a:off x="5580063" y="2339975"/>
            <a:ext cx="1439862" cy="1081088"/>
          </a:xfrm>
          <a:prstGeom prst="rect">
            <a:avLst/>
          </a:prstGeom>
          <a:solidFill>
            <a:srgbClr val="0066CC"/>
          </a:solidFill>
          <a:ln w="9525">
            <a:solidFill>
              <a:srgbClr val="000000"/>
            </a:solidFill>
            <a:round/>
            <a:headEnd/>
            <a:tailEnd/>
          </a:ln>
          <a:effectLst/>
        </p:spPr>
        <p:txBody>
          <a:bodyPr wrap="none" lIns="90000" tIns="45000" rIns="90000" bIns="45000" anchor="ctr">
            <a:prstTxWarp prst="textNoShape">
              <a:avLst/>
            </a:prstTxWarp>
          </a:bodyPr>
          <a:lstStyle/>
          <a:p>
            <a:pPr algn="ctr" defTabSz="449263" eaLnBrk="0" hangingPunct="0">
              <a:lnSpc>
                <a:spcPct val="95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solidFill>
                  <a:srgbClr val="000000"/>
                </a:solidFill>
                <a:ea typeface="Arial Unicode MS" charset="0"/>
                <a:cs typeface="Arial Unicode MS" charset="0"/>
              </a:rPr>
              <a:t>IMAGE</a:t>
            </a:r>
          </a:p>
          <a:p>
            <a:pPr algn="ctr" defTabSz="449263" eaLnBrk="0" hangingPunct="0">
              <a:lnSpc>
                <a:spcPct val="95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a:solidFill>
                  <a:srgbClr val="000000"/>
                </a:solidFill>
                <a:ea typeface="Arial Unicode MS" charset="0"/>
                <a:cs typeface="Arial Unicode MS" charset="0"/>
              </a:rPr>
              <a:t>API</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p:txBody>
          <a:bodyPr/>
          <a:lstStyle/>
          <a:p>
            <a:r>
              <a:rPr lang="en-US" b="1"/>
              <a:t>Folksonomies</a:t>
            </a:r>
            <a:r>
              <a:rPr lang="en-US"/>
              <a:t> </a:t>
            </a:r>
          </a:p>
        </p:txBody>
      </p:sp>
      <p:sp>
        <p:nvSpPr>
          <p:cNvPr id="203779" name="Rectangle 3"/>
          <p:cNvSpPr>
            <a:spLocks noGrp="1" noChangeArrowheads="1"/>
          </p:cNvSpPr>
          <p:nvPr>
            <p:ph type="subTitle" idx="1"/>
          </p:nvPr>
        </p:nvSpPr>
        <p:spPr/>
        <p:txBody>
          <a:bodyPr/>
          <a:lstStyle/>
          <a:p>
            <a:pPr>
              <a:lnSpc>
                <a:spcPct val="80000"/>
              </a:lnSpc>
            </a:pPr>
            <a:r>
              <a:rPr lang="en-US" sz="2400"/>
              <a:t>a collaboratively generated, open-ended labeling system that enables Internet users to categorize content such as Web pages, online photographs, and Web links.</a:t>
            </a:r>
          </a:p>
          <a:p>
            <a:pPr>
              <a:lnSpc>
                <a:spcPct val="80000"/>
              </a:lnSpc>
            </a:pPr>
            <a:r>
              <a:rPr lang="en-US" sz="2400"/>
              <a:t>				</a:t>
            </a:r>
            <a:r>
              <a:rPr lang="en-US" sz="2000"/>
              <a:t>-Wikipedia (2006)</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3"/>
          <a:srcRect/>
          <a:stretch>
            <a:fillRect/>
          </a:stretch>
        </p:blipFill>
        <p:spPr bwMode="auto">
          <a:xfrm>
            <a:off x="-38100" y="0"/>
            <a:ext cx="9182100" cy="6477000"/>
          </a:xfrm>
          <a:prstGeom prst="rect">
            <a:avLst/>
          </a:prstGeom>
          <a:noFill/>
          <a:ln w="9525">
            <a:noFill/>
            <a:miter lim="800000"/>
            <a:headEnd/>
            <a:tailEnd/>
          </a:ln>
          <a:effectLst/>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539750" y="2525713"/>
            <a:ext cx="8077200" cy="615950"/>
          </a:xfrm>
          <a:prstGeom prst="rect">
            <a:avLst/>
          </a:prstGeom>
          <a:noFill/>
          <a:ln w="9525">
            <a:noFill/>
            <a:round/>
            <a:headEnd/>
            <a:tailEnd/>
          </a:ln>
          <a:effectLst/>
        </p:spPr>
        <p:txBody>
          <a:bodyPr lIns="0" tIns="0" rIns="0" bIns="0" anchor="ctr">
            <a:prstTxWarp prst="textNoShape">
              <a:avLst/>
            </a:prstTxWarp>
            <a:spAutoFit/>
          </a:bodyPr>
          <a:lstStyle/>
          <a:p>
            <a:pPr algn="ctr" defTabSz="449263">
              <a:lnSpc>
                <a:spcPct val="101000"/>
              </a:lnSpc>
              <a:buClr>
                <a:srgbClr val="39392A"/>
              </a:buClr>
              <a:buSzPct val="100000"/>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4000" b="1" dirty="0">
                <a:solidFill>
                  <a:srgbClr val="000090"/>
                </a:solidFill>
                <a:latin typeface="Verdana" charset="0"/>
                <a:ea typeface="Arial Unicode MS" charset="0"/>
                <a:cs typeface="Arial Unicode MS" charset="0"/>
              </a:rPr>
              <a:t>Summing Up</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274638"/>
            <a:ext cx="8231188" cy="1150937"/>
          </a:xfrm>
          <a:ln/>
        </p:spPr>
        <p:txBody>
          <a:bodyPr lIns="0" tIns="0" rIns="0" bIns="0" anchorCtr="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Summing Up</a:t>
            </a:r>
          </a:p>
        </p:txBody>
      </p:sp>
      <p:sp>
        <p:nvSpPr>
          <p:cNvPr id="209923" name="Rectangle 3"/>
          <p:cNvSpPr>
            <a:spLocks noGrp="1" noChangeArrowheads="1"/>
          </p:cNvSpPr>
          <p:nvPr>
            <p:ph type="body" idx="1"/>
          </p:nvPr>
        </p:nvSpPr>
        <p:spPr>
          <a:xfrm>
            <a:off x="1476375" y="1989138"/>
            <a:ext cx="6834188" cy="3549650"/>
          </a:xfrm>
          <a:noFill/>
          <a:ln/>
        </p:spPr>
        <p:txBody>
          <a:bodyPr lIns="0" tIns="0" rIns="0" bIns="0">
            <a:spAutoFit/>
          </a:bodyPr>
          <a:lstStyle/>
          <a:p>
            <a:r>
              <a:rPr lang="en-GB" sz="2400"/>
              <a:t>Web 2.0 hard to define, but very far from just hype</a:t>
            </a:r>
          </a:p>
          <a:p>
            <a:pPr lvl="1"/>
            <a:r>
              <a:rPr lang="en-GB" sz="1600"/>
              <a:t>Culmination of a number of web trends</a:t>
            </a:r>
          </a:p>
          <a:p>
            <a:r>
              <a:rPr lang="en-GB" sz="2400"/>
              <a:t>Importance of Open Data</a:t>
            </a:r>
          </a:p>
          <a:p>
            <a:pPr lvl="1"/>
            <a:r>
              <a:rPr lang="en-GB" sz="1600"/>
              <a:t>Allows communities to assemble unique tailored applications</a:t>
            </a:r>
          </a:p>
          <a:p>
            <a:r>
              <a:rPr lang="en-GB" sz="2400"/>
              <a:t>Importance of Users</a:t>
            </a:r>
          </a:p>
          <a:p>
            <a:pPr lvl="1"/>
            <a:r>
              <a:rPr lang="en-GB" sz="1600"/>
              <a:t>Seek and create network effects</a:t>
            </a:r>
          </a:p>
          <a:p>
            <a:r>
              <a:rPr lang="en-GB" sz="2400"/>
              <a:t>Browser as Application Platform</a:t>
            </a:r>
          </a:p>
          <a:p>
            <a:pPr lvl="1"/>
            <a:r>
              <a:rPr lang="en-GB" sz="1600"/>
              <a:t>Huge potential for new kinds of web applications</a:t>
            </a:r>
          </a:p>
          <a:p>
            <a:endParaRPr lang="en-GB" sz="18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Summing Up</a:t>
            </a:r>
          </a:p>
        </p:txBody>
      </p:sp>
      <p:sp>
        <p:nvSpPr>
          <p:cNvPr id="211971" name="Rectangle 3"/>
          <p:cNvSpPr>
            <a:spLocks noGrp="1" noChangeArrowheads="1"/>
          </p:cNvSpPr>
          <p:nvPr>
            <p:ph type="body" sz="half" idx="1"/>
          </p:nvPr>
        </p:nvSpPr>
        <p:spPr>
          <a:xfrm>
            <a:off x="838200" y="1676400"/>
            <a:ext cx="3814763" cy="4572000"/>
          </a:xfrm>
        </p:spPr>
        <p:txBody>
          <a:bodyPr/>
          <a:lstStyle/>
          <a:p>
            <a:pPr>
              <a:lnSpc>
                <a:spcPct val="80000"/>
              </a:lnSpc>
            </a:pPr>
            <a:r>
              <a:rPr lang="en-US" sz="2000" dirty="0"/>
              <a:t>RSS – really simple syndication</a:t>
            </a:r>
          </a:p>
          <a:p>
            <a:pPr>
              <a:lnSpc>
                <a:spcPct val="80000"/>
              </a:lnSpc>
            </a:pPr>
            <a:r>
              <a:rPr lang="en-US" sz="2000" dirty="0"/>
              <a:t>Wikis</a:t>
            </a:r>
          </a:p>
          <a:p>
            <a:pPr>
              <a:lnSpc>
                <a:spcPct val="80000"/>
              </a:lnSpc>
            </a:pPr>
            <a:r>
              <a:rPr lang="en-US" sz="2000" dirty="0"/>
              <a:t>New Programming Tools: AJAX, API</a:t>
            </a:r>
          </a:p>
          <a:p>
            <a:pPr>
              <a:lnSpc>
                <a:spcPct val="80000"/>
              </a:lnSpc>
            </a:pPr>
            <a:r>
              <a:rPr lang="en-US" sz="2000" dirty="0"/>
              <a:t>Blogs and blogging</a:t>
            </a:r>
          </a:p>
          <a:p>
            <a:pPr>
              <a:lnSpc>
                <a:spcPct val="80000"/>
              </a:lnSpc>
            </a:pPr>
            <a:r>
              <a:rPr lang="en-US" sz="2000" dirty="0"/>
              <a:t>Commentary and comments</a:t>
            </a:r>
          </a:p>
          <a:p>
            <a:pPr>
              <a:lnSpc>
                <a:spcPct val="80000"/>
              </a:lnSpc>
            </a:pPr>
            <a:r>
              <a:rPr lang="en-US" sz="2000" dirty="0"/>
              <a:t>Personalization and My Profiles</a:t>
            </a:r>
          </a:p>
          <a:p>
            <a:pPr>
              <a:lnSpc>
                <a:spcPct val="80000"/>
              </a:lnSpc>
            </a:pPr>
            <a:r>
              <a:rPr lang="en-US" sz="2000" dirty="0"/>
              <a:t>Podcasting and MP3 files</a:t>
            </a:r>
          </a:p>
          <a:p>
            <a:pPr>
              <a:lnSpc>
                <a:spcPct val="80000"/>
              </a:lnSpc>
            </a:pPr>
            <a:r>
              <a:rPr lang="en-US" sz="2000" dirty="0"/>
              <a:t>Streaming Media – audio and video</a:t>
            </a:r>
          </a:p>
          <a:p>
            <a:pPr>
              <a:lnSpc>
                <a:spcPct val="80000"/>
              </a:lnSpc>
            </a:pPr>
            <a:r>
              <a:rPr lang="en-US" sz="2000" dirty="0"/>
              <a:t>Reviews and User-driven Ratings</a:t>
            </a:r>
          </a:p>
          <a:p>
            <a:pPr>
              <a:lnSpc>
                <a:spcPct val="80000"/>
              </a:lnSpc>
            </a:pPr>
            <a:r>
              <a:rPr lang="en-US" sz="2000" dirty="0"/>
              <a:t>Recommender Functionality</a:t>
            </a:r>
          </a:p>
          <a:p>
            <a:pPr>
              <a:lnSpc>
                <a:spcPct val="80000"/>
              </a:lnSpc>
            </a:pPr>
            <a:r>
              <a:rPr lang="en-US" sz="2000" dirty="0"/>
              <a:t>Personalized Alerts</a:t>
            </a:r>
          </a:p>
        </p:txBody>
      </p:sp>
      <p:sp>
        <p:nvSpPr>
          <p:cNvPr id="211972" name="Rectangle 4"/>
          <p:cNvSpPr>
            <a:spLocks noGrp="1" noChangeArrowheads="1"/>
          </p:cNvSpPr>
          <p:nvPr>
            <p:ph type="body" sz="half" idx="2"/>
          </p:nvPr>
        </p:nvSpPr>
        <p:spPr>
          <a:xfrm>
            <a:off x="5105400" y="1600200"/>
            <a:ext cx="3814762" cy="4572000"/>
          </a:xfrm>
        </p:spPr>
        <p:txBody>
          <a:bodyPr/>
          <a:lstStyle/>
          <a:p>
            <a:pPr>
              <a:lnSpc>
                <a:spcPct val="80000"/>
              </a:lnSpc>
            </a:pPr>
            <a:r>
              <a:rPr lang="en-US" sz="2000" dirty="0"/>
              <a:t>Web Services</a:t>
            </a:r>
          </a:p>
          <a:p>
            <a:pPr>
              <a:lnSpc>
                <a:spcPct val="80000"/>
              </a:lnSpc>
            </a:pPr>
            <a:r>
              <a:rPr lang="en-US" sz="2000" dirty="0"/>
              <a:t>Instant Messaging and Virtual Reference</a:t>
            </a:r>
          </a:p>
          <a:p>
            <a:pPr>
              <a:lnSpc>
                <a:spcPct val="80000"/>
              </a:lnSpc>
            </a:pPr>
            <a:r>
              <a:rPr lang="en-US" sz="2000" dirty="0" err="1"/>
              <a:t>Folksonomies</a:t>
            </a:r>
            <a:r>
              <a:rPr lang="en-US" sz="2000" dirty="0"/>
              <a:t>, Tagging and Tag Clouds</a:t>
            </a:r>
          </a:p>
          <a:p>
            <a:pPr>
              <a:lnSpc>
                <a:spcPct val="80000"/>
              </a:lnSpc>
            </a:pPr>
            <a:r>
              <a:rPr lang="en-US" sz="2000" dirty="0"/>
              <a:t>Photos (e.g.  </a:t>
            </a:r>
            <a:r>
              <a:rPr lang="en-US" sz="2000" dirty="0" err="1"/>
              <a:t>Flickr</a:t>
            </a:r>
            <a:r>
              <a:rPr lang="en-US" sz="2000" dirty="0"/>
              <a:t>,  Picasa)</a:t>
            </a:r>
          </a:p>
          <a:p>
            <a:pPr>
              <a:lnSpc>
                <a:spcPct val="80000"/>
              </a:lnSpc>
            </a:pPr>
            <a:r>
              <a:rPr lang="en-US" sz="2000" dirty="0"/>
              <a:t>Social Networking</a:t>
            </a:r>
          </a:p>
          <a:p>
            <a:pPr>
              <a:lnSpc>
                <a:spcPct val="80000"/>
              </a:lnSpc>
            </a:pPr>
            <a:r>
              <a:rPr lang="en-US" sz="2000" dirty="0"/>
              <a:t>Socially Driven Content</a:t>
            </a:r>
          </a:p>
          <a:p>
            <a:pPr>
              <a:lnSpc>
                <a:spcPct val="80000"/>
              </a:lnSpc>
            </a:pPr>
            <a:r>
              <a:rPr lang="en-US" sz="2000" dirty="0"/>
              <a:t>Open access, Open Source, Open Content</a:t>
            </a:r>
          </a:p>
          <a:p>
            <a:pPr>
              <a:lnSpc>
                <a:spcPct val="80000"/>
              </a:lnSpc>
            </a:pPr>
            <a:r>
              <a:rPr lang="en-US" sz="2000" dirty="0"/>
              <a:t>Social Bookmarking</a:t>
            </a:r>
          </a:p>
          <a:p>
            <a:pPr>
              <a:lnSpc>
                <a:spcPct val="80000"/>
              </a:lnSpc>
            </a:pPr>
            <a:endParaRPr lang="en-US" sz="1600"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References</a:t>
            </a:r>
          </a:p>
        </p:txBody>
      </p:sp>
      <p:sp>
        <p:nvSpPr>
          <p:cNvPr id="214019" name="Rectangle 3"/>
          <p:cNvSpPr>
            <a:spLocks noGrp="1" noChangeArrowheads="1"/>
          </p:cNvSpPr>
          <p:nvPr>
            <p:ph type="body" idx="1"/>
          </p:nvPr>
        </p:nvSpPr>
        <p:spPr/>
        <p:txBody>
          <a:bodyPr/>
          <a:lstStyle/>
          <a:p>
            <a:pPr>
              <a:lnSpc>
                <a:spcPct val="80000"/>
              </a:lnSpc>
            </a:pPr>
            <a:r>
              <a:rPr lang="en-US" sz="2400" dirty="0"/>
              <a:t>Tim O'Reilly (2005). What Is Web 2.0 Design Patterns and Business Models for the Next Generation of Software . </a:t>
            </a:r>
            <a:r>
              <a:rPr lang="de-DE" sz="2400" dirty="0"/>
              <a:t>[online] </a:t>
            </a:r>
            <a:r>
              <a:rPr lang="de-DE" sz="2400" dirty="0">
                <a:hlinkClick r:id="rId3"/>
              </a:rPr>
              <a:t>http://www.oreillynet.com/lpt/a/6228</a:t>
            </a:r>
            <a:endParaRPr lang="en-GB" sz="2400" dirty="0"/>
          </a:p>
          <a:p>
            <a:pPr>
              <a:lnSpc>
                <a:spcPct val="80000"/>
              </a:lnSpc>
            </a:pPr>
            <a:r>
              <a:rPr lang="en-US" sz="2400" dirty="0"/>
              <a:t>Rebecca </a:t>
            </a:r>
            <a:r>
              <a:rPr lang="en-US" sz="2400" dirty="0" err="1"/>
              <a:t>Hedreen</a:t>
            </a:r>
            <a:r>
              <a:rPr lang="en-US" sz="2400" dirty="0"/>
              <a:t> (2006). Online Research Toolkit Presentation. [Online] </a:t>
            </a:r>
            <a:r>
              <a:rPr lang="en-US" sz="2400" dirty="0">
                <a:hlinkClick r:id="rId4"/>
              </a:rPr>
              <a:t>http://ortpresentation.blogspot.com/2006/03/introduction.html</a:t>
            </a:r>
            <a:endParaRPr lang="en-US" sz="2400" dirty="0"/>
          </a:p>
          <a:p>
            <a:pPr>
              <a:lnSpc>
                <a:spcPct val="80000"/>
              </a:lnSpc>
            </a:pPr>
            <a:r>
              <a:rPr lang="en-GB" sz="2400" dirty="0">
                <a:solidFill>
                  <a:srgbClr val="39392A"/>
                </a:solidFill>
              </a:rPr>
              <a:t>Leigh </a:t>
            </a:r>
            <a:r>
              <a:rPr lang="en-GB" sz="2400" dirty="0" err="1">
                <a:solidFill>
                  <a:srgbClr val="39392A"/>
                </a:solidFill>
              </a:rPr>
              <a:t>Dodds</a:t>
            </a:r>
            <a:r>
              <a:rPr lang="en-GB" sz="2400" dirty="0"/>
              <a:t> (2006). [online] </a:t>
            </a:r>
            <a:r>
              <a:rPr lang="en-GB" sz="2400" dirty="0">
                <a:hlinkClick r:id="rId5"/>
              </a:rPr>
              <a:t>http://allmyeye.blogspot.com</a:t>
            </a:r>
            <a:endParaRPr lang="en-GB" sz="2400" dirty="0"/>
          </a:p>
          <a:p>
            <a:pPr>
              <a:lnSpc>
                <a:spcPct val="80000"/>
              </a:lnSpc>
            </a:pPr>
            <a:r>
              <a:rPr lang="en-US" sz="2400" dirty="0"/>
              <a:t>Stephen Abram (2006). </a:t>
            </a:r>
            <a:r>
              <a:rPr lang="en-US" sz="2400" dirty="0">
                <a:hlinkClick r:id="rId6"/>
              </a:rPr>
              <a:t>http://www.sirsidynix.com</a:t>
            </a:r>
            <a:endParaRPr lang="en-US" sz="2400" dirty="0"/>
          </a:p>
          <a:p>
            <a:pPr>
              <a:lnSpc>
                <a:spcPct val="80000"/>
              </a:lnSpc>
            </a:pPr>
            <a:endParaRPr lang="en-US" sz="2000"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What is Web 2.0?</a:t>
            </a:r>
          </a:p>
        </p:txBody>
      </p:sp>
      <p:sp>
        <p:nvSpPr>
          <p:cNvPr id="130051" name="Rectangle 3"/>
          <p:cNvSpPr>
            <a:spLocks noGrp="1" noChangeArrowheads="1"/>
          </p:cNvSpPr>
          <p:nvPr>
            <p:ph type="body" idx="1"/>
          </p:nvPr>
        </p:nvSpPr>
        <p:spPr/>
        <p:txBody>
          <a:bodyPr/>
          <a:lstStyle/>
          <a:p>
            <a:r>
              <a:rPr lang="en-US"/>
              <a:t>user to user communication</a:t>
            </a:r>
          </a:p>
          <a:p>
            <a:r>
              <a:rPr lang="en-US"/>
              <a:t>decentralized networks</a:t>
            </a:r>
          </a:p>
          <a:p>
            <a:r>
              <a:rPr lang="en-US"/>
              <a:t>web accessible and server mounted applications </a:t>
            </a:r>
          </a:p>
          <a:p>
            <a:r>
              <a:rPr lang="en-US"/>
              <a:t>multi-platform applications</a:t>
            </a:r>
          </a:p>
          <a:p>
            <a:r>
              <a:rPr lang="en-US"/>
              <a:t>non-hierarchical organizations </a:t>
            </a:r>
          </a:p>
          <a:p>
            <a:endParaRPr 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Web As a Platform</a:t>
            </a:r>
          </a:p>
        </p:txBody>
      </p:sp>
      <p:pic>
        <p:nvPicPr>
          <p:cNvPr id="132099" name="Picture 3" descr="figure1"/>
          <p:cNvPicPr>
            <a:picLocks noChangeAspect="1" noChangeArrowheads="1"/>
          </p:cNvPicPr>
          <p:nvPr>
            <p:ph type="body" idx="1"/>
          </p:nvPr>
        </p:nvPicPr>
        <p:blipFill>
          <a:blip r:embed="rId3"/>
          <a:srcRect/>
          <a:stretch>
            <a:fillRect/>
          </a:stretch>
        </p:blipFill>
        <p:spPr>
          <a:xfrm>
            <a:off x="1295400" y="1524000"/>
            <a:ext cx="7293187" cy="4876800"/>
          </a:xfrm>
          <a:noFill/>
          <a:ln/>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What is Web 2.0?</a:t>
            </a:r>
          </a:p>
        </p:txBody>
      </p:sp>
      <p:sp>
        <p:nvSpPr>
          <p:cNvPr id="134147" name="Rectangle 3"/>
          <p:cNvSpPr>
            <a:spLocks noGrp="1" noChangeArrowheads="1"/>
          </p:cNvSpPr>
          <p:nvPr>
            <p:ph type="body" idx="1"/>
          </p:nvPr>
        </p:nvSpPr>
        <p:spPr/>
        <p:txBody>
          <a:bodyPr/>
          <a:lstStyle/>
          <a:p>
            <a:endParaRPr lang="en-US"/>
          </a:p>
          <a:p>
            <a:endParaRPr lang="en-US"/>
          </a:p>
        </p:txBody>
      </p:sp>
      <p:pic>
        <p:nvPicPr>
          <p:cNvPr id="134148" name="Picture 4"/>
          <p:cNvPicPr>
            <a:picLocks noChangeAspect="1" noChangeArrowheads="1"/>
          </p:cNvPicPr>
          <p:nvPr/>
        </p:nvPicPr>
        <p:blipFill>
          <a:blip r:embed="rId3"/>
          <a:srcRect/>
          <a:stretch>
            <a:fillRect/>
          </a:stretch>
        </p:blipFill>
        <p:spPr bwMode="auto">
          <a:xfrm>
            <a:off x="533400" y="1600200"/>
            <a:ext cx="8001000" cy="4740275"/>
          </a:xfrm>
          <a:prstGeom prst="rect">
            <a:avLst/>
          </a:prstGeom>
          <a:noFill/>
          <a:ln w="9525">
            <a:noFill/>
            <a:miter lim="800000"/>
            <a:headEnd/>
            <a:tailEnd/>
          </a:ln>
          <a:effec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Web 2.0 Characteristics</a:t>
            </a:r>
          </a:p>
        </p:txBody>
      </p:sp>
      <p:sp>
        <p:nvSpPr>
          <p:cNvPr id="136195" name="Rectangle 3"/>
          <p:cNvSpPr>
            <a:spLocks noGrp="1" noChangeArrowheads="1"/>
          </p:cNvSpPr>
          <p:nvPr>
            <p:ph type="body" idx="1"/>
          </p:nvPr>
        </p:nvSpPr>
        <p:spPr/>
        <p:txBody>
          <a:bodyPr/>
          <a:lstStyle/>
          <a:p>
            <a:r>
              <a:rPr lang="en-US"/>
              <a:t>Rich User Experience</a:t>
            </a:r>
          </a:p>
          <a:p>
            <a:r>
              <a:rPr lang="en-US"/>
              <a:t>User Participation</a:t>
            </a:r>
          </a:p>
          <a:p>
            <a:r>
              <a:rPr lang="en-US"/>
              <a:t>Dynamic Content</a:t>
            </a:r>
          </a:p>
          <a:p>
            <a:r>
              <a:rPr lang="en-US"/>
              <a:t>Metadata</a:t>
            </a:r>
          </a:p>
          <a:p>
            <a:r>
              <a:rPr lang="en-US"/>
              <a:t>Web Standards – Valid Markup</a:t>
            </a:r>
          </a:p>
          <a:p>
            <a:r>
              <a:rPr lang="en-US"/>
              <a:t>Scalability, ’The Long Tail’</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152400"/>
            <a:ext cx="6781800" cy="1143000"/>
          </a:xfrm>
        </p:spPr>
        <p:txBody>
          <a:bodyPr/>
          <a:lstStyle/>
          <a:p>
            <a:r>
              <a:rPr lang="en-US" sz="3600" dirty="0"/>
              <a:t>Web1.0 Versus Web2.0</a:t>
            </a:r>
            <a:r>
              <a:rPr lang="en-US" sz="3600" dirty="0" smtClean="0"/>
              <a:t> </a:t>
            </a:r>
            <a:br>
              <a:rPr lang="en-US" sz="3600" dirty="0" smtClean="0"/>
            </a:br>
            <a:r>
              <a:rPr lang="en-US" sz="3600" dirty="0" smtClean="0"/>
              <a:t>(</a:t>
            </a:r>
            <a:r>
              <a:rPr lang="en-US" sz="1800" dirty="0"/>
              <a:t>By</a:t>
            </a:r>
            <a:r>
              <a:rPr lang="en-US" dirty="0"/>
              <a:t> </a:t>
            </a:r>
            <a:r>
              <a:rPr lang="en-US" sz="2000" dirty="0"/>
              <a:t>Tim </a:t>
            </a:r>
            <a:r>
              <a:rPr lang="en-GB" sz="2000" dirty="0"/>
              <a:t>O'Reilly</a:t>
            </a:r>
            <a:r>
              <a:rPr lang="en-GB" sz="3600" dirty="0"/>
              <a:t>)</a:t>
            </a:r>
            <a:endParaRPr lang="en-US" sz="3600" dirty="0"/>
          </a:p>
        </p:txBody>
      </p:sp>
      <p:graphicFrame>
        <p:nvGraphicFramePr>
          <p:cNvPr id="138271" name="Group 31"/>
          <p:cNvGraphicFramePr>
            <a:graphicFrameLocks noGrp="1"/>
          </p:cNvGraphicFramePr>
          <p:nvPr>
            <p:ph type="tbl" idx="1"/>
          </p:nvPr>
        </p:nvGraphicFramePr>
        <p:xfrm>
          <a:off x="914400" y="1600200"/>
          <a:ext cx="7772400" cy="4610099"/>
        </p:xfrm>
        <a:graphic>
          <a:graphicData uri="http://schemas.openxmlformats.org/drawingml/2006/table">
            <a:tbl>
              <a:tblPr/>
              <a:tblGrid>
                <a:gridCol w="3886200"/>
                <a:gridCol w="3886200"/>
              </a:tblGrid>
              <a:tr h="647700">
                <a:tc>
                  <a:txBody>
                    <a:bodyPr/>
                    <a:lstStyle/>
                    <a:p>
                      <a:pPr marL="0" marR="0" lvl="0" indent="0" algn="ctr" defTabSz="914400" rtl="0" eaLnBrk="0" fontAlgn="base" latinLnBrk="0" hangingPunct="0">
                        <a:lnSpc>
                          <a:spcPct val="100000"/>
                        </a:lnSpc>
                        <a:spcBef>
                          <a:spcPct val="20000"/>
                        </a:spcBef>
                        <a:spcAft>
                          <a:spcPct val="0"/>
                        </a:spcAft>
                        <a:buClr>
                          <a:srgbClr val="FFFFFF"/>
                        </a:buClr>
                        <a:buSzTx/>
                        <a:buFontTx/>
                        <a:buNone/>
                        <a:tabLst/>
                      </a:pPr>
                      <a:r>
                        <a:rPr kumimoji="1" lang="en-US" sz="2800" b="1" i="0" u="sng" strike="noStrike" cap="none" normalizeH="0" baseline="0">
                          <a:ln>
                            <a:noFill/>
                          </a:ln>
                          <a:solidFill>
                            <a:srgbClr val="000090"/>
                          </a:solidFill>
                          <a:effectLst/>
                          <a:latin typeface="Arial" charset="0"/>
                        </a:rPr>
                        <a:t>Web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0" fontAlgn="base" latinLnBrk="0" hangingPunct="0">
                        <a:lnSpc>
                          <a:spcPct val="100000"/>
                        </a:lnSpc>
                        <a:spcBef>
                          <a:spcPct val="20000"/>
                        </a:spcBef>
                        <a:spcAft>
                          <a:spcPct val="0"/>
                        </a:spcAft>
                        <a:buClr>
                          <a:srgbClr val="FFFFFF"/>
                        </a:buClr>
                        <a:buSzTx/>
                        <a:buFontTx/>
                        <a:buNone/>
                        <a:tabLst/>
                      </a:pPr>
                      <a:r>
                        <a:rPr kumimoji="1" lang="en-US" sz="2800" b="1" i="0" u="sng" strike="noStrike" cap="none" normalizeH="0" baseline="0">
                          <a:ln>
                            <a:noFill/>
                          </a:ln>
                          <a:solidFill>
                            <a:srgbClr val="000090"/>
                          </a:solidFill>
                          <a:effectLst/>
                          <a:latin typeface="Arial" charset="0"/>
                        </a:rPr>
                        <a:t>Web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r>
              <a:tr h="465138">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dirty="0">
                          <a:ln>
                            <a:noFill/>
                          </a:ln>
                          <a:solidFill>
                            <a:srgbClr val="000090"/>
                          </a:solidFill>
                          <a:effectLst/>
                          <a:latin typeface="Arial" charset="0"/>
                        </a:rPr>
                        <a:t>Personal Web Sites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Blogs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Britannica Online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Wikipedia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Content Management Systems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Wikis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Directories (Taxonomy)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Tagging (“Folksonomy”)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Screen Scraping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Web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a:ln>
                            <a:noFill/>
                          </a:ln>
                          <a:solidFill>
                            <a:srgbClr val="000090"/>
                          </a:solidFill>
                          <a:effectLst/>
                          <a:latin typeface="Arial"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FF"/>
                        </a:buClr>
                        <a:buSzTx/>
                        <a:buFontTx/>
                        <a:buNone/>
                        <a:tabLst/>
                      </a:pPr>
                      <a:r>
                        <a:rPr kumimoji="1" lang="en-US" sz="2800" b="0" i="0" u="none" strike="noStrike" cap="none" normalizeH="0" baseline="0" dirty="0">
                          <a:ln>
                            <a:noFill/>
                          </a:ln>
                          <a:solidFill>
                            <a:srgbClr val="000090"/>
                          </a:solidFill>
                          <a:effectLst/>
                          <a:latin typeface="Arial" charset="0"/>
                        </a:rPr>
                        <a:t>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04800" y="1143000"/>
            <a:ext cx="8077200" cy="457200"/>
          </a:xfrm>
          <a:prstGeom prst="rect">
            <a:avLst/>
          </a:prstGeom>
          <a:noFill/>
          <a:ln w="9525">
            <a:noFill/>
            <a:round/>
            <a:headEnd/>
            <a:tailEnd/>
          </a:ln>
          <a:effectLst/>
        </p:spPr>
        <p:txBody>
          <a:bodyPr wrap="none" anchor="ctr">
            <a:prstTxWarp prst="textNoShape">
              <a:avLst/>
            </a:prstTxWarp>
          </a:bodyPr>
          <a:lstStyle/>
          <a:p>
            <a:endParaRPr lang="en-GB"/>
          </a:p>
        </p:txBody>
      </p:sp>
      <p:graphicFrame>
        <p:nvGraphicFramePr>
          <p:cNvPr id="140291" name="Object 3"/>
          <p:cNvGraphicFramePr>
            <a:graphicFrameLocks noChangeAspect="1"/>
          </p:cNvGraphicFramePr>
          <p:nvPr/>
        </p:nvGraphicFramePr>
        <p:xfrm>
          <a:off x="1447800" y="1600200"/>
          <a:ext cx="6209391" cy="4765675"/>
        </p:xfrm>
        <a:graphic>
          <a:graphicData uri="http://schemas.openxmlformats.org/presentationml/2006/ole">
            <p:oleObj spid="_x0000_s36866" r:id="rId4" imgW="5771160" imgH="4428360" progId="">
              <p:embed/>
            </p:oleObj>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SL">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LSL.potx</Template>
  <TotalTime>31</TotalTime>
  <Words>1106</Words>
  <Application>Microsoft Macintosh PowerPoint</Application>
  <PresentationFormat>On-screen Show (4:3)</PresentationFormat>
  <Paragraphs>183</Paragraphs>
  <Slides>39</Slides>
  <Notes>38</Notes>
  <HiddenSlides>0</HiddenSlides>
  <MMClips>0</MMClips>
  <ScaleCrop>false</ScaleCrop>
  <HeadingPairs>
    <vt:vector size="6" baseType="variant">
      <vt:variant>
        <vt:lpstr>Design Template</vt:lpstr>
      </vt:variant>
      <vt:variant>
        <vt:i4>1</vt:i4>
      </vt:variant>
      <vt:variant>
        <vt:lpstr>Embedded OLE Servers</vt:lpstr>
      </vt:variant>
      <vt:variant>
        <vt:i4>0</vt:i4>
      </vt:variant>
      <vt:variant>
        <vt:lpstr>Slide Titles</vt:lpstr>
      </vt:variant>
      <vt:variant>
        <vt:i4>39</vt:i4>
      </vt:variant>
    </vt:vector>
  </HeadingPairs>
  <TitlesOfParts>
    <vt:vector size="40" baseType="lpstr">
      <vt:lpstr>LSL</vt:lpstr>
      <vt:lpstr>Web 2.0 The Read/Write Web From Slides by Hend Al-Khalifa </vt:lpstr>
      <vt:lpstr>The Research Question</vt:lpstr>
      <vt:lpstr>Outline</vt:lpstr>
      <vt:lpstr>What is Web 2.0?</vt:lpstr>
      <vt:lpstr>Web As a Platform</vt:lpstr>
      <vt:lpstr>What is Web 2.0?</vt:lpstr>
      <vt:lpstr>Web 2.0 Characteristics</vt:lpstr>
      <vt:lpstr>Web1.0 Versus Web2.0  (By Tim O'Reilly)</vt:lpstr>
      <vt:lpstr>Slide 9</vt:lpstr>
      <vt:lpstr>Social Trends</vt:lpstr>
      <vt:lpstr>Business Trends</vt:lpstr>
      <vt:lpstr>Technology Trends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Web Services</vt:lpstr>
      <vt:lpstr>Slide 26</vt:lpstr>
      <vt:lpstr>Slide 27</vt:lpstr>
      <vt:lpstr>Slide 28</vt:lpstr>
      <vt:lpstr>Mashup</vt:lpstr>
      <vt:lpstr>Slide 30</vt:lpstr>
      <vt:lpstr>Slide 31</vt:lpstr>
      <vt:lpstr>Slide 32</vt:lpstr>
      <vt:lpstr>Slide 33</vt:lpstr>
      <vt:lpstr>Folksonomies </vt:lpstr>
      <vt:lpstr>Slide 35</vt:lpstr>
      <vt:lpstr>Slide 36</vt:lpstr>
      <vt:lpstr>Summing Up</vt:lpstr>
      <vt:lpstr>Summing Up</vt:lpstr>
      <vt:lpstr>References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The Read/Write Web From Slides by Hend Al-Khalifa </dc:title>
  <dc:creator>Hugh Davis</dc:creator>
  <cp:lastModifiedBy>Hugh Davis</cp:lastModifiedBy>
  <cp:revision>1</cp:revision>
  <dcterms:created xsi:type="dcterms:W3CDTF">2009-11-26T19:24:47Z</dcterms:created>
  <dcterms:modified xsi:type="dcterms:W3CDTF">2009-11-26T19:56:35Z</dcterms:modified>
</cp:coreProperties>
</file>