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4"/>
  </p:notesMasterIdLst>
  <p:sldIdLst>
    <p:sldId id="256" r:id="rId2"/>
    <p:sldId id="263" r:id="rId3"/>
    <p:sldId id="262" r:id="rId4"/>
    <p:sldId id="257" r:id="rId5"/>
    <p:sldId id="258" r:id="rId6"/>
    <p:sldId id="259" r:id="rId7"/>
    <p:sldId id="266" r:id="rId8"/>
    <p:sldId id="267" r:id="rId9"/>
    <p:sldId id="260" r:id="rId10"/>
    <p:sldId id="261"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4533971-566E-4012-BD0B-5409051D542E}">
          <p14:sldIdLst>
            <p14:sldId id="256"/>
            <p14:sldId id="263"/>
            <p14:sldId id="262"/>
            <p14:sldId id="257"/>
            <p14:sldId id="258"/>
            <p14:sldId id="259"/>
            <p14:sldId id="266"/>
            <p14:sldId id="267"/>
            <p14:sldId id="260"/>
            <p14:sldId id="261"/>
            <p14:sldId id="264"/>
            <p14:sldId id="26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864" autoAdjust="0"/>
  </p:normalViewPr>
  <p:slideViewPr>
    <p:cSldViewPr>
      <p:cViewPr>
        <p:scale>
          <a:sx n="75" d="100"/>
          <a:sy n="75" d="100"/>
        </p:scale>
        <p:origin x="-1181"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1"/>
  <mc:AlternateContent xmlns:mc="http://schemas.openxmlformats.org/markup-compatibility/2006">
    <mc:Choice xmlns:c14="http://schemas.microsoft.com/office/drawing/2007/8/2/chart" Requires="c14">
      <c14:style val="142"/>
    </mc:Choice>
    <mc:Fallback>
      <c:style val="42"/>
    </mc:Fallback>
  </mc:AlternateContent>
  <c:chart>
    <c:autoTitleDeleted val="1"/>
    <c:plotArea>
      <c:layout>
        <c:manualLayout>
          <c:layoutTarget val="inner"/>
          <c:xMode val="edge"/>
          <c:yMode val="edge"/>
          <c:x val="4.9083687801373642E-2"/>
          <c:y val="4.5067540015588159E-2"/>
          <c:w val="0.93647993343351676"/>
          <c:h val="0.81563279084532114"/>
        </c:manualLayout>
      </c:layout>
      <c:lineChart>
        <c:grouping val="standard"/>
        <c:varyColors val="1"/>
        <c:ser>
          <c:idx val="1"/>
          <c:order val="0"/>
          <c:tx>
            <c:v>Corporate</c:v>
          </c:tx>
          <c:spPr>
            <a:ln w="57150">
              <a:noFill/>
            </a:ln>
          </c:spPr>
          <c:marker>
            <c:symbol val="none"/>
          </c:marker>
          <c:val>
            <c:numRef>
              <c:f>[Book1]Sheet1!$B$2:$B$3</c:f>
              <c:numCache>
                <c:formatCode>General</c:formatCode>
                <c:ptCount val="2"/>
                <c:pt idx="0">
                  <c:v>1</c:v>
                </c:pt>
                <c:pt idx="1">
                  <c:v>0</c:v>
                </c:pt>
              </c:numCache>
            </c:numRef>
          </c:val>
          <c:smooth val="1"/>
        </c:ser>
        <c:ser>
          <c:idx val="2"/>
          <c:order val="1"/>
          <c:tx>
            <c:v>Open source</c:v>
          </c:tx>
          <c:spPr>
            <a:ln w="57150">
              <a:noFill/>
            </a:ln>
          </c:spPr>
          <c:marker>
            <c:symbol val="none"/>
          </c:marker>
          <c:val>
            <c:numRef>
              <c:f>[Book1]Sheet1!$C$2:$C$3</c:f>
              <c:numCache>
                <c:formatCode>General</c:formatCode>
                <c:ptCount val="2"/>
                <c:pt idx="0">
                  <c:v>0</c:v>
                </c:pt>
                <c:pt idx="1">
                  <c:v>1</c:v>
                </c:pt>
              </c:numCache>
            </c:numRef>
          </c:val>
          <c:smooth val="1"/>
        </c:ser>
        <c:dLbls>
          <c:showLegendKey val="0"/>
          <c:showVal val="0"/>
          <c:showCatName val="0"/>
          <c:showSerName val="0"/>
          <c:showPercent val="0"/>
          <c:showBubbleSize val="0"/>
        </c:dLbls>
        <c:marker val="1"/>
        <c:smooth val="0"/>
        <c:axId val="83542016"/>
        <c:axId val="83543936"/>
      </c:lineChart>
      <c:catAx>
        <c:axId val="83542016"/>
        <c:scaling>
          <c:orientation val="minMax"/>
        </c:scaling>
        <c:delete val="1"/>
        <c:axPos val="b"/>
        <c:title>
          <c:tx>
            <c:rich>
              <a:bodyPr/>
              <a:lstStyle/>
              <a:p>
                <a:pPr>
                  <a:defRPr sz="1050"/>
                </a:pPr>
                <a:r>
                  <a:rPr lang="en-GB" sz="1050" dirty="0"/>
                  <a:t>Time</a:t>
                </a:r>
              </a:p>
            </c:rich>
          </c:tx>
          <c:layout/>
          <c:overlay val="1"/>
        </c:title>
        <c:majorTickMark val="cross"/>
        <c:minorTickMark val="cross"/>
        <c:tickLblPos val="none"/>
        <c:crossAx val="83543936"/>
        <c:crosses val="autoZero"/>
        <c:auto val="1"/>
        <c:lblAlgn val="ctr"/>
        <c:lblOffset val="100"/>
        <c:noMultiLvlLbl val="1"/>
      </c:catAx>
      <c:valAx>
        <c:axId val="83543936"/>
        <c:scaling>
          <c:orientation val="minMax"/>
          <c:max val="1"/>
        </c:scaling>
        <c:delete val="1"/>
        <c:axPos val="l"/>
        <c:majorGridlines/>
        <c:title>
          <c:tx>
            <c:rich>
              <a:bodyPr rot="-5400000" vert="horz"/>
              <a:lstStyle/>
              <a:p>
                <a:pPr>
                  <a:defRPr sz="1050"/>
                </a:pPr>
                <a:r>
                  <a:rPr lang="en-GB" sz="1050" dirty="0"/>
                  <a:t>Number of users</a:t>
                </a:r>
              </a:p>
            </c:rich>
          </c:tx>
          <c:layout/>
          <c:overlay val="1"/>
        </c:title>
        <c:numFmt formatCode="General" sourceLinked="1"/>
        <c:majorTickMark val="cross"/>
        <c:minorTickMark val="cross"/>
        <c:tickLblPos val="none"/>
        <c:crossAx val="83542016"/>
        <c:crosses val="autoZero"/>
        <c:crossBetween val="between"/>
      </c:valAx>
    </c:plotArea>
    <c:legend>
      <c:legendPos val="b"/>
      <c:layout>
        <c:manualLayout>
          <c:xMode val="edge"/>
          <c:yMode val="edge"/>
          <c:x val="0.24353488943097937"/>
          <c:y val="0.90960587032936413"/>
          <c:w val="0.51870477264408554"/>
          <c:h val="6.9908884209004984E-2"/>
        </c:manualLayout>
      </c:layout>
      <c:overlay val="1"/>
      <c:txPr>
        <a:bodyPr/>
        <a:lstStyle/>
        <a:p>
          <a:pPr rtl="0">
            <a:defRPr sz="1050"/>
          </a:pPr>
          <a:endParaRPr lang="en-US"/>
        </a:p>
      </c:txPr>
    </c:legend>
    <c:plotVisOnly val="1"/>
    <c:dispBlanksAs val="zero"/>
    <c:showDLblsOverMax val="1"/>
  </c:chart>
  <c:externalData r:id="rId1">
    <c:autoUpdate val="1"/>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10C9A7-8BD2-4601-B4E3-63506808E1FC}" type="datetimeFigureOut">
              <a:rPr lang="en-GB" smtClean="0"/>
              <a:pPr/>
              <a:t>11/01/2010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C09DB6-719C-47D9-A964-E20ABAFC1470}" type="slidenum">
              <a:rPr lang="en-GB" smtClean="0"/>
              <a:pPr/>
              <a:t>‹#›</a:t>
            </a:fld>
            <a:endParaRPr lang="en-GB" dirty="0"/>
          </a:p>
        </p:txBody>
      </p:sp>
    </p:spTree>
    <p:extLst>
      <p:ext uri="{BB962C8B-B14F-4D97-AF65-F5344CB8AC3E}">
        <p14:creationId xmlns:p14="http://schemas.microsoft.com/office/powerpoint/2010/main" val="2609185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key point of open source software is that the original developer(s) publish the source code: this allows any developer who is interested in the project and capable of programming at that level to contribute to the efficiency</a:t>
            </a:r>
            <a:r>
              <a:rPr lang="en-GB" baseline="0" dirty="0" smtClean="0"/>
              <a:t> and functionality of the software.</a:t>
            </a:r>
          </a:p>
          <a:p>
            <a:endParaRPr lang="en-GB" baseline="0" dirty="0" smtClean="0"/>
          </a:p>
          <a:p>
            <a:r>
              <a:rPr lang="en-GB" baseline="0" dirty="0" smtClean="0"/>
              <a:t>The goal of the form of licensing which protects open source software, “Copyleft” (obviously, a play on “Copyright”) is to give more freedom to the end user, rather than more freedom to the creator as with Copyright law.</a:t>
            </a:r>
          </a:p>
          <a:p>
            <a:endParaRPr lang="en-GB" baseline="0" dirty="0" smtClean="0"/>
          </a:p>
          <a:p>
            <a:r>
              <a:rPr lang="en-GB" baseline="0" dirty="0" smtClean="0"/>
              <a:t>Licensing software with the General Public License (GPL, originally written for the GNU project) ensures that the software can be freely distributed, and the code modified, but also requires that any subsequent software based on the original </a:t>
            </a:r>
            <a:r>
              <a:rPr lang="en-GB" u="sng" baseline="0" dirty="0" smtClean="0"/>
              <a:t>must</a:t>
            </a:r>
            <a:r>
              <a:rPr lang="en-GB" baseline="0" dirty="0" smtClean="0"/>
              <a:t> also be freely distributed, and allow the code to be modified.</a:t>
            </a:r>
          </a:p>
          <a:p>
            <a:endParaRPr lang="en-GB" baseline="0" dirty="0" smtClean="0"/>
          </a:p>
          <a:p>
            <a:r>
              <a:rPr lang="en-GB" baseline="0" dirty="0" smtClean="0"/>
              <a:t>For example, the famous Linux kernel is available under a GPL. All software distributions of the Linux kernel (Ubuntu, Fedora and </a:t>
            </a:r>
            <a:r>
              <a:rPr lang="en-GB" baseline="0" dirty="0" err="1" smtClean="0"/>
              <a:t>OpenSUSE</a:t>
            </a:r>
            <a:r>
              <a:rPr lang="en-GB" baseline="0" dirty="0" smtClean="0"/>
              <a:t> being 3 of the most popular) must make themselves free under the same licensing terms.</a:t>
            </a:r>
            <a:endParaRPr lang="en-GB" dirty="0"/>
          </a:p>
        </p:txBody>
      </p:sp>
      <p:sp>
        <p:nvSpPr>
          <p:cNvPr id="4" name="Slide Number Placeholder 3"/>
          <p:cNvSpPr>
            <a:spLocks noGrp="1"/>
          </p:cNvSpPr>
          <p:nvPr>
            <p:ph type="sldNum" sz="quarter" idx="10"/>
          </p:nvPr>
        </p:nvSpPr>
        <p:spPr/>
        <p:txBody>
          <a:bodyPr/>
          <a:lstStyle/>
          <a:p>
            <a:fld id="{3FC09DB6-719C-47D9-A964-E20ABAFC1470}" type="slidenum">
              <a:rPr lang="en-GB" smtClean="0"/>
              <a:pPr/>
              <a:t>3</a:t>
            </a:fld>
            <a:endParaRPr lang="en-GB" dirty="0"/>
          </a:p>
        </p:txBody>
      </p:sp>
    </p:spTree>
    <p:extLst>
      <p:ext uri="{BB962C8B-B14F-4D97-AF65-F5344CB8AC3E}">
        <p14:creationId xmlns:p14="http://schemas.microsoft.com/office/powerpoint/2010/main" val="3975215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It can be said that as time increases, the quality of open source software will increase. This is because experience on how to create good quality open source software becomes better each time a new project is completed.</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This presents a choice for a user: to pay for industry created software or choose the free option. Obviously, unless you have a need for advanced options in software, many open source programs can easily replicate the functions needed by the everyday person for no cost.</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If the trend follows the increase in open source, and the decrease in traditional corporate software, then the table shown highlights some of the issues that we may be causing, in our ethical decision to choose the open source route.</a:t>
            </a:r>
          </a:p>
        </p:txBody>
      </p:sp>
      <p:sp>
        <p:nvSpPr>
          <p:cNvPr id="4" name="Slide Number Placeholder 3"/>
          <p:cNvSpPr>
            <a:spLocks noGrp="1"/>
          </p:cNvSpPr>
          <p:nvPr>
            <p:ph type="sldNum" sz="quarter" idx="10"/>
          </p:nvPr>
        </p:nvSpPr>
        <p:spPr/>
        <p:txBody>
          <a:bodyPr/>
          <a:lstStyle/>
          <a:p>
            <a:fld id="{3FC09DB6-719C-47D9-A964-E20ABAFC1470}" type="slidenum">
              <a:rPr lang="en-GB" smtClean="0"/>
              <a:pPr/>
              <a:t>4</a:t>
            </a:fld>
            <a:endParaRPr lang="en-GB" dirty="0"/>
          </a:p>
        </p:txBody>
      </p:sp>
    </p:spTree>
    <p:extLst>
      <p:ext uri="{BB962C8B-B14F-4D97-AF65-F5344CB8AC3E}">
        <p14:creationId xmlns:p14="http://schemas.microsoft.com/office/powerpoint/2010/main" val="3641401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Security</a:t>
            </a:r>
            <a:r>
              <a:rPr lang="en-GB" sz="1200" kern="1200" baseline="0" dirty="0" smtClean="0">
                <a:solidFill>
                  <a:schemeClr val="tx1"/>
                </a:solidFill>
                <a:effectLst/>
                <a:latin typeface="+mn-lt"/>
                <a:ea typeface="+mn-ea"/>
                <a:cs typeface="+mn-cs"/>
              </a:rPr>
              <a:t> of open source software has become a prominent issue of late; Security Researcher </a:t>
            </a:r>
            <a:r>
              <a:rPr lang="en-GB" dirty="0" smtClean="0"/>
              <a:t>Karsten Nohl has initiated the release of the GSM 2G source code as, after</a:t>
            </a:r>
            <a:r>
              <a:rPr lang="en-GB" baseline="0" dirty="0" smtClean="0"/>
              <a:t> much investigation, the technology has been said to be vulnerable.</a:t>
            </a:r>
            <a:endParaRPr lang="en-GB" sz="1200" kern="1200" dirty="0" smtClean="0">
              <a:solidFill>
                <a:schemeClr val="tx1"/>
              </a:solidFill>
              <a:effectLst/>
              <a:latin typeface="+mn-lt"/>
              <a:ea typeface="+mn-ea"/>
              <a:cs typeface="+mn-cs"/>
            </a:endParaRP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The code is to be publicised for the sake of highlighting the emerging vulnerabilities of the standard. As the researcher who initiated the publication states:</a:t>
            </a:r>
            <a:br>
              <a:rPr lang="en-GB" sz="1200" kern="1200" dirty="0" smtClean="0">
                <a:solidFill>
                  <a:schemeClr val="tx1"/>
                </a:solidFill>
                <a:effectLst/>
                <a:latin typeface="+mn-lt"/>
                <a:ea typeface="+mn-ea"/>
                <a:cs typeface="+mn-cs"/>
              </a:rPr>
            </a:br>
            <a:r>
              <a:rPr lang="en-GB" sz="1200" kern="1200" dirty="0" smtClean="0">
                <a:solidFill>
                  <a:schemeClr val="tx1"/>
                </a:solidFill>
                <a:effectLst/>
                <a:latin typeface="+mn-lt"/>
                <a:ea typeface="+mn-ea"/>
                <a:cs typeface="+mn-cs"/>
              </a:rPr>
              <a:t/>
            </a:r>
            <a:br>
              <a:rPr lang="en-GB" sz="1200" kern="1200" dirty="0" smtClean="0">
                <a:solidFill>
                  <a:schemeClr val="tx1"/>
                </a:solidFill>
                <a:effectLst/>
                <a:latin typeface="+mn-lt"/>
                <a:ea typeface="+mn-ea"/>
                <a:cs typeface="+mn-cs"/>
              </a:rPr>
            </a:br>
            <a:r>
              <a:rPr lang="en-GB" sz="1200" kern="1200" dirty="0" smtClean="0">
                <a:solidFill>
                  <a:schemeClr val="tx1"/>
                </a:solidFill>
                <a:effectLst/>
                <a:latin typeface="+mn-lt"/>
                <a:ea typeface="+mn-ea"/>
                <a:cs typeface="+mn-cs"/>
              </a:rPr>
              <a:t>“</a:t>
            </a:r>
            <a:r>
              <a:rPr lang="en-GB" sz="1200" i="1" kern="1200" dirty="0" smtClean="0">
                <a:solidFill>
                  <a:schemeClr val="tx1"/>
                </a:solidFill>
                <a:effectLst/>
                <a:latin typeface="+mn-lt"/>
                <a:ea typeface="+mn-ea"/>
                <a:cs typeface="+mn-cs"/>
              </a:rPr>
              <a:t>We're not creating a vulnerability but publicising a flaw that's already being exploited very widely,"</a:t>
            </a:r>
            <a:r>
              <a:rPr lang="en-GB" sz="1200" kern="1200" dirty="0" smtClean="0">
                <a:solidFill>
                  <a:schemeClr val="tx1"/>
                </a:solidFill>
                <a:effectLst/>
                <a:latin typeface="+mn-lt"/>
                <a:ea typeface="+mn-ea"/>
                <a:cs typeface="+mn-cs"/>
              </a:rPr>
              <a:t> </a:t>
            </a:r>
            <a:br>
              <a:rPr lang="en-GB" sz="1200" kern="1200" dirty="0" smtClean="0">
                <a:solidFill>
                  <a:schemeClr val="tx1"/>
                </a:solidFill>
                <a:effectLst/>
                <a:latin typeface="+mn-lt"/>
                <a:ea typeface="+mn-ea"/>
                <a:cs typeface="+mn-cs"/>
              </a:rPr>
            </a:br>
            <a:r>
              <a:rPr lang="en-GB" sz="1200" kern="1200" dirty="0" smtClean="0">
                <a:solidFill>
                  <a:schemeClr val="tx1"/>
                </a:solidFill>
                <a:effectLst/>
                <a:latin typeface="+mn-lt"/>
                <a:ea typeface="+mn-ea"/>
                <a:cs typeface="+mn-cs"/>
              </a:rPr>
              <a:t/>
            </a:r>
            <a:br>
              <a:rPr lang="en-GB" sz="1200" kern="1200" dirty="0" smtClean="0">
                <a:solidFill>
                  <a:schemeClr val="tx1"/>
                </a:solidFill>
                <a:effectLst/>
                <a:latin typeface="+mn-lt"/>
                <a:ea typeface="+mn-ea"/>
                <a:cs typeface="+mn-cs"/>
              </a:rPr>
            </a:br>
            <a:r>
              <a:rPr lang="en-GB" sz="1200" kern="1200" dirty="0" smtClean="0">
                <a:solidFill>
                  <a:schemeClr val="tx1"/>
                </a:solidFill>
                <a:effectLst/>
                <a:latin typeface="+mn-lt"/>
                <a:ea typeface="+mn-ea"/>
                <a:cs typeface="+mn-cs"/>
              </a:rPr>
              <a:t>Information that would previously have taken several months of raw computing power to decrypt could now take seconds. This is due to the fact that the encryption algorithm would now be publicly available to all those who wish to view it.</a:t>
            </a:r>
          </a:p>
          <a:p>
            <a:pPr lvl="0"/>
            <a:r>
              <a:rPr lang="en-GB" sz="1200" kern="1200" dirty="0" smtClean="0">
                <a:solidFill>
                  <a:schemeClr val="tx1"/>
                </a:solidFill>
                <a:effectLst/>
                <a:latin typeface="+mn-lt"/>
                <a:ea typeface="+mn-ea"/>
                <a:cs typeface="+mn-cs"/>
              </a:rPr>
              <a:t> </a:t>
            </a:r>
          </a:p>
          <a:p>
            <a:pPr lvl="0"/>
            <a:r>
              <a:rPr lang="en-GB" sz="1200" kern="1200" dirty="0" smtClean="0">
                <a:solidFill>
                  <a:schemeClr val="tx1"/>
                </a:solidFill>
                <a:effectLst/>
                <a:latin typeface="+mn-lt"/>
                <a:ea typeface="+mn-ea"/>
                <a:cs typeface="+mn-cs"/>
              </a:rPr>
              <a:t>This example shows that open source code can potentially cause considerable security risks, more so than off the shelf competition.</a:t>
            </a:r>
          </a:p>
        </p:txBody>
      </p:sp>
      <p:sp>
        <p:nvSpPr>
          <p:cNvPr id="4" name="Slide Number Placeholder 3"/>
          <p:cNvSpPr>
            <a:spLocks noGrp="1"/>
          </p:cNvSpPr>
          <p:nvPr>
            <p:ph type="sldNum" sz="quarter" idx="10"/>
          </p:nvPr>
        </p:nvSpPr>
        <p:spPr/>
        <p:txBody>
          <a:bodyPr/>
          <a:lstStyle/>
          <a:p>
            <a:fld id="{3FC09DB6-719C-47D9-A964-E20ABAFC1470}" type="slidenum">
              <a:rPr lang="en-GB" smtClean="0"/>
              <a:pPr/>
              <a:t>5</a:t>
            </a:fld>
            <a:endParaRPr lang="en-GB" dirty="0"/>
          </a:p>
        </p:txBody>
      </p:sp>
    </p:spTree>
    <p:extLst>
      <p:ext uri="{BB962C8B-B14F-4D97-AF65-F5344CB8AC3E}">
        <p14:creationId xmlns:p14="http://schemas.microsoft.com/office/powerpoint/2010/main" val="1423918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b="1" kern="1200" dirty="0" smtClean="0">
                <a:solidFill>
                  <a:schemeClr val="tx1"/>
                </a:solidFill>
                <a:effectLst/>
                <a:latin typeface="+mn-lt"/>
                <a:ea typeface="+mn-ea"/>
                <a:cs typeface="+mn-cs"/>
              </a:rPr>
              <a:t>In</a:t>
            </a:r>
            <a:r>
              <a:rPr lang="en-GB" sz="1200" b="1" kern="1200" baseline="0" dirty="0" smtClean="0">
                <a:solidFill>
                  <a:schemeClr val="tx1"/>
                </a:solidFill>
                <a:effectLst/>
                <a:latin typeface="+mn-lt"/>
                <a:ea typeface="+mn-ea"/>
                <a:cs typeface="+mn-cs"/>
              </a:rPr>
              <a:t> depth explanation of Misconception : </a:t>
            </a:r>
            <a:r>
              <a:rPr lang="en-GB" sz="1200" kern="1200" dirty="0" smtClean="0">
                <a:solidFill>
                  <a:schemeClr val="tx1"/>
                </a:solidFill>
                <a:effectLst/>
                <a:latin typeface="+mn-lt"/>
                <a:ea typeface="+mn-ea"/>
                <a:cs typeface="+mn-cs"/>
              </a:rPr>
              <a:t>No elected leadership and a lack of coordination can potentially result in substantial gaps in software development progression. In this way, the rate at which extra features are developed for open source software can vary. At times, programmers can either be coordinated and therefore make fast progress, or they can be working individually and thus at a slower pace.</a:t>
            </a:r>
          </a:p>
          <a:p>
            <a:pPr lvl="0"/>
            <a:endParaRPr lang="en-GB" sz="1200" kern="1200" dirty="0" smtClean="0">
              <a:solidFill>
                <a:schemeClr val="tx1"/>
              </a:solidFill>
              <a:effectLst/>
              <a:latin typeface="+mn-lt"/>
              <a:ea typeface="+mn-ea"/>
              <a:cs typeface="+mn-cs"/>
            </a:endParaRPr>
          </a:p>
          <a:p>
            <a:pPr lvl="0"/>
            <a:r>
              <a:rPr lang="en-GB" sz="1200" b="1" kern="1200" dirty="0" smtClean="0">
                <a:solidFill>
                  <a:schemeClr val="tx1"/>
                </a:solidFill>
                <a:effectLst/>
                <a:latin typeface="+mn-lt"/>
                <a:ea typeface="+mn-ea"/>
                <a:cs typeface="+mn-cs"/>
              </a:rPr>
              <a:t>In</a:t>
            </a:r>
            <a:r>
              <a:rPr lang="en-GB" sz="1200" b="1" kern="1200" baseline="0" dirty="0" smtClean="0">
                <a:solidFill>
                  <a:schemeClr val="tx1"/>
                </a:solidFill>
                <a:effectLst/>
                <a:latin typeface="+mn-lt"/>
                <a:ea typeface="+mn-ea"/>
                <a:cs typeface="+mn-cs"/>
              </a:rPr>
              <a:t> depth explanation of Misconception : </a:t>
            </a:r>
            <a:r>
              <a:rPr lang="en-GB" sz="1200" kern="1200" dirty="0" smtClean="0">
                <a:solidFill>
                  <a:schemeClr val="tx1"/>
                </a:solidFill>
                <a:effectLst/>
                <a:latin typeface="+mn-lt"/>
                <a:ea typeface="+mn-ea"/>
                <a:cs typeface="+mn-cs"/>
              </a:rPr>
              <a:t>It is often unclear as to whether software that achieves a similar result or function is copyrighted, and therefore open source software also performing a similar function could be seen to infringe on a patented software solution.</a:t>
            </a:r>
          </a:p>
          <a:p>
            <a:pPr lvl="0"/>
            <a:endParaRPr lang="en-GB" sz="1200" kern="1200" dirty="0" smtClean="0">
              <a:solidFill>
                <a:schemeClr val="tx1"/>
              </a:solidFill>
              <a:effectLst/>
              <a:latin typeface="+mn-lt"/>
              <a:ea typeface="+mn-ea"/>
              <a:cs typeface="+mn-cs"/>
            </a:endParaRPr>
          </a:p>
          <a:p>
            <a:pPr lvl="0"/>
            <a:r>
              <a:rPr lang="en-GB" sz="1200" b="1" kern="1200" dirty="0" smtClean="0">
                <a:solidFill>
                  <a:schemeClr val="tx1"/>
                </a:solidFill>
                <a:effectLst/>
                <a:latin typeface="+mn-lt"/>
                <a:ea typeface="+mn-ea"/>
                <a:cs typeface="+mn-cs"/>
              </a:rPr>
              <a:t>In</a:t>
            </a:r>
            <a:r>
              <a:rPr lang="en-GB" sz="1200" b="1" kern="1200" baseline="0" dirty="0" smtClean="0">
                <a:solidFill>
                  <a:schemeClr val="tx1"/>
                </a:solidFill>
                <a:effectLst/>
                <a:latin typeface="+mn-lt"/>
                <a:ea typeface="+mn-ea"/>
                <a:cs typeface="+mn-cs"/>
              </a:rPr>
              <a:t> depth explanation of Misconception : </a:t>
            </a:r>
            <a:r>
              <a:rPr lang="en-GB" sz="1200" kern="1200" dirty="0" smtClean="0">
                <a:solidFill>
                  <a:schemeClr val="tx1"/>
                </a:solidFill>
                <a:effectLst/>
                <a:latin typeface="+mn-lt"/>
                <a:ea typeface="+mn-ea"/>
                <a:cs typeface="+mn-cs"/>
              </a:rPr>
              <a:t>There is a definite lack of advertising for open source software. This massive difference and gap in marketing provides corporate solutions with large investments in marketing schemes with a competitive advantage over open source software. In a similar way, open source software solutions for particular functions may be less accessible to the common market and may appear to be only available to a select wing of professionals.</a:t>
            </a:r>
          </a:p>
        </p:txBody>
      </p:sp>
      <p:sp>
        <p:nvSpPr>
          <p:cNvPr id="4" name="Slide Number Placeholder 3"/>
          <p:cNvSpPr>
            <a:spLocks noGrp="1"/>
          </p:cNvSpPr>
          <p:nvPr>
            <p:ph type="sldNum" sz="quarter" idx="10"/>
          </p:nvPr>
        </p:nvSpPr>
        <p:spPr/>
        <p:txBody>
          <a:bodyPr/>
          <a:lstStyle/>
          <a:p>
            <a:fld id="{3FC09DB6-719C-47D9-A964-E20ABAFC1470}" type="slidenum">
              <a:rPr lang="en-GB" smtClean="0"/>
              <a:pPr/>
              <a:t>6</a:t>
            </a:fld>
            <a:endParaRPr lang="en-GB" dirty="0"/>
          </a:p>
        </p:txBody>
      </p:sp>
    </p:spTree>
    <p:extLst>
      <p:ext uri="{BB962C8B-B14F-4D97-AF65-F5344CB8AC3E}">
        <p14:creationId xmlns:p14="http://schemas.microsoft.com/office/powerpoint/2010/main" val="2587270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word economics has a wide range of meanings. In this context, we are specifically concentrating on the costs and benefits of participating in open source from individual and social perspectives.</a:t>
            </a:r>
          </a:p>
          <a:p>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Improved skills – Participating in and solving software development problems enhances a programmer’s skill. 63% of information providers state that their main motive in the open source industry was to enhance their skills.</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Direct need to adapt – most people who participate in open source software require the software for their occupation. By solving other people’s software problems in the community, programmers automatically secure themselves against future difficulties, as 32% of information providers stated that they faced the same problem, and already solved it.  68% of people stated that they find it quick to post the answer for others because they faced the same problem, and it would enable other people to implement the solution quickly.</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Improved recognition in community – Information providers and information seekers mostly believe to be a part of the community. They state that one of the key reasons to help others is reciprocity, “if I help you, you will help me next time”. According to </a:t>
            </a:r>
            <a:r>
              <a:rPr lang="en-GB" sz="1200" kern="1200" dirty="0" err="1" smtClean="0">
                <a:solidFill>
                  <a:schemeClr val="tx1"/>
                </a:solidFill>
                <a:effectLst/>
                <a:latin typeface="+mn-lt"/>
                <a:ea typeface="+mn-ea"/>
                <a:cs typeface="+mn-cs"/>
              </a:rPr>
              <a:t>Lakahani</a:t>
            </a:r>
            <a:r>
              <a:rPr lang="en-GB" sz="1200" kern="1200" dirty="0" smtClean="0">
                <a:solidFill>
                  <a:schemeClr val="tx1"/>
                </a:solidFill>
                <a:effectLst/>
                <a:latin typeface="+mn-lt"/>
                <a:ea typeface="+mn-ea"/>
                <a:cs typeface="+mn-cs"/>
              </a:rPr>
              <a:t> and </a:t>
            </a:r>
            <a:r>
              <a:rPr lang="en-GB" sz="1200" kern="1200" dirty="0" err="1" smtClean="0">
                <a:solidFill>
                  <a:schemeClr val="tx1"/>
                </a:solidFill>
                <a:effectLst/>
                <a:latin typeface="+mn-lt"/>
                <a:ea typeface="+mn-ea"/>
                <a:cs typeface="+mn-cs"/>
              </a:rPr>
              <a:t>Hippel’s</a:t>
            </a:r>
            <a:r>
              <a:rPr lang="en-GB" sz="1200" kern="1200" dirty="0" smtClean="0">
                <a:solidFill>
                  <a:schemeClr val="tx1"/>
                </a:solidFill>
                <a:effectLst/>
                <a:latin typeface="+mn-lt"/>
                <a:ea typeface="+mn-ea"/>
                <a:cs typeface="+mn-cs"/>
              </a:rPr>
              <a:t> empirical research, information providers (individuals which provide the most answers) are likely to get answers on average 50% more quickly than other individuals due to their reputation.</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Better employment opportunities – All three factors above lead to better employment opportunities and higher salaries. Those who participate in the open source software development process are likely to have better job prospects due to their refined skill of seeking solutions and solving their problems. This is very true with individuals such as William Joy, who is now employed by high profile company Sun Microsystems. It can therefore be assumed that these innovators earn a substantial amount, as they made the idea of open source become true.</a:t>
            </a:r>
            <a:endParaRPr lang="en-GB" dirty="0"/>
          </a:p>
        </p:txBody>
      </p:sp>
      <p:sp>
        <p:nvSpPr>
          <p:cNvPr id="4" name="Slide Number Placeholder 3"/>
          <p:cNvSpPr>
            <a:spLocks noGrp="1"/>
          </p:cNvSpPr>
          <p:nvPr>
            <p:ph type="sldNum" sz="quarter" idx="10"/>
          </p:nvPr>
        </p:nvSpPr>
        <p:spPr/>
        <p:txBody>
          <a:bodyPr/>
          <a:lstStyle/>
          <a:p>
            <a:fld id="{3FC09DB6-719C-47D9-A964-E20ABAFC1470}" type="slidenum">
              <a:rPr lang="en-GB" smtClean="0"/>
              <a:pPr/>
              <a:t>7</a:t>
            </a:fld>
            <a:endParaRPr lang="en-GB" dirty="0"/>
          </a:p>
        </p:txBody>
      </p:sp>
    </p:spTree>
    <p:extLst>
      <p:ext uri="{BB962C8B-B14F-4D97-AF65-F5344CB8AC3E}">
        <p14:creationId xmlns:p14="http://schemas.microsoft.com/office/powerpoint/2010/main" val="3900644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Software may become more available – Open source software is not necessarily always free, however, generally most open source options available are free. Some examples of this include Ubuntu and open office. As the number of people developing the software has significantly increased all over the world, it is arguable that the quality of open source software has caught up with commercial software. An excellent example of this is Apache web servers. Approximately 70% of all web applications are stored in Apache web servers in direct competition with Microsoft.</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Outsourcing – From the Industrial Revolution period onwards, the general rule was that manufacturers dictated to society what was good by producing their products. On the other hand, in open source development, it is the community which tells the manufacturers what is good and what is required. An alternative example of this is Google which allows the public to rank pages for any reason; </a:t>
            </a:r>
            <a:r>
              <a:rPr lang="en-GB" sz="1200" kern="1200" dirty="0" err="1" smtClean="0">
                <a:solidFill>
                  <a:schemeClr val="tx1"/>
                </a:solidFill>
                <a:effectLst/>
                <a:latin typeface="+mn-lt"/>
                <a:ea typeface="+mn-ea"/>
                <a:cs typeface="+mn-cs"/>
              </a:rPr>
              <a:t>Yochai</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Benkler</a:t>
            </a:r>
            <a:r>
              <a:rPr lang="en-GB" sz="1200" kern="1200" dirty="0" smtClean="0">
                <a:solidFill>
                  <a:schemeClr val="tx1"/>
                </a:solidFill>
                <a:effectLst/>
                <a:latin typeface="+mn-lt"/>
                <a:ea typeface="+mn-ea"/>
                <a:cs typeface="+mn-cs"/>
              </a:rPr>
              <a:t> states that the “Critical Innovation of Google is outsourcing the decision about what’s relevant [...] instead of our engineers telling what is the most relevant,  it’s says what is relevant”.</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Organisational Structure – Commercial software companies such as Microsoft have recently started reacting to open source development by attempting to replicate its structure: e.g. by enabling its development groups to share the code between each other.</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Influence on other industries – Much research has been undertaken to determine whether the open source concept can be transmitted to other industries. The general consensus is that some parts can be implemented: For instance, companies have started seeking out their customers’ specific requirements, which enabled them to make their products more popular. However, transmitting major issues of open source to other areas seems to be difficult, and the future is not totally predictable.</a:t>
            </a:r>
          </a:p>
        </p:txBody>
      </p:sp>
      <p:sp>
        <p:nvSpPr>
          <p:cNvPr id="4" name="Slide Number Placeholder 3"/>
          <p:cNvSpPr>
            <a:spLocks noGrp="1"/>
          </p:cNvSpPr>
          <p:nvPr>
            <p:ph type="sldNum" sz="quarter" idx="10"/>
          </p:nvPr>
        </p:nvSpPr>
        <p:spPr/>
        <p:txBody>
          <a:bodyPr/>
          <a:lstStyle/>
          <a:p>
            <a:fld id="{3FC09DB6-719C-47D9-A964-E20ABAFC1470}" type="slidenum">
              <a:rPr lang="en-GB" smtClean="0"/>
              <a:pPr/>
              <a:t>8</a:t>
            </a:fld>
            <a:endParaRPr lang="en-GB" dirty="0"/>
          </a:p>
        </p:txBody>
      </p:sp>
    </p:spTree>
    <p:extLst>
      <p:ext uri="{BB962C8B-B14F-4D97-AF65-F5344CB8AC3E}">
        <p14:creationId xmlns:p14="http://schemas.microsoft.com/office/powerpoint/2010/main" val="3161849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Open Source software is yet to be fully discovered today, large business’ such as Microsoft refuse to show their source code in case a competitor will steal their software and modify it for their own. But other companies want to exploit the new opportunity in the market unlike Microsoft which has been slow to react to new trends in the past.</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Google is a good example of a business which uses a range of open source software, for instance their new mobile phone Google Android uses a new open source Operating System.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As mobile phone technology expands with thousands of open source apps on Apple’s iPhone, open source software could be a decisive factor to gain a competitive advantage in the market. Apple opened the door to open source software when they stopped using their non-disclosure agreement, allowing developers to understand the software used in their formerly proprietary operating system.</a:t>
            </a:r>
            <a:endParaRPr lang="en-GB"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FC09DB6-719C-47D9-A964-E20ABAFC1470}" type="slidenum">
              <a:rPr lang="en-GB" smtClean="0"/>
              <a:pPr/>
              <a:t>9</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Many researchers believe that in the future either the majority of computer users will switch to a new operating system which utilizes open source software or Microsoft will release a new Windows under an Open Source license. Thus showing how businesses such as Microsoft and Apple will need to orientate themselves around Open Source software if they are to stay competitive in a growing market.</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If the government is able to re-direct the millions of pounds they pay in their expenditure on software research to open source software, it can have the potential to finally end Microsoft’s monopoly of the market.</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r>
              <a:rPr lang="en-GB" sz="1200" kern="1200" dirty="0" smtClean="0">
                <a:solidFill>
                  <a:schemeClr val="tx1"/>
                </a:solidFill>
                <a:latin typeface="+mn-lt"/>
                <a:ea typeface="+mn-ea"/>
                <a:cs typeface="+mn-cs"/>
              </a:rPr>
              <a:t>Mark Shuttleworth, the founder of Ubuntu said “Cooperation, consensus and community are the primary drivers of open source.” Before adding that open source’s visibility and importance continues to grow, and “we continue to see innovation in the business models, licensing and governance structures that drive the free software platform.”</a:t>
            </a:r>
          </a:p>
        </p:txBody>
      </p:sp>
      <p:sp>
        <p:nvSpPr>
          <p:cNvPr id="4" name="Slide Number Placeholder 3"/>
          <p:cNvSpPr>
            <a:spLocks noGrp="1"/>
          </p:cNvSpPr>
          <p:nvPr>
            <p:ph type="sldNum" sz="quarter" idx="10"/>
          </p:nvPr>
        </p:nvSpPr>
        <p:spPr/>
        <p:txBody>
          <a:bodyPr/>
          <a:lstStyle/>
          <a:p>
            <a:fld id="{3FC09DB6-719C-47D9-A964-E20ABAFC1470}" type="slidenum">
              <a:rPr lang="en-GB" smtClean="0"/>
              <a:pPr/>
              <a:t>10</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19" name="Footer Placeholder 18"/>
          <p:cNvSpPr>
            <a:spLocks noGrp="1"/>
          </p:cNvSpPr>
          <p:nvPr>
            <p:ph type="ftr" sz="quarter" idx="11"/>
          </p:nvPr>
        </p:nvSpPr>
        <p:spPr/>
        <p:txBody>
          <a:bodyPr/>
          <a:lstStyle/>
          <a:p>
            <a:endParaRPr lang="en-GB" dirty="0"/>
          </a:p>
        </p:txBody>
      </p:sp>
      <p:sp>
        <p:nvSpPr>
          <p:cNvPr id="27" name="Slide Number Placeholder 26"/>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8" name="Slide Number Placeholder 7"/>
          <p:cNvSpPr>
            <a:spLocks noGrp="1"/>
          </p:cNvSpPr>
          <p:nvPr>
            <p:ph type="sldNum" sz="quarter" idx="11"/>
          </p:nvPr>
        </p:nvSpPr>
        <p:spPr/>
        <p:txBody>
          <a:bodyPr/>
          <a:lstStyle/>
          <a:p>
            <a:fld id="{F2E18F21-F093-4B6E-969B-C7E6D6E1CBEA}" type="slidenum">
              <a:rPr lang="en-GB" smtClean="0"/>
              <a:pPr/>
              <a:t>‹#›</a:t>
            </a:fld>
            <a:endParaRPr lang="en-GB" dirty="0"/>
          </a:p>
        </p:txBody>
      </p:sp>
      <p:sp>
        <p:nvSpPr>
          <p:cNvPr id="9" name="Footer Placeholder 8"/>
          <p:cNvSpPr>
            <a:spLocks noGrp="1"/>
          </p:cNvSpPr>
          <p:nvPr>
            <p:ph type="ftr" sz="quarter" idx="12"/>
          </p:nvPr>
        </p:nvSpPr>
        <p:spPr/>
        <p:txBody>
          <a:bodyPr/>
          <a:lstStyle/>
          <a:p>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B65CE1-8A82-41FB-8CB6-73F1158676DC}" type="datetimeFigureOut">
              <a:rPr lang="en-US" smtClean="0"/>
              <a:pPr/>
              <a:t>1/11/2010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a:xfrm>
            <a:off x="8156448" y="6422064"/>
            <a:ext cx="762000" cy="365125"/>
          </a:xfrm>
        </p:spPr>
        <p:txBody>
          <a:bodyPr/>
          <a:lstStyle/>
          <a:p>
            <a:fld id="{F2E18F21-F093-4B6E-969B-C7E6D6E1CBEA}"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xmlns:mc="http://schemas.openxmlformats.org/markup-compatibility/2006" xmlns:a14="http://schemas.microsoft.com/office/drawing/2010/main" val="000000" mc:Ignorable="">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C0B65CE1-8A82-41FB-8CB6-73F1158676DC}" type="datetimeFigureOut">
              <a:rPr lang="en-US" smtClean="0"/>
              <a:pPr/>
              <a:t>1/11/2010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2E18F21-F093-4B6E-969B-C7E6D6E1CBEA}"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0B65CE1-8A82-41FB-8CB6-73F1158676DC}" type="datetimeFigureOut">
              <a:rPr lang="en-US" smtClean="0"/>
              <a:pPr/>
              <a:t>1/11/2010</a:t>
            </a:fld>
            <a:endParaRPr lang="en-GB"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GB"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2E18F21-F093-4B6E-969B-C7E6D6E1CBEA}" type="slidenum">
              <a:rPr lang="en-GB" smtClean="0"/>
              <a:pPr/>
              <a:t>‹#›</a:t>
            </a:fld>
            <a:endParaRPr lang="en-GB"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silicon.com/technology/security/2009/08/26/open-source-hack-could-make-mobiles-vulnerable-to-prying-ears-3950000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u.conecta.it/paper/Perceived_disadvantages_ope.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17626" y="1842140"/>
            <a:ext cx="4258630" cy="3515686"/>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l"/>
            <a:r>
              <a:rPr lang="en-GB"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Ethical and economical perspectives of open source software</a:t>
            </a:r>
            <a:endParaRPr lang="en-GB"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Subtitle 2"/>
          <p:cNvSpPr>
            <a:spLocks noGrp="1"/>
          </p:cNvSpPr>
          <p:nvPr>
            <p:ph type="subTitle" idx="1"/>
          </p:nvPr>
        </p:nvSpPr>
        <p:spPr>
          <a:xfrm>
            <a:off x="5929322" y="4286256"/>
            <a:ext cx="2928958" cy="2286016"/>
          </a:xfrm>
        </p:spPr>
        <p:txBody>
          <a:bodyPr>
            <a:normAutofit fontScale="92500" lnSpcReduction="10000"/>
          </a:bodyPr>
          <a:lstStyle/>
          <a:p>
            <a:r>
              <a:rPr lang="en-GB" dirty="0" smtClean="0">
                <a:effectLst>
                  <a:outerShdw blurRad="38100" dist="38100" dir="2700000" algn="tl">
                    <a:srgbClr xmlns:mc="http://schemas.openxmlformats.org/markup-compatibility/2006" xmlns:a14="http://schemas.microsoft.com/office/drawing/2010/main" val="000000" mc:Ignorable="">
                      <a:alpha val="43137"/>
                    </a:srgbClr>
                  </a:outerShdw>
                </a:effectLst>
              </a:rPr>
              <a:t>Team Quintinlessness:</a:t>
            </a:r>
          </a:p>
          <a:p>
            <a:r>
              <a:rPr lang="en-GB" dirty="0" smtClean="0">
                <a:effectLst>
                  <a:outerShdw blurRad="38100" dist="38100" dir="2700000" algn="tl">
                    <a:srgbClr xmlns:mc="http://schemas.openxmlformats.org/markup-compatibility/2006" xmlns:a14="http://schemas.microsoft.com/office/drawing/2010/main" val="000000" mc:Ignorable="">
                      <a:alpha val="43137"/>
                    </a:srgbClr>
                  </a:outerShdw>
                </a:effectLst>
              </a:rPr>
              <a:t>Antony Johnston</a:t>
            </a:r>
          </a:p>
          <a:p>
            <a:r>
              <a:rPr lang="en-GB" dirty="0" smtClean="0">
                <a:effectLst>
                  <a:outerShdw blurRad="38100" dist="38100" dir="2700000" algn="tl">
                    <a:srgbClr xmlns:mc="http://schemas.openxmlformats.org/markup-compatibility/2006" xmlns:a14="http://schemas.microsoft.com/office/drawing/2010/main" val="000000" mc:Ignorable="">
                      <a:alpha val="43137"/>
                    </a:srgbClr>
                  </a:outerShdw>
                </a:effectLst>
              </a:rPr>
              <a:t>Steven Pike</a:t>
            </a:r>
          </a:p>
          <a:p>
            <a:r>
              <a:rPr lang="en-GB" dirty="0" smtClean="0">
                <a:effectLst>
                  <a:outerShdw blurRad="38100" dist="38100" dir="2700000" algn="tl">
                    <a:srgbClr xmlns:mc="http://schemas.openxmlformats.org/markup-compatibility/2006" xmlns:a14="http://schemas.microsoft.com/office/drawing/2010/main" val="000000" mc:Ignorable="">
                      <a:alpha val="43137"/>
                    </a:srgbClr>
                  </a:outerShdw>
                </a:effectLst>
              </a:rPr>
              <a:t>Mark Coleman</a:t>
            </a:r>
          </a:p>
          <a:p>
            <a:r>
              <a:rPr lang="en-GB" dirty="0" smtClean="0">
                <a:effectLst>
                  <a:outerShdw blurRad="38100" dist="38100" dir="2700000" algn="tl">
                    <a:srgbClr xmlns:mc="http://schemas.openxmlformats.org/markup-compatibility/2006" xmlns:a14="http://schemas.microsoft.com/office/drawing/2010/main" val="000000" mc:Ignorable="">
                      <a:alpha val="43137"/>
                    </a:srgbClr>
                  </a:outerShdw>
                </a:effectLst>
              </a:rPr>
              <a:t>Alex Burch</a:t>
            </a:r>
          </a:p>
          <a:p>
            <a:r>
              <a:rPr lang="en-GB" dirty="0" smtClean="0">
                <a:effectLst>
                  <a:outerShdw blurRad="38100" dist="38100" dir="2700000" algn="tl">
                    <a:srgbClr xmlns:mc="http://schemas.openxmlformats.org/markup-compatibility/2006" xmlns:a14="http://schemas.microsoft.com/office/drawing/2010/main" val="000000" mc:Ignorable="">
                      <a:alpha val="43137"/>
                    </a:srgbClr>
                  </a:outerShdw>
                </a:effectLst>
              </a:rPr>
              <a:t>Alex Scleparis</a:t>
            </a:r>
          </a:p>
          <a:p>
            <a:r>
              <a:rPr lang="en-GB" dirty="0" smtClean="0">
                <a:effectLst>
                  <a:outerShdw blurRad="38100" dist="38100" dir="2700000" algn="tl">
                    <a:srgbClr xmlns:mc="http://schemas.openxmlformats.org/markup-compatibility/2006" xmlns:a14="http://schemas.microsoft.com/office/drawing/2010/main" val="000000" mc:Ignorable="">
                      <a:alpha val="43137"/>
                    </a:srgbClr>
                  </a:outerShdw>
                </a:effectLst>
              </a:rPr>
              <a:t>Nurbol Baimaganbetov</a:t>
            </a:r>
          </a:p>
        </p:txBody>
      </p:sp>
      <p:pic>
        <p:nvPicPr>
          <p:cNvPr id="1027" name="Picture 3" descr="C:\Users\Dev1ANT\Desktop\Linux_Logo.png"/>
          <p:cNvPicPr>
            <a:picLocks noChangeAspect="1" noChangeArrowheads="1"/>
          </p:cNvPicPr>
          <p:nvPr/>
        </p:nvPicPr>
        <p:blipFill>
          <a:blip r:embed="rId2" cstate="print"/>
          <a:srcRect/>
          <a:stretch>
            <a:fillRect/>
          </a:stretch>
        </p:blipFill>
        <p:spPr bwMode="auto">
          <a:xfrm>
            <a:off x="899592" y="332656"/>
            <a:ext cx="1500295" cy="1765318"/>
          </a:xfrm>
          <a:prstGeom prst="rect">
            <a:avLst/>
          </a:prstGeom>
          <a:noFill/>
          <a:effectLst>
            <a:outerShdw blurRad="50800" dist="38100" dir="2700000" algn="tl" rotWithShape="0">
              <a:prstClr val="black">
                <a:alpha val="40000"/>
              </a:prstClr>
            </a:outerShdw>
          </a:effectLst>
        </p:spPr>
      </p:pic>
      <p:pic>
        <p:nvPicPr>
          <p:cNvPr id="1026" name="Picture 2" descr="C:\Users\Dev1ANT\Desktop\Android.png"/>
          <p:cNvPicPr>
            <a:picLocks noChangeAspect="1" noChangeArrowheads="1"/>
          </p:cNvPicPr>
          <p:nvPr/>
        </p:nvPicPr>
        <p:blipFill>
          <a:blip r:embed="rId3" cstate="print"/>
          <a:srcRect/>
          <a:stretch>
            <a:fillRect/>
          </a:stretch>
        </p:blipFill>
        <p:spPr bwMode="auto">
          <a:xfrm rot="1523504">
            <a:off x="114060" y="76026"/>
            <a:ext cx="1428728" cy="1688025"/>
          </a:xfrm>
          <a:prstGeom prst="rect">
            <a:avLst/>
          </a:prstGeom>
          <a:noFill/>
          <a:effectLst>
            <a:outerShdw blurRad="50800" dist="38100" dir="5400000" algn="t" rotWithShape="0">
              <a:prstClr val="black">
                <a:alpha val="40000"/>
              </a:prstClr>
            </a:outerShdw>
          </a:effectLst>
        </p:spPr>
      </p:pic>
      <p:pic>
        <p:nvPicPr>
          <p:cNvPr id="1029" name="Picture 5" descr="C:\Users\Dev1ANT\Desktop\Copyleft.png"/>
          <p:cNvPicPr>
            <a:picLocks noChangeAspect="1" noChangeArrowheads="1"/>
          </p:cNvPicPr>
          <p:nvPr/>
        </p:nvPicPr>
        <p:blipFill>
          <a:blip r:embed="rId4" cstate="print"/>
          <a:srcRect/>
          <a:stretch>
            <a:fillRect/>
          </a:stretch>
        </p:blipFill>
        <p:spPr bwMode="auto">
          <a:xfrm rot="429357">
            <a:off x="1918489" y="199424"/>
            <a:ext cx="1214446" cy="1214447"/>
          </a:xfrm>
          <a:prstGeom prst="rect">
            <a:avLst/>
          </a:prstGeom>
          <a:noFill/>
          <a:effectLst>
            <a:outerShdw blurRad="50800" dist="38100" dir="5400000" algn="t" rotWithShape="0">
              <a:prstClr val="black">
                <a:alpha val="40000"/>
              </a:prstClr>
            </a:outerShdw>
          </a:effec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future of open source</a:t>
            </a:r>
            <a:endParaRPr lang="en-GB" dirty="0"/>
          </a:p>
        </p:txBody>
      </p:sp>
      <p:sp>
        <p:nvSpPr>
          <p:cNvPr id="3" name="Content Placeholder 2"/>
          <p:cNvSpPr>
            <a:spLocks noGrp="1"/>
          </p:cNvSpPr>
          <p:nvPr>
            <p:ph idx="1"/>
          </p:nvPr>
        </p:nvSpPr>
        <p:spPr>
          <a:xfrm>
            <a:off x="457200" y="1600200"/>
            <a:ext cx="7467600" cy="4757758"/>
          </a:xfrm>
        </p:spPr>
        <p:txBody>
          <a:bodyPr>
            <a:normAutofit fontScale="92500" lnSpcReduction="20000"/>
          </a:bodyPr>
          <a:lstStyle/>
          <a:p>
            <a:pPr lvl="0"/>
            <a:r>
              <a:rPr lang="en-GB" dirty="0" smtClean="0"/>
              <a:t>The future is bright for Open Source Software; businesses such as Apple and Microsoft will need to further adapt to open source to stay competitive.</a:t>
            </a:r>
          </a:p>
          <a:p>
            <a:pPr lvl="0"/>
            <a:r>
              <a:rPr lang="en-GB" dirty="0" smtClean="0"/>
              <a:t>But does it have the power to defy odds and overthrow Microsoft’s Monopoly of the market? How can the new technology be funded for further growth?</a:t>
            </a:r>
          </a:p>
          <a:p>
            <a:pPr lvl="0"/>
            <a:r>
              <a:rPr lang="en-GB" dirty="0" smtClean="0"/>
              <a:t>The founder of Ubuntu, Mark Shuttleworth believes open source software has both the potential and innovation to grow far into the future.</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outcomes</a:t>
            </a:r>
            <a:endParaRPr lang="en-GB" dirty="0"/>
          </a:p>
        </p:txBody>
      </p:sp>
      <p:sp>
        <p:nvSpPr>
          <p:cNvPr id="3" name="Content Placeholder 2"/>
          <p:cNvSpPr>
            <a:spLocks noGrp="1"/>
          </p:cNvSpPr>
          <p:nvPr>
            <p:ph idx="1"/>
          </p:nvPr>
        </p:nvSpPr>
        <p:spPr/>
        <p:txBody>
          <a:bodyPr>
            <a:normAutofit/>
          </a:bodyPr>
          <a:lstStyle/>
          <a:p>
            <a:r>
              <a:rPr lang="en-GB" dirty="0" smtClean="0"/>
              <a:t>The licensing issues surrounding open source</a:t>
            </a:r>
          </a:p>
          <a:p>
            <a:r>
              <a:rPr lang="en-GB" dirty="0" smtClean="0"/>
              <a:t>The ethical consequences of open source</a:t>
            </a:r>
          </a:p>
          <a:p>
            <a:r>
              <a:rPr lang="en-GB" dirty="0" smtClean="0"/>
              <a:t>Common misconceptions about open source</a:t>
            </a:r>
          </a:p>
          <a:p>
            <a:r>
              <a:rPr lang="en-GB" dirty="0" smtClean="0"/>
              <a:t>Recent news and estimations of the model’s future</a:t>
            </a:r>
          </a:p>
          <a:p>
            <a:endParaRPr lang="en-GB" dirty="0" smtClean="0"/>
          </a:p>
          <a:p>
            <a:endParaRPr lang="en-GB" dirty="0" smtClean="0"/>
          </a:p>
          <a:p>
            <a:endParaRPr lang="en-GB"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reading</a:t>
            </a:r>
            <a:endParaRPr lang="en-GB" dirty="0"/>
          </a:p>
        </p:txBody>
      </p:sp>
      <p:sp>
        <p:nvSpPr>
          <p:cNvPr id="3" name="Content Placeholder 2"/>
          <p:cNvSpPr>
            <a:spLocks noGrp="1"/>
          </p:cNvSpPr>
          <p:nvPr>
            <p:ph idx="1"/>
          </p:nvPr>
        </p:nvSpPr>
        <p:spPr/>
        <p:txBody>
          <a:bodyPr>
            <a:normAutofit fontScale="92500" lnSpcReduction="20000"/>
          </a:bodyPr>
          <a:lstStyle/>
          <a:p>
            <a:r>
              <a:rPr lang="en-GB" dirty="0"/>
              <a:t>Gonzalez-</a:t>
            </a:r>
            <a:r>
              <a:rPr lang="en-GB" dirty="0" err="1"/>
              <a:t>Barahona</a:t>
            </a:r>
            <a:r>
              <a:rPr lang="en-GB" dirty="0"/>
              <a:t>, J.M., 2000, Perceived disadvantages of open source models, Available at: http://eu.conecta.it/paper/Perceived_disadvantages_ope.html</a:t>
            </a:r>
          </a:p>
          <a:p>
            <a:r>
              <a:rPr lang="en-GB" dirty="0"/>
              <a:t>Mustonen, M., 2003, Copyleft – the economics of Linux and other open source software, </a:t>
            </a:r>
            <a:r>
              <a:rPr lang="en-GB" i="1" dirty="0"/>
              <a:t>Information Economics and Policy</a:t>
            </a:r>
            <a:r>
              <a:rPr lang="en-GB" dirty="0"/>
              <a:t>, vol. 15, pp. </a:t>
            </a:r>
            <a:r>
              <a:rPr lang="en-GB" dirty="0" smtClean="0"/>
              <a:t>99–121</a:t>
            </a:r>
          </a:p>
          <a:p>
            <a:r>
              <a:rPr lang="en-GB" dirty="0" err="1"/>
              <a:t>Fuggetta</a:t>
            </a:r>
            <a:r>
              <a:rPr lang="en-GB" dirty="0"/>
              <a:t>, A., 2003, Open source software––an evaluation, </a:t>
            </a:r>
            <a:r>
              <a:rPr lang="en-GB" i="1" dirty="0"/>
              <a:t>Journal of Systems and Software, </a:t>
            </a:r>
            <a:r>
              <a:rPr lang="en-GB" dirty="0"/>
              <a:t>vol. 66, no. 1, pp. </a:t>
            </a:r>
            <a:r>
              <a:rPr lang="en-GB" dirty="0" smtClean="0"/>
              <a:t>77-90</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outcomes</a:t>
            </a:r>
            <a:endParaRPr lang="en-GB" dirty="0"/>
          </a:p>
        </p:txBody>
      </p:sp>
      <p:sp>
        <p:nvSpPr>
          <p:cNvPr id="3" name="Content Placeholder 2"/>
          <p:cNvSpPr>
            <a:spLocks noGrp="1"/>
          </p:cNvSpPr>
          <p:nvPr>
            <p:ph idx="1"/>
          </p:nvPr>
        </p:nvSpPr>
        <p:spPr/>
        <p:txBody>
          <a:bodyPr/>
          <a:lstStyle/>
          <a:p>
            <a:r>
              <a:rPr lang="en-GB" dirty="0" smtClean="0"/>
              <a:t>The licensing issues surrounding open source</a:t>
            </a:r>
          </a:p>
          <a:p>
            <a:r>
              <a:rPr lang="en-GB" dirty="0" smtClean="0"/>
              <a:t>The ethical consequences of open source</a:t>
            </a:r>
          </a:p>
          <a:p>
            <a:r>
              <a:rPr lang="en-GB" dirty="0" smtClean="0"/>
              <a:t>Common misconceptions about open source</a:t>
            </a:r>
          </a:p>
          <a:p>
            <a:r>
              <a:rPr lang="en-GB" dirty="0" smtClean="0"/>
              <a:t>Recent news and estimations of the model’s future</a:t>
            </a:r>
          </a:p>
          <a:p>
            <a:endParaRPr lang="en-GB" dirty="0" smtClean="0"/>
          </a:p>
          <a:p>
            <a:endParaRPr lang="en-GB" dirty="0" smtClean="0"/>
          </a:p>
          <a:p>
            <a:endParaRPr lang="en-GB" dirty="0" smtClean="0"/>
          </a:p>
          <a:p>
            <a:endParaRPr lang="en-GB"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“Copyleft” VS Copyright</a:t>
            </a:r>
            <a:endParaRPr lang="en-GB" dirty="0"/>
          </a:p>
        </p:txBody>
      </p:sp>
      <p:sp>
        <p:nvSpPr>
          <p:cNvPr id="3" name="Content Placeholder 2"/>
          <p:cNvSpPr>
            <a:spLocks noGrp="1"/>
          </p:cNvSpPr>
          <p:nvPr>
            <p:ph idx="1"/>
          </p:nvPr>
        </p:nvSpPr>
        <p:spPr>
          <a:xfrm>
            <a:off x="457200" y="1600200"/>
            <a:ext cx="7467600" cy="4829196"/>
          </a:xfrm>
        </p:spPr>
        <p:txBody>
          <a:bodyPr>
            <a:normAutofit fontScale="92500" lnSpcReduction="20000"/>
          </a:bodyPr>
          <a:lstStyle/>
          <a:p>
            <a:r>
              <a:rPr lang="en-GB" dirty="0" smtClean="0"/>
              <a:t>Open source software is that which publishes its source code, allowing developers worldwide to modify it</a:t>
            </a:r>
          </a:p>
          <a:p>
            <a:r>
              <a:rPr lang="en-GB" dirty="0" smtClean="0"/>
              <a:t>“Copyleft”, enforced by the GPL (general public license)</a:t>
            </a:r>
          </a:p>
          <a:p>
            <a:r>
              <a:rPr lang="en-GB" dirty="0" smtClean="0"/>
              <a:t>Allows software to be freely</a:t>
            </a:r>
          </a:p>
          <a:p>
            <a:pPr>
              <a:buNone/>
            </a:pPr>
            <a:r>
              <a:rPr lang="en-GB" dirty="0" smtClean="0"/>
              <a:t>	distributed and changed...</a:t>
            </a:r>
          </a:p>
          <a:p>
            <a:r>
              <a:rPr lang="en-GB" dirty="0" smtClean="0"/>
              <a:t>...but requires that all subsequent versions carry the </a:t>
            </a:r>
            <a:r>
              <a:rPr lang="en-GB" u="sng" dirty="0" smtClean="0"/>
              <a:t>same</a:t>
            </a:r>
            <a:r>
              <a:rPr lang="en-GB" dirty="0" smtClean="0"/>
              <a:t> freedoms</a:t>
            </a:r>
          </a:p>
          <a:p>
            <a:r>
              <a:rPr lang="en-GB" dirty="0" smtClean="0"/>
              <a:t>E.g. Linux kernel is available free under the GPL. Distributions of it (Ubuntu, Fedora, OpenSUSE) </a:t>
            </a:r>
            <a:r>
              <a:rPr lang="en-GB" u="sng" dirty="0" smtClean="0"/>
              <a:t>must</a:t>
            </a:r>
            <a:r>
              <a:rPr lang="en-GB" dirty="0" smtClean="0"/>
              <a:t> be available for free too</a:t>
            </a:r>
          </a:p>
          <a:p>
            <a:endParaRPr lang="en-GB" dirty="0" smtClean="0"/>
          </a:p>
          <a:p>
            <a:endParaRPr lang="en-GB" dirty="0" smtClean="0"/>
          </a:p>
          <a:p>
            <a:endParaRPr lang="en-GB" dirty="0" smtClean="0"/>
          </a:p>
          <a:p>
            <a:endParaRPr lang="en-GB" dirty="0"/>
          </a:p>
        </p:txBody>
      </p:sp>
      <p:pic>
        <p:nvPicPr>
          <p:cNvPr id="4" name="Picture 5" descr="C:\Users\Dev1ANT\Desktop\Copyleft.png"/>
          <p:cNvPicPr>
            <a:picLocks noChangeAspect="1" noChangeArrowheads="1"/>
          </p:cNvPicPr>
          <p:nvPr/>
        </p:nvPicPr>
        <p:blipFill>
          <a:blip r:embed="rId3" cstate="print"/>
          <a:srcRect/>
          <a:stretch>
            <a:fillRect/>
          </a:stretch>
        </p:blipFill>
        <p:spPr bwMode="auto">
          <a:xfrm>
            <a:off x="7786710" y="285728"/>
            <a:ext cx="1071570" cy="1071571"/>
          </a:xfrm>
          <a:prstGeom prst="rect">
            <a:avLst/>
          </a:prstGeom>
          <a:noFill/>
          <a:effectLst>
            <a:outerShdw blurRad="50800" dist="38100" dir="5400000" algn="t" rotWithShape="0">
              <a:prstClr val="black">
                <a:alpha val="40000"/>
              </a:prstClr>
            </a:outerShdw>
          </a:effectLst>
        </p:spPr>
      </p:pic>
      <p:pic>
        <p:nvPicPr>
          <p:cNvPr id="2050" name="Picture 2" descr="E:\INFO2009\Assignment 2\Lecture slides\GPL.png"/>
          <p:cNvPicPr>
            <a:picLocks noChangeAspect="1" noChangeArrowheads="1"/>
          </p:cNvPicPr>
          <p:nvPr/>
        </p:nvPicPr>
        <p:blipFill>
          <a:blip r:embed="rId4" cstate="print">
            <a:lum bright="10000" contrast="10000"/>
          </a:blip>
          <a:srcRect/>
          <a:stretch>
            <a:fillRect/>
          </a:stretch>
        </p:blipFill>
        <p:spPr bwMode="auto">
          <a:xfrm>
            <a:off x="6677476" y="3130560"/>
            <a:ext cx="2252242" cy="1155696"/>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Ethics</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900642"/>
              </p:ext>
            </p:extLst>
          </p:nvPr>
        </p:nvGraphicFramePr>
        <p:xfrm>
          <a:off x="239682" y="3740152"/>
          <a:ext cx="8643998" cy="2928458"/>
        </p:xfrm>
        <a:graphic>
          <a:graphicData uri="http://schemas.openxmlformats.org/drawingml/2006/table">
            <a:tbl>
              <a:tblPr firstRow="1" bandRow="1">
                <a:tableStyleId>{5C22544A-7EE6-4342-B048-85BDC9FD1C3A}</a:tableStyleId>
              </a:tblPr>
              <a:tblGrid>
                <a:gridCol w="4714908"/>
                <a:gridCol w="3929090"/>
              </a:tblGrid>
              <a:tr h="432048">
                <a:tc>
                  <a:txBody>
                    <a:bodyPr/>
                    <a:lstStyle/>
                    <a:p>
                      <a:pPr algn="ctr">
                        <a:spcAft>
                          <a:spcPts val="0"/>
                        </a:spcAft>
                      </a:pPr>
                      <a:r>
                        <a:rPr lang="en-GB" sz="1600" b="1" dirty="0">
                          <a:effectLst/>
                          <a:latin typeface="+mn-lt"/>
                          <a:ea typeface="Times New Roman"/>
                        </a:rPr>
                        <a:t>Ethical Pros of Buying Open Source</a:t>
                      </a:r>
                      <a:endParaRPr lang="en-GB" sz="1600" dirty="0">
                        <a:effectLst/>
                        <a:latin typeface="+mn-lt"/>
                        <a:ea typeface="Times New Roman"/>
                      </a:endParaRPr>
                    </a:p>
                  </a:txBody>
                  <a:tcPr marL="68580" marR="68580" marT="0" marB="0" anchor="ctr">
                    <a:solidFill>
                      <a:schemeClr val="bg1">
                        <a:lumMod val="95000"/>
                        <a:lumOff val="5000"/>
                      </a:schemeClr>
                    </a:solidFill>
                  </a:tcPr>
                </a:tc>
                <a:tc>
                  <a:txBody>
                    <a:bodyPr/>
                    <a:lstStyle/>
                    <a:p>
                      <a:pPr algn="ctr">
                        <a:spcAft>
                          <a:spcPts val="0"/>
                        </a:spcAft>
                      </a:pPr>
                      <a:r>
                        <a:rPr lang="en-GB" sz="1600" b="1" dirty="0">
                          <a:effectLst/>
                          <a:latin typeface="+mn-lt"/>
                          <a:ea typeface="Times New Roman"/>
                        </a:rPr>
                        <a:t>Ethical Cons of Buying Open Source</a:t>
                      </a:r>
                      <a:endParaRPr lang="en-GB" sz="1600" dirty="0">
                        <a:effectLst/>
                        <a:latin typeface="+mn-lt"/>
                        <a:ea typeface="Times New Roman"/>
                      </a:endParaRPr>
                    </a:p>
                  </a:txBody>
                  <a:tcPr marL="68580" marR="68580" marT="0" marB="0" anchor="ctr">
                    <a:solidFill>
                      <a:schemeClr val="bg1">
                        <a:lumMod val="95000"/>
                        <a:lumOff val="5000"/>
                      </a:schemeClr>
                    </a:solidFill>
                  </a:tcPr>
                </a:tc>
              </a:tr>
              <a:tr h="593719">
                <a:tc>
                  <a:txBody>
                    <a:bodyPr/>
                    <a:lstStyle/>
                    <a:p>
                      <a:pPr marL="285750" indent="-285750" algn="l">
                        <a:spcAft>
                          <a:spcPts val="0"/>
                        </a:spcAft>
                        <a:buFont typeface="Arial" pitchFamily="34" charset="0"/>
                        <a:buChar char="•"/>
                      </a:pPr>
                      <a:r>
                        <a:rPr lang="en-GB" sz="1600" dirty="0">
                          <a:effectLst/>
                          <a:latin typeface="+mn-lt"/>
                          <a:ea typeface="Times New Roman"/>
                        </a:rPr>
                        <a:t>People become empowered, as they get good quality software for free.</a:t>
                      </a:r>
                    </a:p>
                  </a:txBody>
                  <a:tcPr marL="68580" marR="68580" marT="0" marB="0" anchor="ctr"/>
                </a:tc>
                <a:tc>
                  <a:txBody>
                    <a:bodyPr/>
                    <a:lstStyle/>
                    <a:p>
                      <a:pPr marL="285750" indent="-285750" algn="l">
                        <a:spcAft>
                          <a:spcPts val="0"/>
                        </a:spcAft>
                        <a:buFont typeface="Arial" pitchFamily="34" charset="0"/>
                        <a:buChar char="•"/>
                      </a:pPr>
                      <a:r>
                        <a:rPr lang="en-GB" sz="1600" dirty="0">
                          <a:effectLst/>
                          <a:latin typeface="+mn-lt"/>
                          <a:ea typeface="Times New Roman"/>
                        </a:rPr>
                        <a:t>Companies will lose money and possibly go out of business.</a:t>
                      </a:r>
                    </a:p>
                  </a:txBody>
                  <a:tcPr marL="68580" marR="68580" marT="0" marB="0" anchor="ctr"/>
                </a:tc>
              </a:tr>
              <a:tr h="593719">
                <a:tc>
                  <a:txBody>
                    <a:bodyPr/>
                    <a:lstStyle/>
                    <a:p>
                      <a:pPr marL="285750" indent="-285750" algn="l">
                        <a:spcAft>
                          <a:spcPts val="0"/>
                        </a:spcAft>
                        <a:buFont typeface="Arial" pitchFamily="34" charset="0"/>
                        <a:buChar char="•"/>
                      </a:pPr>
                      <a:r>
                        <a:rPr lang="en-GB" sz="1600" dirty="0">
                          <a:effectLst/>
                          <a:latin typeface="+mn-lt"/>
                          <a:ea typeface="Times New Roman"/>
                        </a:rPr>
                        <a:t>Industry has to make better software if they wish to stay in the market, meaning those that buy it get better products.</a:t>
                      </a:r>
                    </a:p>
                  </a:txBody>
                  <a:tcPr marL="68580" marR="68580" marT="0" marB="0" anchor="ctr"/>
                </a:tc>
                <a:tc>
                  <a:txBody>
                    <a:bodyPr/>
                    <a:lstStyle/>
                    <a:p>
                      <a:pPr marL="285750" indent="-285750" algn="l">
                        <a:spcAft>
                          <a:spcPts val="0"/>
                        </a:spcAft>
                        <a:buFont typeface="Arial" pitchFamily="34" charset="0"/>
                        <a:buChar char="•"/>
                      </a:pPr>
                      <a:r>
                        <a:rPr lang="en-GB" sz="1600" dirty="0">
                          <a:effectLst/>
                          <a:latin typeface="+mn-lt"/>
                          <a:ea typeface="Times New Roman"/>
                        </a:rPr>
                        <a:t>Companies may have to charge users more to compensate lack of business.</a:t>
                      </a:r>
                    </a:p>
                  </a:txBody>
                  <a:tcPr marL="68580" marR="68580" marT="0" marB="0" anchor="ctr"/>
                </a:tc>
              </a:tr>
              <a:tr h="1171171">
                <a:tc>
                  <a:txBody>
                    <a:bodyPr/>
                    <a:lstStyle/>
                    <a:p>
                      <a:pPr marL="285750" indent="-285750" algn="l">
                        <a:spcAft>
                          <a:spcPts val="0"/>
                        </a:spcAft>
                        <a:buFont typeface="Arial" pitchFamily="34" charset="0"/>
                        <a:buChar char="•"/>
                      </a:pPr>
                      <a:r>
                        <a:rPr lang="en-GB" sz="1600" dirty="0">
                          <a:effectLst/>
                          <a:latin typeface="+mn-lt"/>
                          <a:ea typeface="Times New Roman"/>
                        </a:rPr>
                        <a:t>Software development and quality will become exponentially better, as more developers move from traditional company employment, to that of open source companies.</a:t>
                      </a:r>
                    </a:p>
                  </a:txBody>
                  <a:tcPr marL="68580" marR="68580" marT="0" marB="0" anchor="ctr"/>
                </a:tc>
                <a:tc>
                  <a:txBody>
                    <a:bodyPr/>
                    <a:lstStyle/>
                    <a:p>
                      <a:pPr marL="285750" indent="-285750" algn="l">
                        <a:spcAft>
                          <a:spcPts val="0"/>
                        </a:spcAft>
                        <a:buFont typeface="Arial" pitchFamily="34" charset="0"/>
                        <a:buChar char="•"/>
                      </a:pPr>
                      <a:r>
                        <a:rPr lang="en-GB" sz="1600" dirty="0">
                          <a:effectLst/>
                          <a:latin typeface="+mn-lt"/>
                          <a:ea typeface="Times New Roman"/>
                        </a:rPr>
                        <a:t>Open source has a lack of structured and high quality support for users of their software.</a:t>
                      </a:r>
                    </a:p>
                  </a:txBody>
                  <a:tcPr marL="68580" marR="68580" marT="0" marB="0" anchor="ctr"/>
                </a:tc>
              </a:tr>
            </a:tbl>
          </a:graphicData>
        </a:graphic>
      </p:graphicFrame>
      <p:graphicFrame>
        <p:nvGraphicFramePr>
          <p:cNvPr id="6" name="Chart 5"/>
          <p:cNvGraphicFramePr/>
          <p:nvPr>
            <p:extLst>
              <p:ext uri="{D42A27DB-BD31-4B8C-83A1-F6EECF244321}">
                <p14:modId xmlns:p14="http://schemas.microsoft.com/office/powerpoint/2010/main" val="2507250708"/>
              </p:ext>
            </p:extLst>
          </p:nvPr>
        </p:nvGraphicFramePr>
        <p:xfrm>
          <a:off x="2428860" y="214290"/>
          <a:ext cx="4154397" cy="29276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357422" y="3130548"/>
            <a:ext cx="4071966" cy="584775"/>
          </a:xfrm>
          <a:prstGeom prst="rect">
            <a:avLst/>
          </a:prstGeom>
          <a:noFill/>
        </p:spPr>
        <p:txBody>
          <a:bodyPr wrap="square" rtlCol="0">
            <a:spAutoFit/>
          </a:bodyPr>
          <a:lstStyle/>
          <a:p>
            <a:pPr algn="ctr"/>
            <a:r>
              <a:rPr lang="en-GB" smtClean="0"/>
              <a:t>The </a:t>
            </a:r>
            <a:r>
              <a:rPr lang="en-GB" smtClean="0"/>
              <a:t>emerging </a:t>
            </a:r>
            <a:r>
              <a:rPr lang="en-GB" dirty="0" smtClean="0"/>
              <a:t>trend of ethical balance</a:t>
            </a:r>
          </a:p>
          <a:p>
            <a:pPr algn="ctr"/>
            <a:r>
              <a:rPr lang="en-GB" sz="1400" dirty="0" smtClean="0"/>
              <a:t>© Burch &amp; Scleparis, 2010</a:t>
            </a:r>
            <a:endParaRPr lang="en-GB" sz="1400" dirty="0"/>
          </a:p>
        </p:txBody>
      </p:sp>
      <p:cxnSp>
        <p:nvCxnSpPr>
          <p:cNvPr id="4" name="Straight Connector 3"/>
          <p:cNvCxnSpPr/>
          <p:nvPr/>
        </p:nvCxnSpPr>
        <p:spPr>
          <a:xfrm>
            <a:off x="3610496" y="347896"/>
            <a:ext cx="1944216" cy="236102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3615576" y="352976"/>
            <a:ext cx="1944216" cy="2361024"/>
          </a:xfrm>
          <a:prstGeom prst="line">
            <a:avLst/>
          </a:prstGeom>
          <a:ln w="57150">
            <a:solidFill>
              <a:srgbClr xmlns:mc="http://schemas.openxmlformats.org/markup-compatibility/2006" xmlns:a14="http://schemas.microsoft.com/office/drawing/2010/main" val="FFFF00" mc:Ignorable=""/>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467846" y="2985522"/>
            <a:ext cx="161032" cy="0"/>
          </a:xfrm>
          <a:prstGeom prst="line">
            <a:avLst/>
          </a:prstGeom>
          <a:ln w="57150">
            <a:solidFill>
              <a:srgbClr xmlns:mc="http://schemas.openxmlformats.org/markup-compatibility/2006" xmlns:a14="http://schemas.microsoft.com/office/drawing/2010/main" val="FFFF00" mc:Ignorable=""/>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397886" y="2985522"/>
            <a:ext cx="161032"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441256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Ethics (contd’)</a:t>
            </a:r>
            <a:endParaRPr lang="en-GB" dirty="0"/>
          </a:p>
        </p:txBody>
      </p:sp>
      <p:sp>
        <p:nvSpPr>
          <p:cNvPr id="3" name="Content Placeholder 2"/>
          <p:cNvSpPr>
            <a:spLocks noGrp="1"/>
          </p:cNvSpPr>
          <p:nvPr>
            <p:ph idx="1"/>
          </p:nvPr>
        </p:nvSpPr>
        <p:spPr/>
        <p:txBody>
          <a:bodyPr>
            <a:normAutofit fontScale="77500" lnSpcReduction="20000"/>
          </a:bodyPr>
          <a:lstStyle/>
          <a:p>
            <a:pPr lvl="0"/>
            <a:r>
              <a:rPr lang="en-GB" dirty="0"/>
              <a:t>There has been a definite increase in the amount of software becoming open source. This could be said to create a security vulnerability</a:t>
            </a:r>
            <a:br>
              <a:rPr lang="en-GB" dirty="0"/>
            </a:br>
            <a:r>
              <a:rPr lang="en-GB" dirty="0"/>
              <a:t/>
            </a:r>
            <a:br>
              <a:rPr lang="en-GB" dirty="0"/>
            </a:br>
            <a:endParaRPr lang="en-GB" dirty="0" smtClean="0"/>
          </a:p>
          <a:p>
            <a:pPr lvl="0"/>
            <a:r>
              <a:rPr lang="en-GB" dirty="0" smtClean="0"/>
              <a:t>EXAMPLE</a:t>
            </a:r>
            <a:r>
              <a:rPr lang="en-GB" dirty="0"/>
              <a:t>:</a:t>
            </a:r>
            <a:br>
              <a:rPr lang="en-GB" dirty="0"/>
            </a:br>
            <a:r>
              <a:rPr lang="en-GB" dirty="0"/>
              <a:t>Old GSM  2G Standard phones will become vulnerable as their source code becomes publicly available. Malicious developers therefore are able to create harmful modified code that could for example steal sensitive and personal information</a:t>
            </a:r>
            <a:r>
              <a:rPr lang="en-GB" dirty="0" smtClean="0"/>
              <a:t>.*</a:t>
            </a:r>
            <a:endParaRPr lang="en-GB" dirty="0"/>
          </a:p>
          <a:p>
            <a:pPr marL="36576" indent="0">
              <a:buNone/>
            </a:pPr>
            <a:endParaRPr lang="en-GB" dirty="0" smtClean="0"/>
          </a:p>
          <a:p>
            <a:pPr marL="36576" indent="0">
              <a:buNone/>
            </a:pPr>
            <a:r>
              <a:rPr lang="en-GB" sz="2300" dirty="0" smtClean="0"/>
              <a:t>*Reference</a:t>
            </a:r>
            <a:r>
              <a:rPr lang="en-GB" sz="2300" dirty="0"/>
              <a:t>: </a:t>
            </a:r>
            <a:r>
              <a:rPr lang="en-GB" sz="2300" u="sng" dirty="0">
                <a:hlinkClick r:id="rId3"/>
              </a:rPr>
              <a:t>http://www.silicon.com/technology/security/2009/08/26/open-source-hack-could-make-mobiles-vulnerable-to-prying-ears-39500001/</a:t>
            </a:r>
            <a:r>
              <a:rPr lang="en-GB" sz="2300" dirty="0"/>
              <a:t> </a:t>
            </a:r>
          </a:p>
        </p:txBody>
      </p:sp>
    </p:spTree>
    <p:extLst>
      <p:ext uri="{BB962C8B-B14F-4D97-AF65-F5344CB8AC3E}">
        <p14:creationId xmlns:p14="http://schemas.microsoft.com/office/powerpoint/2010/main" val="427782513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 misconceptions</a:t>
            </a:r>
            <a:endParaRPr lang="en-GB" dirty="0"/>
          </a:p>
        </p:txBody>
      </p:sp>
      <p:sp>
        <p:nvSpPr>
          <p:cNvPr id="3" name="Content Placeholder 2"/>
          <p:cNvSpPr>
            <a:spLocks noGrp="1"/>
          </p:cNvSpPr>
          <p:nvPr>
            <p:ph idx="1"/>
          </p:nvPr>
        </p:nvSpPr>
        <p:spPr/>
        <p:txBody>
          <a:bodyPr>
            <a:normAutofit/>
          </a:bodyPr>
          <a:lstStyle/>
          <a:p>
            <a:pPr lvl="0"/>
            <a:r>
              <a:rPr lang="en-GB" dirty="0"/>
              <a:t>There is no guarantee that development will happen.</a:t>
            </a:r>
          </a:p>
          <a:p>
            <a:pPr lvl="0"/>
            <a:r>
              <a:rPr lang="en-GB" dirty="0"/>
              <a:t>There may be significant problems connected to intellectual property</a:t>
            </a:r>
          </a:p>
          <a:p>
            <a:pPr lvl="0"/>
            <a:r>
              <a:rPr lang="en-GB" dirty="0"/>
              <a:t>It is sometimes difficult to know that a project </a:t>
            </a:r>
            <a:r>
              <a:rPr lang="en-GB" dirty="0" smtClean="0"/>
              <a:t>exists, </a:t>
            </a:r>
            <a:r>
              <a:rPr lang="en-GB" dirty="0"/>
              <a:t>and </a:t>
            </a:r>
            <a:r>
              <a:rPr lang="en-GB" dirty="0" smtClean="0"/>
              <a:t>know its </a:t>
            </a:r>
            <a:r>
              <a:rPr lang="en-GB" dirty="0"/>
              <a:t>current </a:t>
            </a:r>
            <a:r>
              <a:rPr lang="en-GB" dirty="0" smtClean="0"/>
              <a:t>status</a:t>
            </a:r>
          </a:p>
          <a:p>
            <a:pPr lvl="0"/>
            <a:endParaRPr lang="en-GB" dirty="0"/>
          </a:p>
          <a:p>
            <a:pPr marL="36576" indent="0">
              <a:buNone/>
            </a:pPr>
            <a:r>
              <a:rPr lang="en-GB" sz="2000" dirty="0"/>
              <a:t>Reference: </a:t>
            </a:r>
            <a:r>
              <a:rPr lang="en-GB" sz="2000" u="sng" dirty="0" smtClean="0">
                <a:hlinkClick r:id="rId3"/>
              </a:rPr>
              <a:t>http</a:t>
            </a:r>
            <a:r>
              <a:rPr lang="en-GB" sz="2000" u="sng" dirty="0">
                <a:hlinkClick r:id="rId3"/>
              </a:rPr>
              <a:t>://eu.conecta.it/paper/Perceived_disadvantages_ope.html</a:t>
            </a:r>
            <a:r>
              <a:rPr lang="en-GB" sz="2000" dirty="0"/>
              <a:t> </a:t>
            </a:r>
          </a:p>
          <a:p>
            <a:pPr lvl="0"/>
            <a:endParaRPr lang="en-GB" dirty="0"/>
          </a:p>
        </p:txBody>
      </p:sp>
    </p:spTree>
    <p:extLst>
      <p:ext uri="{BB962C8B-B14F-4D97-AF65-F5344CB8AC3E}">
        <p14:creationId xmlns:p14="http://schemas.microsoft.com/office/powerpoint/2010/main" val="322418383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Costs and benefits: Individual perspective</a:t>
            </a:r>
          </a:p>
        </p:txBody>
      </p:sp>
      <p:sp>
        <p:nvSpPr>
          <p:cNvPr id="3" name="Content Placeholder 2"/>
          <p:cNvSpPr>
            <a:spLocks noGrp="1"/>
          </p:cNvSpPr>
          <p:nvPr>
            <p:ph idx="1"/>
          </p:nvPr>
        </p:nvSpPr>
        <p:spPr/>
        <p:txBody>
          <a:bodyPr/>
          <a:lstStyle/>
          <a:p>
            <a:r>
              <a:rPr lang="en-GB" dirty="0"/>
              <a:t>Improved skills</a:t>
            </a:r>
          </a:p>
          <a:p>
            <a:pPr>
              <a:buNone/>
            </a:pPr>
            <a:r>
              <a:rPr lang="en-GB" dirty="0"/>
              <a:t>	</a:t>
            </a:r>
          </a:p>
          <a:p>
            <a:r>
              <a:rPr lang="en-GB" dirty="0" smtClean="0"/>
              <a:t>Ability to adapt software for own needs</a:t>
            </a:r>
            <a:endParaRPr lang="en-GB" dirty="0"/>
          </a:p>
          <a:p>
            <a:endParaRPr lang="en-GB" dirty="0"/>
          </a:p>
          <a:p>
            <a:r>
              <a:rPr lang="en-GB" dirty="0"/>
              <a:t>Recognition in community </a:t>
            </a:r>
          </a:p>
          <a:p>
            <a:endParaRPr lang="en-GB" dirty="0"/>
          </a:p>
          <a:p>
            <a:r>
              <a:rPr lang="en-GB" dirty="0"/>
              <a:t>Employment perspectives</a:t>
            </a:r>
          </a:p>
          <a:p>
            <a:endParaRPr lang="en-GB" dirty="0"/>
          </a:p>
        </p:txBody>
      </p:sp>
    </p:spTree>
    <p:extLst>
      <p:ext uri="{BB962C8B-B14F-4D97-AF65-F5344CB8AC3E}">
        <p14:creationId xmlns:p14="http://schemas.microsoft.com/office/powerpoint/2010/main" val="217612995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Costs and benefits: Social perspective</a:t>
            </a:r>
          </a:p>
        </p:txBody>
      </p:sp>
      <p:sp>
        <p:nvSpPr>
          <p:cNvPr id="3" name="Content Placeholder 2"/>
          <p:cNvSpPr>
            <a:spLocks noGrp="1"/>
          </p:cNvSpPr>
          <p:nvPr>
            <p:ph idx="1"/>
          </p:nvPr>
        </p:nvSpPr>
        <p:spPr>
          <a:xfrm>
            <a:off x="457200" y="1600200"/>
            <a:ext cx="7467600" cy="4925144"/>
          </a:xfrm>
        </p:spPr>
        <p:txBody>
          <a:bodyPr>
            <a:normAutofit fontScale="85000" lnSpcReduction="20000"/>
          </a:bodyPr>
          <a:lstStyle/>
          <a:p>
            <a:pPr>
              <a:tabLst>
                <a:tab pos="415925" algn="l"/>
              </a:tabLst>
            </a:pPr>
            <a:r>
              <a:rPr lang="en-GB" dirty="0"/>
              <a:t>Software becomes affordable for smaller companies and poorer individuals</a:t>
            </a:r>
          </a:p>
          <a:p>
            <a:pPr>
              <a:tabLst>
                <a:tab pos="415925" algn="l"/>
              </a:tabLst>
            </a:pPr>
            <a:r>
              <a:rPr lang="en-GB" dirty="0"/>
              <a:t>Public influence: “The critical innovation </a:t>
            </a:r>
            <a:r>
              <a:rPr lang="en-GB" dirty="0" smtClean="0"/>
              <a:t>of</a:t>
            </a:r>
          </a:p>
          <a:p>
            <a:pPr marL="36576" indent="0">
              <a:buNone/>
              <a:tabLst>
                <a:tab pos="415925" algn="l"/>
              </a:tabLst>
            </a:pPr>
            <a:r>
              <a:rPr lang="en-GB" dirty="0" smtClean="0"/>
              <a:t>	Google </a:t>
            </a:r>
            <a:r>
              <a:rPr lang="en-GB" dirty="0"/>
              <a:t>is outsourcing  the decision </a:t>
            </a:r>
            <a:r>
              <a:rPr lang="en-GB" dirty="0" smtClean="0"/>
              <a:t>about</a:t>
            </a:r>
          </a:p>
          <a:p>
            <a:pPr marL="36576" indent="0">
              <a:buNone/>
              <a:tabLst>
                <a:tab pos="415925" algn="l"/>
              </a:tabLst>
            </a:pPr>
            <a:r>
              <a:rPr lang="en-GB" dirty="0" smtClean="0"/>
              <a:t>	what’s </a:t>
            </a:r>
            <a:r>
              <a:rPr lang="en-GB" dirty="0"/>
              <a:t>relevant</a:t>
            </a:r>
            <a:r>
              <a:rPr lang="en-GB" dirty="0" smtClean="0"/>
              <a:t>” (</a:t>
            </a:r>
            <a:r>
              <a:rPr lang="en-GB" dirty="0" err="1" smtClean="0"/>
              <a:t>Yochai</a:t>
            </a:r>
            <a:r>
              <a:rPr lang="en-GB" dirty="0" smtClean="0"/>
              <a:t> </a:t>
            </a:r>
            <a:r>
              <a:rPr lang="en-GB" dirty="0" err="1" smtClean="0"/>
              <a:t>Benkler</a:t>
            </a:r>
            <a:r>
              <a:rPr lang="en-GB" dirty="0" smtClean="0"/>
              <a:t>)</a:t>
            </a:r>
            <a:r>
              <a:rPr lang="en-GB" baseline="30000" dirty="0" smtClean="0"/>
              <a:t>1</a:t>
            </a:r>
            <a:endParaRPr lang="en-GB" dirty="0"/>
          </a:p>
          <a:p>
            <a:pPr>
              <a:tabLst>
                <a:tab pos="415925" algn="l"/>
              </a:tabLst>
            </a:pPr>
            <a:r>
              <a:rPr lang="en-GB" dirty="0"/>
              <a:t>Organisational Structure:  “Another area </a:t>
            </a:r>
            <a:r>
              <a:rPr lang="en-GB" dirty="0" smtClean="0"/>
              <a:t>in</a:t>
            </a:r>
          </a:p>
          <a:p>
            <a:pPr marL="36576" indent="0">
              <a:buNone/>
              <a:tabLst>
                <a:tab pos="415925" algn="l"/>
              </a:tabLst>
            </a:pPr>
            <a:r>
              <a:rPr lang="en-GB" dirty="0"/>
              <a:t>	</a:t>
            </a:r>
            <a:r>
              <a:rPr lang="en-GB" dirty="0" smtClean="0"/>
              <a:t>which </a:t>
            </a:r>
            <a:r>
              <a:rPr lang="en-GB" dirty="0"/>
              <a:t>software companies might try </a:t>
            </a:r>
            <a:r>
              <a:rPr lang="en-GB" dirty="0" smtClean="0"/>
              <a:t>to</a:t>
            </a:r>
          </a:p>
          <a:p>
            <a:pPr marL="36576" indent="0">
              <a:buNone/>
              <a:tabLst>
                <a:tab pos="415925" algn="l"/>
              </a:tabLst>
            </a:pPr>
            <a:r>
              <a:rPr lang="en-GB" dirty="0"/>
              <a:t>	</a:t>
            </a:r>
            <a:r>
              <a:rPr lang="en-GB" dirty="0" smtClean="0"/>
              <a:t>emulate </a:t>
            </a:r>
            <a:r>
              <a:rPr lang="en-GB" dirty="0"/>
              <a:t>open source development is </a:t>
            </a:r>
            <a:r>
              <a:rPr lang="en-GB" dirty="0" smtClean="0"/>
              <a:t>the</a:t>
            </a:r>
          </a:p>
          <a:p>
            <a:pPr marL="36576" indent="0">
              <a:buNone/>
              <a:tabLst>
                <a:tab pos="415925" algn="l"/>
              </a:tabLst>
            </a:pPr>
            <a:r>
              <a:rPr lang="en-GB" dirty="0"/>
              <a:t>	</a:t>
            </a:r>
            <a:r>
              <a:rPr lang="en-GB" dirty="0" smtClean="0"/>
              <a:t>promotion </a:t>
            </a:r>
            <a:r>
              <a:rPr lang="en-GB" dirty="0"/>
              <a:t>of widespread code </a:t>
            </a:r>
            <a:r>
              <a:rPr lang="en-GB" dirty="0" smtClean="0"/>
              <a:t>sharing</a:t>
            </a:r>
          </a:p>
          <a:p>
            <a:pPr marL="36576" indent="0">
              <a:buNone/>
              <a:tabLst>
                <a:tab pos="415925" algn="l"/>
              </a:tabLst>
            </a:pPr>
            <a:r>
              <a:rPr lang="en-GB" dirty="0"/>
              <a:t>	</a:t>
            </a:r>
            <a:r>
              <a:rPr lang="en-GB" dirty="0" smtClean="0"/>
              <a:t>within the company”</a:t>
            </a:r>
            <a:r>
              <a:rPr lang="en-GB" baseline="30000" dirty="0" smtClean="0"/>
              <a:t>2</a:t>
            </a:r>
            <a:endParaRPr lang="en-GB" dirty="0"/>
          </a:p>
          <a:p>
            <a:pPr>
              <a:tabLst>
                <a:tab pos="415925" algn="l"/>
              </a:tabLst>
            </a:pPr>
            <a:r>
              <a:rPr lang="en-GB" dirty="0"/>
              <a:t>Influence on other industries</a:t>
            </a:r>
          </a:p>
          <a:p>
            <a:pPr>
              <a:buNone/>
              <a:tabLst>
                <a:tab pos="415925" algn="l"/>
              </a:tabLst>
            </a:pPr>
            <a:r>
              <a:rPr lang="en-GB" sz="2000" dirty="0"/>
              <a:t>1: http://www.youtube.com/watch?v=NgYE75gkzkM</a:t>
            </a:r>
          </a:p>
          <a:p>
            <a:pPr>
              <a:buNone/>
              <a:tabLst>
                <a:tab pos="415925" algn="l"/>
              </a:tabLst>
            </a:pPr>
            <a:r>
              <a:rPr lang="en-GB" sz="2000" dirty="0"/>
              <a:t>2: http://www.jstor.org/stable/pdfplus/3569837.pdf</a:t>
            </a:r>
          </a:p>
          <a:p>
            <a:endParaRPr lang="en-GB" dirty="0"/>
          </a:p>
          <a:p>
            <a:endParaRPr lang="en-GB" dirty="0"/>
          </a:p>
          <a:p>
            <a:endParaRPr lang="en-GB" dirty="0"/>
          </a:p>
        </p:txBody>
      </p:sp>
      <p:pic>
        <p:nvPicPr>
          <p:cNvPr id="1026" name="Picture 2" descr="F:\My Docs\Year 2 - Semester 1\INFO2009\Assignment 2\Lecture slides\Yochai_benkler_boalt_high-res.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0194" t="21854" r="15261"/>
          <a:stretch/>
        </p:blipFill>
        <p:spPr bwMode="auto">
          <a:xfrm rot="431441">
            <a:off x="7106318" y="1154722"/>
            <a:ext cx="1747520" cy="1877766"/>
          </a:xfrm>
          <a:prstGeom prst="rect">
            <a:avLst/>
          </a:prstGeom>
          <a:ln>
            <a:noFill/>
          </a:ln>
          <a:effectLst>
            <a:softEdge rad="112500"/>
          </a:effectLst>
          <a:extLst>
            <a:ext uri="{909E8E84-426E-40DD-AFC4-6F175D3DCCD1}">
              <a14:hiddenFill xmlns:a14="http://schemas.microsoft.com/office/drawing/2010/main">
                <a:solidFill>
                  <a:srgbClr xmlns:mc="http://schemas.openxmlformats.org/markup-compatibility/2006" val="FFFFFF" mc:Ignorable=""/>
                </a:solidFill>
              </a14:hiddenFill>
            </a:ext>
          </a:extLst>
        </p:spPr>
      </p:pic>
      <p:pic>
        <p:nvPicPr>
          <p:cNvPr id="1027" name="Picture 3" descr="F:\My Docs\Year 2 - Semester 1\INFO2009\Assignment 2\Lecture slides\open_source_communism.jpg"/>
          <p:cNvPicPr>
            <a:picLocks noChangeAspect="1" noChangeArrowheads="1"/>
          </p:cNvPicPr>
          <p:nvPr/>
        </p:nvPicPr>
        <p:blipFill rotWithShape="1">
          <a:blip r:embed="rId4">
            <a:extLst>
              <a:ext uri="{28A0092B-C50C-407E-A947-70E740481C1C}">
                <a14:useLocalDpi xmlns:a14="http://schemas.microsoft.com/office/drawing/2010/main" val="0"/>
              </a:ext>
            </a:extLst>
          </a:blip>
          <a:srcRect l="2726" t="2218" r="3090" b="2030"/>
          <a:stretch/>
        </p:blipFill>
        <p:spPr bwMode="auto">
          <a:xfrm>
            <a:off x="6804248" y="3573015"/>
            <a:ext cx="2232248" cy="3039291"/>
          </a:xfrm>
          <a:prstGeom prst="roundRect">
            <a:avLst>
              <a:gd name="adj" fmla="val 8594"/>
            </a:avLst>
          </a:prstGeom>
          <a:solidFill>
            <a:srgbClr xmlns:mc="http://schemas.openxmlformats.org/markup-compatibility/2006" xmlns:a14="http://schemas.microsoft.com/office/drawing/2010/main" val="FFFFFF" mc:Ignorable="">
              <a:shade val="85000"/>
            </a:srgbClr>
          </a:solidFill>
          <a:ln>
            <a:noFill/>
          </a:ln>
          <a:effectLst>
            <a:reflection blurRad="12700" stA="38000" endPos="28000" dist="5000" dir="5400000" sy="-100000" algn="bl" rotWithShape="0"/>
          </a:effectLst>
          <a:extLst/>
        </p:spPr>
      </p:pic>
      <p:sp>
        <p:nvSpPr>
          <p:cNvPr id="4" name="TextBox 3"/>
          <p:cNvSpPr txBox="1"/>
          <p:nvPr/>
        </p:nvSpPr>
        <p:spPr>
          <a:xfrm rot="512829">
            <a:off x="7183172" y="2864901"/>
            <a:ext cx="1584176" cy="338554"/>
          </a:xfrm>
          <a:prstGeom prst="rect">
            <a:avLst/>
          </a:prstGeom>
          <a:noFill/>
        </p:spPr>
        <p:txBody>
          <a:bodyPr wrap="square" rtlCol="0">
            <a:spAutoFit/>
          </a:bodyPr>
          <a:lstStyle/>
          <a:p>
            <a:r>
              <a:rPr lang="en-GB" sz="1600" dirty="0" err="1"/>
              <a:t>Yochai</a:t>
            </a:r>
            <a:r>
              <a:rPr lang="en-GB" sz="1600" dirty="0"/>
              <a:t> </a:t>
            </a:r>
            <a:r>
              <a:rPr lang="en-GB" sz="1600" dirty="0" err="1" smtClean="0"/>
              <a:t>Benkler</a:t>
            </a:r>
            <a:endParaRPr lang="en-GB" sz="1600" dirty="0"/>
          </a:p>
        </p:txBody>
      </p:sp>
    </p:spTree>
    <p:extLst>
      <p:ext uri="{BB962C8B-B14F-4D97-AF65-F5344CB8AC3E}">
        <p14:creationId xmlns:p14="http://schemas.microsoft.com/office/powerpoint/2010/main" val="26052307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Recent news</a:t>
            </a:r>
            <a:endParaRPr lang="en-GB" dirty="0"/>
          </a:p>
        </p:txBody>
      </p:sp>
      <p:sp>
        <p:nvSpPr>
          <p:cNvPr id="3" name="Content Placeholder 2"/>
          <p:cNvSpPr>
            <a:spLocks noGrp="1"/>
          </p:cNvSpPr>
          <p:nvPr>
            <p:ph idx="1"/>
          </p:nvPr>
        </p:nvSpPr>
        <p:spPr>
          <a:xfrm>
            <a:off x="457200" y="1600200"/>
            <a:ext cx="7467600" cy="4900634"/>
          </a:xfrm>
        </p:spPr>
        <p:txBody>
          <a:bodyPr>
            <a:normAutofit fontScale="92500" lnSpcReduction="20000"/>
          </a:bodyPr>
          <a:lstStyle/>
          <a:p>
            <a:pPr lvl="0"/>
            <a:r>
              <a:rPr lang="en-US" dirty="0" smtClean="0"/>
              <a:t>Open Source software is yet to be fully adopted: many people believe if they show their source code, other people will steal their idea</a:t>
            </a:r>
            <a:endParaRPr lang="en-GB" dirty="0" smtClean="0"/>
          </a:p>
          <a:p>
            <a:pPr lvl="0"/>
            <a:r>
              <a:rPr lang="en-US" dirty="0" smtClean="0"/>
              <a:t>Google widely utilizes open source software for their own benefit in several</a:t>
            </a:r>
          </a:p>
          <a:p>
            <a:pPr lvl="0">
              <a:buNone/>
            </a:pPr>
            <a:r>
              <a:rPr lang="en-US" dirty="0" smtClean="0"/>
              <a:t>	different markets, for example with their new Android OS.</a:t>
            </a:r>
            <a:endParaRPr lang="en-GB" dirty="0" smtClean="0"/>
          </a:p>
          <a:p>
            <a:pPr lvl="0"/>
            <a:r>
              <a:rPr lang="en-US" dirty="0" smtClean="0"/>
              <a:t>However, Google has been facing</a:t>
            </a:r>
          </a:p>
          <a:p>
            <a:pPr lvl="0">
              <a:buNone/>
            </a:pPr>
            <a:r>
              <a:rPr lang="en-US" dirty="0" smtClean="0"/>
              <a:t>	stiff competition from Apple who offer</a:t>
            </a:r>
          </a:p>
          <a:p>
            <a:pPr lvl="0">
              <a:buNone/>
            </a:pPr>
            <a:r>
              <a:rPr lang="en-US" dirty="0" smtClean="0"/>
              <a:t>	open source software through their</a:t>
            </a:r>
          </a:p>
          <a:p>
            <a:pPr lvl="0">
              <a:buNone/>
            </a:pPr>
            <a:r>
              <a:rPr lang="en-US" dirty="0" smtClean="0"/>
              <a:t>	iPhone app store.</a:t>
            </a:r>
            <a:endParaRPr lang="en-GB" dirty="0" smtClean="0"/>
          </a:p>
        </p:txBody>
      </p:sp>
      <p:pic>
        <p:nvPicPr>
          <p:cNvPr id="1026" name="Picture 2" descr="E:\INFO2009\Assignment 2\Lecture slides\iPhone app store.jpg"/>
          <p:cNvPicPr>
            <a:picLocks noChangeAspect="1" noChangeArrowheads="1"/>
          </p:cNvPicPr>
          <p:nvPr/>
        </p:nvPicPr>
        <p:blipFill>
          <a:blip r:embed="rId3" cstate="print"/>
          <a:srcRect/>
          <a:stretch>
            <a:fillRect/>
          </a:stretch>
        </p:blipFill>
        <p:spPr bwMode="auto">
          <a:xfrm rot="745127">
            <a:off x="7356391" y="4569765"/>
            <a:ext cx="1416554" cy="2131493"/>
          </a:xfrm>
          <a:prstGeom prst="rect">
            <a:avLst/>
          </a:prstGeom>
          <a:noFill/>
          <a:effectLst>
            <a:outerShdw blurRad="50800" dist="38100" dir="5400000" algn="t" rotWithShape="0">
              <a:prstClr val="black">
                <a:alpha val="40000"/>
              </a:prstClr>
            </a:outerShdw>
          </a:effectLst>
        </p:spPr>
      </p:pic>
      <p:pic>
        <p:nvPicPr>
          <p:cNvPr id="1027" name="Picture 3" descr="E:\INFO2009\Assignment 2\Lecture slides\Android logo.png"/>
          <p:cNvPicPr>
            <a:picLocks noChangeAspect="1" noChangeArrowheads="1"/>
          </p:cNvPicPr>
          <p:nvPr/>
        </p:nvPicPr>
        <p:blipFill>
          <a:blip r:embed="rId4" cstate="print"/>
          <a:srcRect/>
          <a:stretch>
            <a:fillRect/>
          </a:stretch>
        </p:blipFill>
        <p:spPr bwMode="auto">
          <a:xfrm rot="20901484">
            <a:off x="7586851" y="2887992"/>
            <a:ext cx="1269513" cy="1499915"/>
          </a:xfrm>
          <a:prstGeom prst="rect">
            <a:avLst/>
          </a:prstGeom>
          <a:noFill/>
          <a:effectLst>
            <a:outerShdw blurRad="50800" dist="38100" dir="2700000" algn="tl" rotWithShape="0">
              <a:prstClr val="black">
                <a:alpha val="40000"/>
              </a:prstClr>
            </a:outerShdw>
          </a:effectLst>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xmlns:mc="http://schemas.openxmlformats.org/markup-compatibility/2006" xmlns:a14="http://schemas.microsoft.com/office/drawing/2010/main" val="3B3B3B" mc:Ignorable=""/>
      </a:dk2>
      <a:lt2>
        <a:srgbClr xmlns:mc="http://schemas.openxmlformats.org/markup-compatibility/2006" xmlns:a14="http://schemas.microsoft.com/office/drawing/2010/main" val="D4D2D0" mc:Ignorable=""/>
      </a:lt2>
      <a:accent1>
        <a:srgbClr xmlns:mc="http://schemas.openxmlformats.org/markup-compatibility/2006" xmlns:a14="http://schemas.microsoft.com/office/drawing/2010/main" val="6EA0B0" mc:Ignorable=""/>
      </a:accent1>
      <a:accent2>
        <a:srgbClr xmlns:mc="http://schemas.openxmlformats.org/markup-compatibility/2006" xmlns:a14="http://schemas.microsoft.com/office/drawing/2010/main" val="CCAF0A" mc:Ignorable=""/>
      </a:accent2>
      <a:accent3>
        <a:srgbClr xmlns:mc="http://schemas.openxmlformats.org/markup-compatibility/2006" xmlns:a14="http://schemas.microsoft.com/office/drawing/2010/main" val="8D89A4" mc:Ignorable=""/>
      </a:accent3>
      <a:accent4>
        <a:srgbClr xmlns:mc="http://schemas.openxmlformats.org/markup-compatibility/2006" xmlns:a14="http://schemas.microsoft.com/office/drawing/2010/main" val="748560" mc:Ignorable=""/>
      </a:accent4>
      <a:accent5>
        <a:srgbClr xmlns:mc="http://schemas.openxmlformats.org/markup-compatibility/2006" xmlns:a14="http://schemas.microsoft.com/office/drawing/2010/main" val="9E9273" mc:Ignorable=""/>
      </a:accent5>
      <a:accent6>
        <a:srgbClr xmlns:mc="http://schemas.openxmlformats.org/markup-compatibility/2006" xmlns:a14="http://schemas.microsoft.com/office/drawing/2010/main" val="7E848D" mc:Ignorable=""/>
      </a:accent6>
      <a:hlink>
        <a:srgbClr xmlns:mc="http://schemas.openxmlformats.org/markup-compatibility/2006" xmlns:a14="http://schemas.microsoft.com/office/drawing/2010/main" val="00C8C3" mc:Ignorable=""/>
      </a:hlink>
      <a:folHlink>
        <a:srgbClr xmlns:mc="http://schemas.openxmlformats.org/markup-compatibility/2006" xmlns:a14="http://schemas.microsoft.com/office/drawing/2010/main" val="A116E0"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xmlns:mc="http://schemas.openxmlformats.org/markup-compatibility/2006" xmlns:a14="http://schemas.microsoft.com/office/drawing/2010/main" val="1F497D" mc:Ignorable=""/>
      </a:dk2>
      <a:lt2>
        <a:srgbClr xmlns:mc="http://schemas.openxmlformats.org/markup-compatibility/2006" xmlns:a14="http://schemas.microsoft.com/office/drawing/2010/main" val="EEECE1" mc:Ignorable=""/>
      </a:lt2>
      <a:accent1>
        <a:srgbClr xmlns:mc="http://schemas.openxmlformats.org/markup-compatibility/2006" xmlns:a14="http://schemas.microsoft.com/office/drawing/2010/main" val="4F81BD" mc:Ignorable=""/>
      </a:accent1>
      <a:accent2>
        <a:srgbClr xmlns:mc="http://schemas.openxmlformats.org/markup-compatibility/2006" xmlns:a14="http://schemas.microsoft.com/office/drawing/2010/main" val="C0504D" mc:Ignorable=""/>
      </a:accent2>
      <a:accent3>
        <a:srgbClr xmlns:mc="http://schemas.openxmlformats.org/markup-compatibility/2006" xmlns:a14="http://schemas.microsoft.com/office/drawing/2010/main" val="9BBB59" mc:Ignorable=""/>
      </a:accent3>
      <a:accent4>
        <a:srgbClr xmlns:mc="http://schemas.openxmlformats.org/markup-compatibility/2006" xmlns:a14="http://schemas.microsoft.com/office/drawing/2010/main" val="8064A2" mc:Ignorable=""/>
      </a:accent4>
      <a:accent5>
        <a:srgbClr xmlns:mc="http://schemas.openxmlformats.org/markup-compatibility/2006" xmlns:a14="http://schemas.microsoft.com/office/drawing/2010/main" val="4BACC6" mc:Ignorable=""/>
      </a:accent5>
      <a:accent6>
        <a:srgbClr xmlns:mc="http://schemas.openxmlformats.org/markup-compatibility/2006" xmlns:a14="http://schemas.microsoft.com/office/drawing/2010/main" val="F79646" mc:Ignorable=""/>
      </a:accent6>
      <a:hlink>
        <a:srgbClr xmlns:mc="http://schemas.openxmlformats.org/markup-compatibility/2006" xmlns:a14="http://schemas.microsoft.com/office/drawing/2010/main" val="0000FF" mc:Ignorable=""/>
      </a:hlink>
      <a:folHlink>
        <a:srgbClr xmlns:mc="http://schemas.openxmlformats.org/markup-compatibility/2006" xmlns:a14="http://schemas.microsoft.com/office/drawing/2010/main" val="800080"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10/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349</TotalTime>
  <Words>1949</Words>
  <Application>Microsoft Office PowerPoint</Application>
  <PresentationFormat>On-screen Show (4:3)</PresentationFormat>
  <Paragraphs>149</Paragraphs>
  <Slides>12</Slides>
  <Notes>8</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Technic</vt:lpstr>
      <vt:lpstr>Ethical and economical perspectives of open source software</vt:lpstr>
      <vt:lpstr>Learning outcomes</vt:lpstr>
      <vt:lpstr>“Copyleft” VS Copyright</vt:lpstr>
      <vt:lpstr>Ethics</vt:lpstr>
      <vt:lpstr>Ethics (contd’)</vt:lpstr>
      <vt:lpstr>Common misconceptions</vt:lpstr>
      <vt:lpstr>Costs and benefits: Individual perspective</vt:lpstr>
      <vt:lpstr>Costs and benefits: Social perspective</vt:lpstr>
      <vt:lpstr>Recent news</vt:lpstr>
      <vt:lpstr>The future of open source</vt:lpstr>
      <vt:lpstr>Learning outcomes</vt:lpstr>
      <vt:lpstr>Further reading</vt:lpstr>
    </vt:vector>
  </TitlesOfParts>
  <Company>ECSS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and economical perspectives of open source software</dc:title>
  <dc:creator>Antony Johnston</dc:creator>
  <cp:lastModifiedBy>Antony Johnston</cp:lastModifiedBy>
  <cp:revision>55</cp:revision>
  <dcterms:created xsi:type="dcterms:W3CDTF">2010-01-08T19:56:58Z</dcterms:created>
  <dcterms:modified xsi:type="dcterms:W3CDTF">2010-01-11T02:07:50Z</dcterms:modified>
</cp:coreProperties>
</file>