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858000" cy="9144000"/>
  <p:defaultTextStyle>
    <a:defPPr>
      <a:defRPr lang="en-US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5800" kern="1200">
        <a:solidFill>
          <a:schemeClr val="tx1"/>
        </a:solidFill>
        <a:latin typeface="Broadway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EB5"/>
    <a:srgbClr val="1C7C95"/>
    <a:srgbClr val="FF0000"/>
    <a:srgbClr val="FF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34" autoAdjust="0"/>
  </p:normalViewPr>
  <p:slideViewPr>
    <p:cSldViewPr>
      <p:cViewPr varScale="1">
        <p:scale>
          <a:sx n="24" d="100"/>
          <a:sy n="24" d="100"/>
        </p:scale>
        <p:origin x="-1974" y="-132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D045A14-A4B3-DC48-BF30-258618C96EEA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87FF259-7B87-C24E-A9FC-4B4D4F013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47478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951163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442753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5903913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4C5730-D158-1742-BF9B-DCBECB2AA23A}" type="slidenum">
              <a:rPr lang="en-GB">
                <a:latin typeface="Calibri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GB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67F5-E17E-C74D-B426-07529ECA62A6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6D2D-60E1-7043-B976-47B68E8EC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2C92-4E4B-5D49-A11C-DB59E1F8AA58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5F0F-78AB-6F4B-88E2-FE41DAA31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813A-201A-3448-85B9-3B62A589A3D2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C0BF-B869-8840-A686-F6FC9F501C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A355-4A08-F44B-BB6D-F97F6D02B2EA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B94E-09D0-304E-8680-B5655195C5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D08F-7F03-E740-9937-C8E554684C43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62EB-570E-B746-BFA5-0E93A6727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5A7C-D757-E24D-BC8F-364B620463E3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7446-16D6-F74E-A5FF-0B0D030C1D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E013-97A9-464C-B934-A7AFCBFF6019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8E2-79A6-3F4F-99DA-EAFEAB580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6195-30A6-C242-B29B-2EB4F11E1D43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C489-69C6-E24D-B8C0-8E0316D64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81E1-FA46-CB43-AC91-A15EEA5BB673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BD77-E29C-C54F-8B02-6AF71B44AA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8A90-8D40-BA4A-A127-8DA84E299B63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4608-B62E-DE41-B912-77B8B8748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13BB-078F-B94F-87DF-753A5DF1D37F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9F55-7849-F94C-BABD-BC1FA54E8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DF6950-2864-1B46-A43F-F2615110641A}" type="datetime1">
              <a:rPr lang="en-US"/>
              <a:pPr>
                <a:defRPr/>
              </a:pPr>
              <a:t>2/9/2010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1A5A131-5992-F54E-9BD9-E8A364B55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0693400" y="22912387"/>
            <a:ext cx="9696450" cy="6781799"/>
          </a:xfrm>
          <a:prstGeom prst="roundRect">
            <a:avLst>
              <a:gd name="adj" fmla="val 3396"/>
            </a:avLst>
          </a:prstGeom>
          <a:solidFill>
            <a:srgbClr val="1C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en-GB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2" name="AutoShape 113"/>
          <p:cNvSpPr>
            <a:spLocks noChangeArrowheads="1"/>
          </p:cNvSpPr>
          <p:nvPr/>
        </p:nvSpPr>
        <p:spPr bwMode="auto">
          <a:xfrm>
            <a:off x="863600" y="13615988"/>
            <a:ext cx="9220200" cy="4267200"/>
          </a:xfrm>
          <a:prstGeom prst="roundRect">
            <a:avLst>
              <a:gd name="adj" fmla="val 8546"/>
            </a:avLst>
          </a:prstGeom>
          <a:solidFill>
            <a:srgbClr val="1C7C95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11200" y="20854987"/>
            <a:ext cx="9625013" cy="8839201"/>
          </a:xfrm>
          <a:prstGeom prst="roundRect">
            <a:avLst>
              <a:gd name="adj" fmla="val 3311"/>
            </a:avLst>
          </a:prstGeom>
          <a:solidFill>
            <a:srgbClr val="1C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en-GB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93400" y="5922963"/>
            <a:ext cx="9837738" cy="16456024"/>
          </a:xfrm>
          <a:prstGeom prst="roundRect">
            <a:avLst>
              <a:gd name="adj" fmla="val 3396"/>
            </a:avLst>
          </a:prstGeom>
          <a:solidFill>
            <a:srgbClr val="1C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en-GB" sz="20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10998200" y="16511587"/>
            <a:ext cx="9220200" cy="3962400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55650" y="2393950"/>
            <a:ext cx="19821525" cy="3241675"/>
          </a:xfrm>
          <a:prstGeom prst="roundRect">
            <a:avLst>
              <a:gd name="adj" fmla="val 9576"/>
            </a:avLst>
          </a:prstGeom>
          <a:solidFill>
            <a:srgbClr val="1C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1008065" y="2393950"/>
            <a:ext cx="19110342" cy="3093154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Web Science: How the Web reshapes our lives</a:t>
            </a:r>
          </a:p>
          <a:p>
            <a:pPr algn="ctr">
              <a:defRPr/>
            </a:pPr>
            <a:endParaRPr lang="en-GB" sz="3200" b="1" dirty="0">
              <a:ln>
                <a:solidFill>
                  <a:scrgbClr r="0" g="0" b="0"/>
                </a:solidFill>
              </a:ln>
              <a:solidFill>
                <a:srgbClr val="A4AEB5"/>
              </a:solidFill>
              <a:latin typeface="FreightDispBook"/>
              <a:ea typeface="+mn-ea"/>
              <a:cs typeface="+mn-cs"/>
            </a:endParaRPr>
          </a:p>
          <a:p>
            <a:pPr algn="ctr">
              <a:defRPr/>
            </a:pPr>
            <a:r>
              <a:rPr lang="en-GB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Aristea - Maria </a:t>
            </a:r>
            <a:r>
              <a:rPr lang="en-GB" sz="3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Zafeiropoulou</a:t>
            </a:r>
            <a:r>
              <a:rPr lang="en-GB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– az4g09@ecs.soton.ac.uk </a:t>
            </a:r>
          </a:p>
          <a:p>
            <a:pPr algn="ctr">
              <a:defRPr/>
            </a:pPr>
            <a:r>
              <a:rPr lang="en-GB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 School of Electronics and Computer Science</a:t>
            </a:r>
          </a:p>
          <a:p>
            <a:pPr algn="ctr">
              <a:defRPr/>
            </a:pPr>
            <a:r>
              <a:rPr lang="en-GB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MSc</a:t>
            </a:r>
            <a:r>
              <a:rPr lang="en-GB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 Student </a:t>
            </a:r>
            <a:r>
              <a:rPr lang="en-GB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4AEB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ightDispBook"/>
                <a:ea typeface="+mn-ea"/>
                <a:cs typeface="+mn-cs"/>
              </a:rPr>
              <a:t>in Web Science</a:t>
            </a:r>
          </a:p>
          <a:p>
            <a:pPr algn="ctr">
              <a:defRPr/>
            </a:pP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345" name="Text Box 31"/>
          <p:cNvSpPr txBox="1">
            <a:spLocks noChangeArrowheads="1"/>
          </p:cNvSpPr>
          <p:nvPr/>
        </p:nvSpPr>
        <p:spPr bwMode="auto">
          <a:xfrm>
            <a:off x="971550" y="522288"/>
            <a:ext cx="37020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  <a:spAutoFit/>
          </a:bodyPr>
          <a:lstStyle/>
          <a:p>
            <a:pPr defTabSz="862013">
              <a:spcBef>
                <a:spcPct val="50000"/>
              </a:spcBef>
            </a:pPr>
            <a:r>
              <a:rPr lang="en-GB" sz="3600">
                <a:solidFill>
                  <a:srgbClr val="A4AEB5"/>
                </a:solidFill>
                <a:latin typeface="FreightDispBook" charset="0"/>
              </a:rPr>
              <a:t>MSc in Web Science</a:t>
            </a:r>
          </a:p>
        </p:txBody>
      </p:sp>
      <p:sp>
        <p:nvSpPr>
          <p:cNvPr id="2" name="Rounded Rectangle 25"/>
          <p:cNvSpPr/>
          <p:nvPr/>
        </p:nvSpPr>
        <p:spPr>
          <a:xfrm>
            <a:off x="711200" y="5919787"/>
            <a:ext cx="9696450" cy="14478000"/>
          </a:xfrm>
          <a:prstGeom prst="roundRect">
            <a:avLst>
              <a:gd name="adj" fmla="val 3396"/>
            </a:avLst>
          </a:prstGeom>
          <a:solidFill>
            <a:srgbClr val="1C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en-GB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349" name="Rectangle 60"/>
          <p:cNvSpPr>
            <a:spLocks noChangeArrowheads="1"/>
          </p:cNvSpPr>
          <p:nvPr/>
        </p:nvSpPr>
        <p:spPr bwMode="auto">
          <a:xfrm>
            <a:off x="10837863" y="7215187"/>
            <a:ext cx="9532937" cy="79248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79342" tIns="39671" rIns="79342" bIns="39671">
            <a:prstTxWarp prst="textNoShape">
              <a:avLst/>
            </a:prstTxWarp>
          </a:bodyPr>
          <a:lstStyle/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Have our lives changed for the better or for worse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?</a:t>
            </a:r>
          </a:p>
          <a:p>
            <a:pPr marL="1771651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  <a:latin typeface="Georgia" charset="0"/>
              </a:rPr>
              <a:t>SNSs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 offer a unique way of communicating</a:t>
            </a:r>
          </a:p>
          <a:p>
            <a:pPr marL="1771651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but are often being misused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	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How are relationships formed online?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i="1" dirty="0" err="1">
                <a:solidFill>
                  <a:schemeClr val="bg1"/>
                </a:solidFill>
                <a:latin typeface="Georgia" charset="0"/>
              </a:rPr>
              <a:t>Homophily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 – contact among similar people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i="1" dirty="0">
                <a:solidFill>
                  <a:schemeClr val="bg1"/>
                </a:solidFill>
                <a:latin typeface="Georgia" charset="0"/>
              </a:rPr>
              <a:t>Weak Ties – 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indirect environment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i="1" dirty="0">
              <a:solidFill>
                <a:schemeClr val="bg1"/>
              </a:solidFill>
              <a:latin typeface="Georgia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What is private? What is public?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The boundaries between public and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private online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Privacy Paradox – Privacy not anymore a social norm?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What is the future of Social Networking Sites from a social perspective?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Social Networking is at its 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infancy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SNS 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future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 can be 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beneficial to the society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4350" name="Rectangle 61"/>
          <p:cNvSpPr>
            <a:spLocks noChangeArrowheads="1"/>
          </p:cNvSpPr>
          <p:nvPr/>
        </p:nvSpPr>
        <p:spPr bwMode="auto">
          <a:xfrm>
            <a:off x="11664950" y="20931187"/>
            <a:ext cx="7791450" cy="707886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000" i="1" dirty="0">
                <a:solidFill>
                  <a:schemeClr val="bg1"/>
                </a:solidFill>
                <a:latin typeface="Georgia" charset="0"/>
              </a:rPr>
              <a:t> Top 5 </a:t>
            </a:r>
            <a:r>
              <a:rPr lang="en-GB" sz="2000" i="1" dirty="0" err="1">
                <a:solidFill>
                  <a:schemeClr val="bg1"/>
                </a:solidFill>
                <a:latin typeface="Georgia" charset="0"/>
              </a:rPr>
              <a:t>SNSs</a:t>
            </a:r>
            <a:r>
              <a:rPr lang="en-GB" sz="2000" i="1" dirty="0">
                <a:solidFill>
                  <a:schemeClr val="bg1"/>
                </a:solidFill>
                <a:latin typeface="Georgia" charset="0"/>
              </a:rPr>
              <a:t> in USA from September 2008 to September 2009</a:t>
            </a:r>
          </a:p>
          <a:p>
            <a:pPr defTabSz="914400"/>
            <a:r>
              <a:rPr lang="en-GB" sz="2000" i="1" dirty="0">
                <a:solidFill>
                  <a:schemeClr val="bg1"/>
                </a:solidFill>
                <a:latin typeface="Georgia" charset="0"/>
              </a:rPr>
              <a:t>Source: Experian </a:t>
            </a:r>
            <a:r>
              <a:rPr lang="en-GB" sz="2000" i="1" dirty="0" err="1">
                <a:solidFill>
                  <a:schemeClr val="bg1"/>
                </a:solidFill>
                <a:latin typeface="Georgia" charset="0"/>
              </a:rPr>
              <a:t>Hitwise</a:t>
            </a:r>
            <a:endParaRPr lang="en-GB" sz="2000" i="1" dirty="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14353" name="Picture 46" descr="electronics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4175" y="128588"/>
            <a:ext cx="60166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10769600" y="6148388"/>
            <a:ext cx="6934200" cy="533399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</a:bodyPr>
          <a:lstStyle/>
          <a:p>
            <a:pPr defTabSz="3398838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FreightDispBook" charset="0"/>
              </a:rPr>
              <a:t>The Evolution of Social Networking Sites</a:t>
            </a:r>
            <a:endParaRPr lang="en-GB" sz="3000" dirty="0">
              <a:solidFill>
                <a:schemeClr val="bg1"/>
              </a:solidFill>
              <a:latin typeface="FreightDispBook" charset="0"/>
            </a:endParaRPr>
          </a:p>
        </p:txBody>
      </p:sp>
      <p:pic>
        <p:nvPicPr>
          <p:cNvPr id="14355" name="Picture 39" descr="Sns_tab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9200" y="16816387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 Box 34"/>
          <p:cNvSpPr txBox="1">
            <a:spLocks noChangeArrowheads="1"/>
          </p:cNvSpPr>
          <p:nvPr/>
        </p:nvSpPr>
        <p:spPr bwMode="auto">
          <a:xfrm>
            <a:off x="787400" y="6148387"/>
            <a:ext cx="5943600" cy="4572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</a:bodyPr>
          <a:lstStyle/>
          <a:p>
            <a:pPr defTabSz="3398838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FreightDispBook" charset="0"/>
              </a:rPr>
              <a:t>Trust on the Social Web</a:t>
            </a:r>
            <a:endParaRPr lang="en-GB" sz="3000" dirty="0">
              <a:solidFill>
                <a:schemeClr val="bg1"/>
              </a:solidFill>
              <a:latin typeface="FreightDispBook" charset="0"/>
            </a:endParaRPr>
          </a:p>
        </p:txBody>
      </p:sp>
      <p:sp>
        <p:nvSpPr>
          <p:cNvPr id="14357" name="Rectangle 60"/>
          <p:cNvSpPr>
            <a:spLocks noChangeArrowheads="1"/>
          </p:cNvSpPr>
          <p:nvPr/>
        </p:nvSpPr>
        <p:spPr bwMode="auto">
          <a:xfrm>
            <a:off x="787400" y="7215188"/>
            <a:ext cx="5181600" cy="4648199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79342" tIns="39671" rIns="79342" bIns="39671">
            <a:prstTxWarp prst="textNoShape">
              <a:avLst/>
            </a:prstTxWarp>
          </a:bodyPr>
          <a:lstStyle/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“Without trust the Web wouldn’t function</a:t>
            </a:r>
            <a:r>
              <a:rPr lang="en-US" sz="2200" dirty="0" smtClean="0">
                <a:solidFill>
                  <a:schemeClr val="bg1"/>
                </a:solidFill>
                <a:latin typeface="Georgia" charset="0"/>
              </a:rPr>
              <a:t>” Hall, W., O’Hara K.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The bootstrapping problem: How does person A know that person B is trustworthy and vice versa?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Properties of trust: Transitivity – </a:t>
            </a:r>
            <a:r>
              <a:rPr lang="en-US" sz="2200" dirty="0" err="1">
                <a:solidFill>
                  <a:schemeClr val="bg1"/>
                </a:solidFill>
                <a:latin typeface="Georgia" charset="0"/>
              </a:rPr>
              <a:t>Composability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latin typeface="Georgia" charset="0"/>
              </a:rPr>
              <a:t>Personalisation</a:t>
            </a: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 and Asymmetry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4358" name="AutoShape 114"/>
          <p:cNvSpPr>
            <a:spLocks noChangeArrowheads="1"/>
          </p:cNvSpPr>
          <p:nvPr/>
        </p:nvSpPr>
        <p:spPr bwMode="auto">
          <a:xfrm>
            <a:off x="6502400" y="7367587"/>
            <a:ext cx="3657600" cy="3276600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59" name="Picture 45" descr="Weaving_the_we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0200" y="7596187"/>
            <a:ext cx="332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60"/>
          <p:cNvSpPr>
            <a:spLocks noChangeArrowheads="1"/>
          </p:cNvSpPr>
          <p:nvPr/>
        </p:nvSpPr>
        <p:spPr bwMode="auto">
          <a:xfrm>
            <a:off x="787400" y="12015787"/>
            <a:ext cx="9220200" cy="34290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79342" tIns="39671" rIns="79342" bIns="39671">
            <a:prstTxWarp prst="textNoShape">
              <a:avLst/>
            </a:prstTxWarp>
          </a:bodyPr>
          <a:lstStyle/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</a:pPr>
            <a:r>
              <a:rPr lang="en-US" sz="2200" b="1" dirty="0" err="1">
                <a:solidFill>
                  <a:schemeClr val="bg1"/>
                </a:solidFill>
                <a:latin typeface="Georgia" charset="0"/>
              </a:rPr>
              <a:t>CouchSurfing.com</a:t>
            </a:r>
            <a:r>
              <a:rPr lang="en-US" sz="2200" b="1" dirty="0">
                <a:solidFill>
                  <a:schemeClr val="bg1"/>
                </a:solidFill>
                <a:latin typeface="Georgia" charset="0"/>
              </a:rPr>
              <a:t> - A Social Networking Site based on </a:t>
            </a:r>
            <a:r>
              <a:rPr lang="en-US" sz="2200" b="1" dirty="0" smtClean="0">
                <a:solidFill>
                  <a:schemeClr val="bg1"/>
                </a:solidFill>
                <a:latin typeface="Georgia" charset="0"/>
              </a:rPr>
              <a:t>trust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Reputation System based on 3 components: 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Physical Verification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Personal References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Georgia" charset="0"/>
              </a:rPr>
              <a:t>Vouching System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endParaRPr lang="en-US" sz="2000" dirty="0">
              <a:solidFill>
                <a:schemeClr val="bg1"/>
              </a:solidFill>
              <a:latin typeface="Georgia" charset="0"/>
            </a:endParaRP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000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4361" name="Rectangle 48"/>
          <p:cNvSpPr>
            <a:spLocks noChangeArrowheads="1"/>
          </p:cNvSpPr>
          <p:nvPr/>
        </p:nvSpPr>
        <p:spPr bwMode="auto">
          <a:xfrm>
            <a:off x="10845800" y="24436387"/>
            <a:ext cx="9067799" cy="51816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79342" tIns="39671" rIns="79342" bIns="39671">
            <a:prstTxWarp prst="textNoShape">
              <a:avLst/>
            </a:prstTxWarp>
          </a:bodyPr>
          <a:lstStyle/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Undergraduate Studies in </a:t>
            </a:r>
            <a:r>
              <a:rPr lang="en-US" sz="2200" i="1" dirty="0" smtClean="0">
                <a:solidFill>
                  <a:schemeClr val="bg1"/>
                </a:solidFill>
                <a:latin typeface="FreightDispBook" charset="0"/>
              </a:rPr>
              <a:t>Computer Science 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at the Athens University of Economics and Business</a:t>
            </a:r>
            <a:endParaRPr lang="en-GB" sz="2200" b="1" dirty="0" smtClean="0">
              <a:solidFill>
                <a:schemeClr val="bg1"/>
              </a:solidFill>
              <a:latin typeface="FreightDispBook" charset="0"/>
            </a:endParaRP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Erasmus fellow at Humboldt </a:t>
            </a:r>
            <a:r>
              <a:rPr lang="en-US" sz="2200" b="1" dirty="0" err="1" smtClean="0">
                <a:solidFill>
                  <a:schemeClr val="bg1"/>
                </a:solidFill>
                <a:latin typeface="FreightDispBook" charset="0"/>
              </a:rPr>
              <a:t>Universitaet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FreightDispBook" charset="0"/>
              </a:rPr>
              <a:t>zu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 Berlin (summer semester 2006)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eightDispBook" charset="0"/>
              </a:rPr>
              <a:t>Working Experience: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4 month Internship as </a:t>
            </a:r>
            <a:r>
              <a:rPr lang="en-US" sz="2200" b="1" i="1" dirty="0" smtClean="0">
                <a:solidFill>
                  <a:schemeClr val="bg1"/>
                </a:solidFill>
                <a:latin typeface="FreightDispBook" charset="0"/>
              </a:rPr>
              <a:t>Software Engineer 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at </a:t>
            </a:r>
            <a:r>
              <a:rPr lang="en-US" sz="2200" b="1" dirty="0" err="1" smtClean="0">
                <a:solidFill>
                  <a:schemeClr val="bg1"/>
                </a:solidFill>
                <a:latin typeface="FreightDispBook" charset="0"/>
              </a:rPr>
              <a:t>Velti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 SA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b="1" i="1" dirty="0" smtClean="0">
                <a:solidFill>
                  <a:schemeClr val="bg1"/>
                </a:solidFill>
                <a:latin typeface="FreightDispBook" charset="0"/>
              </a:rPr>
              <a:t>Software Engineer  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at </a:t>
            </a:r>
            <a:r>
              <a:rPr lang="en-US" sz="2200" b="1" dirty="0" err="1" smtClean="0">
                <a:solidFill>
                  <a:schemeClr val="bg1"/>
                </a:solidFill>
                <a:latin typeface="FreightDispBook" charset="0"/>
              </a:rPr>
              <a:t>Velti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 SA (2007-2009)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eightDispBook" charset="0"/>
              </a:rPr>
              <a:t>Spoken Languages:  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Greek, English,  German,  French (still learning) </a:t>
            </a:r>
          </a:p>
          <a:p>
            <a:pPr marL="296863" indent="-296863" algn="just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eightDispBook" charset="0"/>
              </a:rPr>
              <a:t>Web Science Interests: 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Semantic Web, </a:t>
            </a:r>
            <a:r>
              <a:rPr lang="en-US" sz="2200" b="1" dirty="0" err="1" smtClean="0">
                <a:solidFill>
                  <a:schemeClr val="bg1"/>
                </a:solidFill>
                <a:latin typeface="FreightDispBook" charset="0"/>
              </a:rPr>
              <a:t>Ontologies</a:t>
            </a:r>
            <a:r>
              <a:rPr lang="en-US" sz="2200" b="1" dirty="0" smtClean="0">
                <a:solidFill>
                  <a:schemeClr val="bg1"/>
                </a:solidFill>
                <a:latin typeface="FreightDispBook" charset="0"/>
              </a:rPr>
              <a:t> in the Semantic Web, Privacy and Trust on the Web,  Social  Networking </a:t>
            </a: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 smtClean="0">
              <a:solidFill>
                <a:schemeClr val="bg1"/>
              </a:solidFill>
              <a:latin typeface="FreightDispBook" charset="0"/>
            </a:endParaRP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US" sz="2200" dirty="0">
              <a:solidFill>
                <a:schemeClr val="bg1"/>
              </a:solidFill>
              <a:latin typeface="Georgia" charset="0"/>
            </a:endParaRPr>
          </a:p>
          <a:p>
            <a:pPr marL="1771650" lvl="1" indent="-296863" algn="just" defTabSz="793750">
              <a:lnSpc>
                <a:spcPct val="105000"/>
              </a:lnSpc>
              <a:spcBef>
                <a:spcPct val="45000"/>
              </a:spcBef>
            </a:pPr>
            <a:endParaRPr lang="en-GB" sz="2200" dirty="0">
              <a:solidFill>
                <a:schemeClr val="bg1"/>
              </a:solidFill>
              <a:latin typeface="Georgia" charset="0"/>
            </a:endParaRPr>
          </a:p>
          <a:p>
            <a:pPr marL="296863" indent="-296863" defTabSz="793750">
              <a:lnSpc>
                <a:spcPct val="105000"/>
              </a:lnSpc>
              <a:spcBef>
                <a:spcPct val="45000"/>
              </a:spcBef>
              <a:buFont typeface="Tahoma" charset="0"/>
              <a:buChar char="•"/>
            </a:pPr>
            <a:endParaRPr lang="en-GB" sz="2200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14362" name="Text Box 34"/>
          <p:cNvSpPr txBox="1">
            <a:spLocks noChangeArrowheads="1"/>
          </p:cNvSpPr>
          <p:nvPr/>
        </p:nvSpPr>
        <p:spPr bwMode="auto">
          <a:xfrm>
            <a:off x="10845800" y="23237824"/>
            <a:ext cx="2787650" cy="360363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</a:bodyPr>
          <a:lstStyle/>
          <a:p>
            <a:pPr defTabSz="3398838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FreightDispBook" charset="0"/>
              </a:rPr>
              <a:t>Brief  CV</a:t>
            </a:r>
            <a:endParaRPr lang="en-GB" sz="2800" b="1" dirty="0">
              <a:solidFill>
                <a:schemeClr val="bg1"/>
              </a:solidFill>
              <a:latin typeface="FreightDispBook" charset="0"/>
            </a:endParaRPr>
          </a:p>
        </p:txBody>
      </p:sp>
      <p:sp>
        <p:nvSpPr>
          <p:cNvPr id="53" name="AutoShape 113"/>
          <p:cNvSpPr>
            <a:spLocks noChangeArrowheads="1"/>
          </p:cNvSpPr>
          <p:nvPr/>
        </p:nvSpPr>
        <p:spPr bwMode="auto">
          <a:xfrm>
            <a:off x="939800" y="14987587"/>
            <a:ext cx="9220200" cy="3962400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4364" name="Picture 53" descr="Globe_smal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9400" y="15063787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61"/>
          <p:cNvSpPr>
            <a:spLocks noChangeArrowheads="1"/>
          </p:cNvSpPr>
          <p:nvPr/>
        </p:nvSpPr>
        <p:spPr bwMode="auto">
          <a:xfrm>
            <a:off x="1606550" y="19254787"/>
            <a:ext cx="7791450" cy="707886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000" i="1" dirty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GB" sz="2000" i="1" dirty="0" err="1">
                <a:solidFill>
                  <a:schemeClr val="bg1"/>
                </a:solidFill>
                <a:latin typeface="Georgia" charset="0"/>
              </a:rPr>
              <a:t>CouchSurfing</a:t>
            </a:r>
            <a:r>
              <a:rPr lang="en-GB" sz="2000" i="1" dirty="0">
                <a:solidFill>
                  <a:schemeClr val="bg1"/>
                </a:solidFill>
                <a:latin typeface="Georgia" charset="0"/>
              </a:rPr>
              <a:t> activity on a global scale. Some continents support this activity more than </a:t>
            </a:r>
            <a:r>
              <a:rPr lang="en-GB" sz="2000" i="1" dirty="0" smtClean="0">
                <a:solidFill>
                  <a:schemeClr val="bg1"/>
                </a:solidFill>
                <a:latin typeface="Georgia" charset="0"/>
              </a:rPr>
              <a:t>others (</a:t>
            </a:r>
            <a:r>
              <a:rPr lang="en-GB" sz="2000" i="1" dirty="0" err="1" smtClean="0">
                <a:solidFill>
                  <a:schemeClr val="bg1"/>
                </a:solidFill>
                <a:latin typeface="Georgia" charset="0"/>
              </a:rPr>
              <a:t>Lauterbach</a:t>
            </a:r>
            <a:r>
              <a:rPr lang="en-GB" sz="2000" i="1" dirty="0" smtClean="0">
                <a:solidFill>
                  <a:schemeClr val="bg1"/>
                </a:solidFill>
                <a:latin typeface="Georgia" charset="0"/>
              </a:rPr>
              <a:t> et al.)</a:t>
            </a:r>
          </a:p>
        </p:txBody>
      </p:sp>
      <p:sp>
        <p:nvSpPr>
          <p:cNvPr id="14367" name="Text Box 34"/>
          <p:cNvSpPr txBox="1">
            <a:spLocks noChangeArrowheads="1"/>
          </p:cNvSpPr>
          <p:nvPr/>
        </p:nvSpPr>
        <p:spPr bwMode="auto">
          <a:xfrm>
            <a:off x="939800" y="21007387"/>
            <a:ext cx="6096000" cy="5334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</a:bodyPr>
          <a:lstStyle/>
          <a:p>
            <a:pPr defTabSz="3398838">
              <a:spcBef>
                <a:spcPct val="5000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FreightDispBook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FreightDispBook" charset="0"/>
              </a:rPr>
              <a:t>EBooks</a:t>
            </a:r>
            <a:r>
              <a:rPr lang="en-US" sz="3000" b="1" dirty="0">
                <a:solidFill>
                  <a:schemeClr val="bg1"/>
                </a:solidFill>
                <a:latin typeface="FreightDispBook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FreightDispBook" charset="0"/>
              </a:rPr>
              <a:t>Site</a:t>
            </a:r>
            <a:endParaRPr lang="en-GB" sz="3000" dirty="0">
              <a:solidFill>
                <a:schemeClr val="bg1"/>
              </a:solidFill>
              <a:latin typeface="FreightDispBook" charset="0"/>
            </a:endParaRPr>
          </a:p>
        </p:txBody>
      </p:sp>
      <p:sp>
        <p:nvSpPr>
          <p:cNvPr id="59" name="AutoShape 113"/>
          <p:cNvSpPr>
            <a:spLocks noChangeArrowheads="1"/>
          </p:cNvSpPr>
          <p:nvPr/>
        </p:nvSpPr>
        <p:spPr bwMode="auto">
          <a:xfrm>
            <a:off x="1625600" y="21921787"/>
            <a:ext cx="7696200" cy="4953000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4369" name="Content Placeholder 3" descr="Picture 1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2800" y="22378987"/>
            <a:ext cx="6858000" cy="403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370" name="Rectangle 51"/>
          <p:cNvSpPr>
            <a:spLocks noChangeArrowheads="1"/>
          </p:cNvSpPr>
          <p:nvPr/>
        </p:nvSpPr>
        <p:spPr bwMode="auto">
          <a:xfrm>
            <a:off x="939800" y="27103387"/>
            <a:ext cx="8434388" cy="2286000"/>
          </a:xfrm>
          <a:prstGeom prst="rect">
            <a:avLst/>
          </a:prstGeom>
          <a:solidFill>
            <a:srgbClr val="1C7C95"/>
          </a:solidFill>
          <a:ln w="9525">
            <a:noFill/>
            <a:miter lim="800000"/>
            <a:headEnd/>
            <a:tailEnd/>
          </a:ln>
        </p:spPr>
        <p:txBody>
          <a:bodyPr lIns="86390" tIns="43197" rIns="86390" bIns="43197">
            <a:prstTxWarp prst="textNoShape">
              <a:avLst/>
            </a:prstTxWarp>
          </a:bodyPr>
          <a:lstStyle/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FreightDispBook" charset="0"/>
              </a:rPr>
              <a:t>Ebooks</a:t>
            </a:r>
            <a:r>
              <a:rPr lang="en-US" sz="2200" dirty="0">
                <a:solidFill>
                  <a:schemeClr val="bg1"/>
                </a:solidFill>
                <a:latin typeface="FreightDispBook" charset="0"/>
              </a:rPr>
              <a:t> Search Engine by Attributes</a:t>
            </a:r>
          </a:p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FreightDispBook" charset="0"/>
              </a:rPr>
              <a:t>Personalised and Non-Personalised, Item-to-Item Recommendation System</a:t>
            </a:r>
          </a:p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FreightDispBook" charset="0"/>
              </a:rPr>
              <a:t>Star Rating System and User Review System</a:t>
            </a:r>
          </a:p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FreightDispBook" charset="0"/>
              </a:rPr>
              <a:t>Current </a:t>
            </a:r>
            <a:r>
              <a:rPr lang="en-GB" sz="2200" dirty="0" smtClean="0">
                <a:solidFill>
                  <a:schemeClr val="bg1"/>
                </a:solidFill>
                <a:latin typeface="FreightDispBook" charset="0"/>
              </a:rPr>
              <a:t>Bestsellers through RSS feeds</a:t>
            </a:r>
          </a:p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FreightDispBook" charset="0"/>
              </a:rPr>
              <a:t>Technologies used: Enterprise Java, SQL Server 2008</a:t>
            </a:r>
          </a:p>
          <a:p>
            <a:pPr marL="320675" indent="-320675" algn="just" defTabSz="862013">
              <a:spcBef>
                <a:spcPct val="20000"/>
              </a:spcBef>
              <a:buFont typeface="Tahoma" charset="0"/>
              <a:buChar char="•"/>
            </a:pPr>
            <a:endParaRPr lang="en-GB" sz="2200" dirty="0">
              <a:solidFill>
                <a:schemeClr val="bg1"/>
              </a:solidFill>
              <a:latin typeface="FreightDispBook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4155</TotalTime>
  <Words>288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Eleftherios</dc:creator>
  <cp:lastModifiedBy>cw</cp:lastModifiedBy>
  <cp:revision>294</cp:revision>
  <dcterms:created xsi:type="dcterms:W3CDTF">2010-02-08T23:52:45Z</dcterms:created>
  <dcterms:modified xsi:type="dcterms:W3CDTF">2010-02-09T10:06:00Z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2079275595</vt:i4>
  </property>
  <property fmtid="{D5CDD505-2E9C-101B-9397-08002B2CF9AE}" pid="3" name="_NewReviewCycle">
    <vt:lpwstr/>
  </property>
  <property fmtid="{D5CDD505-2E9C-101B-9397-08002B2CF9AE}" pid="4" name="_EmailSubject">
    <vt:lpwstr>Poster Template</vt:lpwstr>
  </property>
  <property fmtid="{D5CDD505-2E9C-101B-9397-08002B2CF9AE}" pid="5" name="_AuthorEmail">
    <vt:lpwstr>ed3g09@soton.ac.uk</vt:lpwstr>
  </property>
  <property fmtid="{D5CDD505-2E9C-101B-9397-08002B2CF9AE}" pid="6" name="_AuthorEmailDisplayName">
    <vt:lpwstr>Dedes E.</vt:lpwstr>
  </property>
</Properties>
</file>