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6800" cy="30279975"/>
  <p:notesSz cx="6858000" cy="9144000"/>
  <p:defaultTextStyle>
    <a:defPPr>
      <a:defRPr lang="en-US"/>
    </a:defPPr>
    <a:lvl1pPr marL="0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1476162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2952323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4428485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5904647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7380808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8856970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0333131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1809293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545" autoAdjust="0"/>
  </p:normalViewPr>
  <p:slideViewPr>
    <p:cSldViewPr>
      <p:cViewPr>
        <p:scale>
          <a:sx n="50" d="100"/>
          <a:sy n="50" d="100"/>
        </p:scale>
        <p:origin x="-408" y="4680"/>
      </p:cViewPr>
      <p:guideLst>
        <p:guide orient="horz" pos="9537"/>
        <p:guide pos="67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9904B8-5669-419F-A2FC-FC8DE123096B}" type="datetimeFigureOut">
              <a:rPr lang="en-US" smtClean="0"/>
              <a:pPr/>
              <a:t>2/9/2010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2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470AB8-F163-4CCC-868D-594392E52F9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2952323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1476162" algn="l" defTabSz="2952323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2952323" algn="l" defTabSz="2952323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4428485" algn="l" defTabSz="2952323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5904647" algn="l" defTabSz="2952323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7380808" algn="l" defTabSz="2952323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8856970" algn="l" defTabSz="2952323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10333131" algn="l" defTabSz="2952323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11809293" algn="l" defTabSz="2952323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17738" y="685800"/>
            <a:ext cx="24225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70AB8-F163-4CCC-868D-594392E52F9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010" y="9406420"/>
            <a:ext cx="18178780" cy="64905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8020" y="17158652"/>
            <a:ext cx="14970760" cy="77382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6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2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8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4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0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6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4B9-21B0-4107-A40D-37B6078EEC38}" type="datetimeFigureOut">
              <a:rPr lang="en-US" smtClean="0"/>
              <a:pPr/>
              <a:t>2/9/2010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1B190-B6BF-4A21-887B-7E4B49073A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4B9-21B0-4107-A40D-37B6078EEC38}" type="datetimeFigureOut">
              <a:rPr lang="en-US" smtClean="0"/>
              <a:pPr/>
              <a:t>2/9/2010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1B190-B6BF-4A21-887B-7E4B49073A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05430" y="1212605"/>
            <a:ext cx="4812030" cy="2583610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9340" y="1212605"/>
            <a:ext cx="14079643" cy="2583610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4B9-21B0-4107-A40D-37B6078EEC38}" type="datetimeFigureOut">
              <a:rPr lang="en-US" smtClean="0"/>
              <a:pPr/>
              <a:t>2/9/2010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1B190-B6BF-4A21-887B-7E4B49073A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4B9-21B0-4107-A40D-37B6078EEC38}" type="datetimeFigureOut">
              <a:rPr lang="en-US" smtClean="0"/>
              <a:pPr/>
              <a:t>2/9/2010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1B190-B6BF-4A21-887B-7E4B49073A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410" y="19457690"/>
            <a:ext cx="18178780" cy="6013939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410" y="12833948"/>
            <a:ext cx="18178780" cy="6623742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6162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2323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848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4647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80808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697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4B9-21B0-4107-A40D-37B6078EEC38}" type="datetimeFigureOut">
              <a:rPr lang="en-US" smtClean="0"/>
              <a:pPr/>
              <a:t>2/9/2010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1B190-B6BF-4A21-887B-7E4B49073A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340" y="7065330"/>
            <a:ext cx="9445837" cy="19983384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71623" y="7065330"/>
            <a:ext cx="9445837" cy="19983384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4B9-21B0-4107-A40D-37B6078EEC38}" type="datetimeFigureOut">
              <a:rPr lang="en-US" smtClean="0"/>
              <a:pPr/>
              <a:t>2/9/2010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1B190-B6BF-4A21-887B-7E4B49073A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340" y="6777950"/>
            <a:ext cx="9449551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340" y="9602677"/>
            <a:ext cx="9449551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4198" y="6777950"/>
            <a:ext cx="9453263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4198" y="9602677"/>
            <a:ext cx="9453263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4B9-21B0-4107-A40D-37B6078EEC38}" type="datetimeFigureOut">
              <a:rPr lang="en-US" smtClean="0"/>
              <a:pPr/>
              <a:t>2/9/2010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1B190-B6BF-4A21-887B-7E4B49073A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4B9-21B0-4107-A40D-37B6078EEC38}" type="datetimeFigureOut">
              <a:rPr lang="en-US" smtClean="0"/>
              <a:pPr/>
              <a:t>2/9/2010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1B190-B6BF-4A21-887B-7E4B49073A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4B9-21B0-4107-A40D-37B6078EEC38}" type="datetimeFigureOut">
              <a:rPr lang="en-US" smtClean="0"/>
              <a:pPr/>
              <a:t>2/9/2010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1B190-B6BF-4A21-887B-7E4B49073A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341" y="1205591"/>
            <a:ext cx="7036110" cy="5130774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1645" y="1205594"/>
            <a:ext cx="11955815" cy="25843120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341" y="6336367"/>
            <a:ext cx="7036110" cy="20712346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4B9-21B0-4107-A40D-37B6078EEC38}" type="datetimeFigureOut">
              <a:rPr lang="en-US" smtClean="0"/>
              <a:pPr/>
              <a:t>2/9/2010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1B190-B6BF-4A21-887B-7E4B49073A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962" y="21195982"/>
            <a:ext cx="12832080" cy="2502306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962" y="2705572"/>
            <a:ext cx="12832080" cy="18167985"/>
          </a:xfrm>
        </p:spPr>
        <p:txBody>
          <a:bodyPr/>
          <a:lstStyle>
            <a:lvl1pPr marL="0" indent="0">
              <a:buNone/>
              <a:defRPr sz="10300"/>
            </a:lvl1pPr>
            <a:lvl2pPr marL="1476162" indent="0">
              <a:buNone/>
              <a:defRPr sz="9000"/>
            </a:lvl2pPr>
            <a:lvl3pPr marL="2952323" indent="0">
              <a:buNone/>
              <a:defRPr sz="7700"/>
            </a:lvl3pPr>
            <a:lvl4pPr marL="4428485" indent="0">
              <a:buNone/>
              <a:defRPr sz="6500"/>
            </a:lvl4pPr>
            <a:lvl5pPr marL="5904647" indent="0">
              <a:buNone/>
              <a:defRPr sz="6500"/>
            </a:lvl5pPr>
            <a:lvl6pPr marL="7380808" indent="0">
              <a:buNone/>
              <a:defRPr sz="6500"/>
            </a:lvl6pPr>
            <a:lvl7pPr marL="8856970" indent="0">
              <a:buNone/>
              <a:defRPr sz="6500"/>
            </a:lvl7pPr>
            <a:lvl8pPr marL="10333131" indent="0">
              <a:buNone/>
              <a:defRPr sz="6500"/>
            </a:lvl8pPr>
            <a:lvl9pPr marL="11809293" indent="0">
              <a:buNone/>
              <a:defRPr sz="6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962" y="23698288"/>
            <a:ext cx="12832080" cy="3553689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4B9-21B0-4107-A40D-37B6078EEC38}" type="datetimeFigureOut">
              <a:rPr lang="en-US" smtClean="0"/>
              <a:pPr/>
              <a:t>2/9/2010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1B190-B6BF-4A21-887B-7E4B49073A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340" y="1212603"/>
            <a:ext cx="19248120" cy="5046663"/>
          </a:xfrm>
          <a:prstGeom prst="rect">
            <a:avLst/>
          </a:prstGeom>
        </p:spPr>
        <p:txBody>
          <a:bodyPr vert="horz" lIns="295232" tIns="147616" rIns="295232" bIns="14761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340" y="7065330"/>
            <a:ext cx="19248120" cy="19983384"/>
          </a:xfrm>
          <a:prstGeom prst="rect">
            <a:avLst/>
          </a:prstGeom>
        </p:spPr>
        <p:txBody>
          <a:bodyPr vert="horz" lIns="295232" tIns="147616" rIns="295232" bIns="14761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340" y="28065053"/>
            <a:ext cx="4990253" cy="1612128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014B9-21B0-4107-A40D-37B6078EEC38}" type="datetimeFigureOut">
              <a:rPr lang="en-US" smtClean="0"/>
              <a:pPr/>
              <a:t>2/9/2010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07157" y="28065053"/>
            <a:ext cx="6772487" cy="1612128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27207" y="28065053"/>
            <a:ext cx="4990253" cy="1612128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1B190-B6BF-4A21-887B-7E4B49073A8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52323" rtl="0" eaLnBrk="1" latinLnBrk="0" hangingPunct="1">
        <a:spcBef>
          <a:spcPct val="0"/>
        </a:spcBef>
        <a:buNone/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7121" indent="-1107121" algn="l" defTabSz="2952323" rtl="0" eaLnBrk="1" latinLnBrk="0" hangingPunct="1">
        <a:spcBef>
          <a:spcPct val="20000"/>
        </a:spcBef>
        <a:buFont typeface="Arial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8763" indent="-922601" algn="l" defTabSz="2952323" rtl="0" eaLnBrk="1" latinLnBrk="0" hangingPunct="1">
        <a:spcBef>
          <a:spcPct val="20000"/>
        </a:spcBef>
        <a:buFont typeface="Arial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90404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6566" indent="-738081" algn="l" defTabSz="2952323" rtl="0" eaLnBrk="1" latinLnBrk="0" hangingPunct="1">
        <a:spcBef>
          <a:spcPct val="20000"/>
        </a:spcBef>
        <a:buFont typeface="Arial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2727" indent="-738081" algn="l" defTabSz="2952323" rtl="0" eaLnBrk="1" latinLnBrk="0" hangingPunct="1">
        <a:spcBef>
          <a:spcPct val="20000"/>
        </a:spcBef>
        <a:buFont typeface="Arial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8889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5051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71212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7374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162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232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8485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4647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0808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697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3131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929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21386800" cy="3852783"/>
          </a:xfrm>
          <a:noFill/>
        </p:spPr>
        <p:txBody>
          <a:bodyPr>
            <a:normAutofit/>
          </a:bodyPr>
          <a:lstStyle/>
          <a:p>
            <a:r>
              <a:rPr lang="en-GB" sz="110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Corbel" pitchFamily="34" charset="0"/>
              </a:rPr>
              <a:t>Why do we need Web Science?</a:t>
            </a:r>
            <a:endParaRPr lang="en-GB" sz="11000" b="1" dirty="0">
              <a:solidFill>
                <a:schemeClr val="accent5">
                  <a:lumMod val="20000"/>
                  <a:lumOff val="80000"/>
                </a:schemeClr>
              </a:solidFill>
              <a:latin typeface="Corbel" pitchFamily="34" charset="0"/>
            </a:endParaRPr>
          </a:p>
        </p:txBody>
      </p:sp>
      <p:pic>
        <p:nvPicPr>
          <p:cNvPr id="5" name="Picture 4" descr="electronics_computer_science_bla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51118" y="2781213"/>
            <a:ext cx="3424703" cy="1357322"/>
          </a:xfrm>
          <a:prstGeom prst="rect">
            <a:avLst/>
          </a:prstGeom>
        </p:spPr>
      </p:pic>
      <p:pic>
        <p:nvPicPr>
          <p:cNvPr id="7" name="Picture 6" descr="websci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122028" y="2781213"/>
            <a:ext cx="2643206" cy="136268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192410" y="2924089"/>
            <a:ext cx="65722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rbel" pitchFamily="34" charset="0"/>
              </a:rPr>
              <a:t>Evangelos  G. Lolos</a:t>
            </a:r>
            <a:endParaRPr lang="en-GB" sz="6000" dirty="0">
              <a:solidFill>
                <a:schemeClr val="accent4">
                  <a:lumMod val="20000"/>
                  <a:lumOff val="80000"/>
                </a:schemeClr>
              </a:solidFill>
              <a:latin typeface="Corbel" pitchFamily="34" charset="0"/>
            </a:endParaRPr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1406460" y="4567163"/>
            <a:ext cx="18716756" cy="8643998"/>
          </a:xfrm>
          <a:prstGeom prst="roundRect">
            <a:avLst/>
          </a:prstGeom>
          <a:solidFill>
            <a:schemeClr val="bg2">
              <a:lumMod val="75000"/>
            </a:schemeClr>
          </a:solidFill>
          <a:ln cap="rnd">
            <a:noFill/>
          </a:ln>
          <a:effectLst/>
        </p:spPr>
        <p:txBody>
          <a:bodyPr>
            <a:noAutofit/>
          </a:bodyPr>
          <a:lstStyle/>
          <a:p>
            <a:pPr algn="l"/>
            <a:r>
              <a:rPr lang="en-GB" sz="6000" b="1" dirty="0" smtClean="0">
                <a:solidFill>
                  <a:schemeClr val="tx2">
                    <a:lumMod val="50000"/>
                  </a:schemeClr>
                </a:solidFill>
                <a:latin typeface="FreightSans Book" pitchFamily="2" charset="0"/>
              </a:rPr>
              <a:t>A </a:t>
            </a:r>
            <a:r>
              <a:rPr lang="en-GB" sz="6000" b="1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Web Scientist can…</a:t>
            </a:r>
          </a:p>
          <a:p>
            <a:pPr algn="l"/>
            <a:endParaRPr lang="en-GB" sz="6000" b="1" dirty="0" smtClean="0">
              <a:solidFill>
                <a:schemeClr val="tx2">
                  <a:lumMod val="50000"/>
                </a:schemeClr>
              </a:solidFill>
              <a:latin typeface="Corbel" pitchFamily="34" charset="0"/>
            </a:endParaRPr>
          </a:p>
          <a:p>
            <a:pPr algn="l"/>
            <a:endParaRPr lang="en-GB" sz="6000" b="1" dirty="0" smtClean="0">
              <a:solidFill>
                <a:schemeClr val="tx2">
                  <a:lumMod val="50000"/>
                </a:schemeClr>
              </a:solidFill>
              <a:latin typeface="Corbel" pitchFamily="34" charset="0"/>
            </a:endParaRPr>
          </a:p>
          <a:p>
            <a:pPr algn="r"/>
            <a:endParaRPr lang="en-GB" sz="6000" b="1" dirty="0" smtClean="0">
              <a:solidFill>
                <a:schemeClr val="tx2">
                  <a:lumMod val="50000"/>
                </a:schemeClr>
              </a:solidFill>
              <a:latin typeface="Corbel" pitchFamily="34" charset="0"/>
            </a:endParaRPr>
          </a:p>
          <a:p>
            <a:pPr algn="r">
              <a:lnSpc>
                <a:spcPct val="120000"/>
              </a:lnSpc>
            </a:pPr>
            <a:endParaRPr lang="en-GB" sz="6000" b="1" dirty="0" smtClean="0">
              <a:solidFill>
                <a:schemeClr val="tx2">
                  <a:lumMod val="50000"/>
                </a:schemeClr>
              </a:solidFill>
              <a:latin typeface="Corbel" pitchFamily="34" charset="0"/>
            </a:endParaRPr>
          </a:p>
          <a:p>
            <a:pPr algn="r">
              <a:lnSpc>
                <a:spcPct val="120000"/>
              </a:lnSpc>
            </a:pPr>
            <a:endParaRPr lang="en-GB" sz="6000" b="1" dirty="0" smtClean="0">
              <a:solidFill>
                <a:schemeClr val="tx2">
                  <a:lumMod val="50000"/>
                </a:schemeClr>
              </a:solidFill>
              <a:latin typeface="Corbel" pitchFamily="34" charset="0"/>
            </a:endParaRPr>
          </a:p>
          <a:p>
            <a:pPr algn="r">
              <a:lnSpc>
                <a:spcPct val="120000"/>
              </a:lnSpc>
            </a:pPr>
            <a:r>
              <a:rPr lang="en-GB" sz="6000" b="1" dirty="0" smtClean="0">
                <a:solidFill>
                  <a:schemeClr val="tx2">
                    <a:lumMod val="50000"/>
                  </a:schemeClr>
                </a:solidFill>
                <a:latin typeface="Corbel" pitchFamily="34" charset="0"/>
              </a:rPr>
              <a:t>…see the “Big Picture”</a:t>
            </a:r>
          </a:p>
        </p:txBody>
      </p:sp>
      <p:sp>
        <p:nvSpPr>
          <p:cNvPr id="18" name="Subtitle 2"/>
          <p:cNvSpPr txBox="1">
            <a:spLocks/>
          </p:cNvSpPr>
          <p:nvPr/>
        </p:nvSpPr>
        <p:spPr>
          <a:xfrm>
            <a:off x="1406460" y="13639789"/>
            <a:ext cx="18716756" cy="871543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cap="rnd">
            <a:noFill/>
          </a:ln>
          <a:effectLst/>
        </p:spPr>
        <p:txBody>
          <a:bodyPr vert="horz" lIns="295232" tIns="147616" rIns="295232" bIns="147616" rtlCol="0">
            <a:normAutofit/>
          </a:bodyPr>
          <a:lstStyle/>
          <a:p>
            <a:pPr marL="0" marR="0" lvl="0" indent="0" defTabSz="295232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GB" sz="6000" b="1" dirty="0" smtClean="0">
                <a:solidFill>
                  <a:schemeClr val="accent5">
                    <a:lumMod val="50000"/>
                  </a:schemeClr>
                </a:solidFill>
                <a:latin typeface="Corbel" pitchFamily="34" charset="0"/>
              </a:rPr>
              <a:t>Some topics of interest :</a:t>
            </a:r>
            <a:endParaRPr kumimoji="0" lang="en-GB" sz="6000" b="1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Corbel" pitchFamily="34" charset="0"/>
            </a:endParaRPr>
          </a:p>
          <a:p>
            <a:pPr marL="0" marR="0" lvl="0" indent="0" algn="l" defTabSz="295232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6000" b="1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FreightSans Book" pitchFamily="2" charset="0"/>
              <a:ea typeface="+mn-ea"/>
              <a:cs typeface="+mn-cs"/>
            </a:endParaRPr>
          </a:p>
          <a:p>
            <a:pPr marL="0" marR="0" lvl="0" indent="0" algn="l" defTabSz="295232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60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FreightSans Book" pitchFamily="2" charset="0"/>
              <a:ea typeface="+mn-ea"/>
              <a:cs typeface="+mn-cs"/>
            </a:endParaRPr>
          </a:p>
          <a:p>
            <a:pPr marL="0" marR="0" lvl="0" indent="0" algn="r" defTabSz="295232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GB" sz="3000" b="1" noProof="0" dirty="0" smtClean="0">
              <a:solidFill>
                <a:schemeClr val="accent5">
                  <a:lumMod val="50000"/>
                </a:schemeClr>
              </a:solidFill>
              <a:latin typeface="FreightSans Book" pitchFamily="2" charset="0"/>
            </a:endParaRPr>
          </a:p>
          <a:p>
            <a:pPr marL="0" marR="0" lvl="0" indent="0" algn="r" defTabSz="295232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GB" sz="6000" b="1" noProof="0" dirty="0" smtClean="0">
                <a:solidFill>
                  <a:schemeClr val="accent5">
                    <a:lumMod val="50000"/>
                  </a:schemeClr>
                </a:solidFill>
                <a:latin typeface="Corbel" pitchFamily="34" charset="0"/>
              </a:rPr>
              <a:t>Toolbox of the Web Scientist:</a:t>
            </a:r>
            <a:endParaRPr kumimoji="0" lang="en-GB" sz="6000" b="1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Corbel" pitchFamily="34" charset="0"/>
            </a:endParaRPr>
          </a:p>
          <a:p>
            <a:pPr marL="0" marR="0" lvl="0" indent="0" algn="l" defTabSz="295232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60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Corbel" pitchFamily="34" charset="0"/>
            </a:endParaRPr>
          </a:p>
          <a:p>
            <a:pPr marL="0" marR="0" lvl="0" indent="0" algn="l" defTabSz="295232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60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FreightSans Book" pitchFamily="2" charset="0"/>
              <a:ea typeface="+mn-ea"/>
              <a:cs typeface="+mn-cs"/>
            </a:endParaRPr>
          </a:p>
          <a:p>
            <a:pPr marL="0" marR="0" lvl="0" indent="0" algn="r" defTabSz="295232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60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FreightSans Book" pitchFamily="2" charset="0"/>
              <a:ea typeface="+mn-ea"/>
              <a:cs typeface="+mn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335946" y="18997639"/>
            <a:ext cx="11715832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500" dirty="0" smtClean="0">
                <a:solidFill>
                  <a:schemeClr val="accent3">
                    <a:lumMod val="75000"/>
                  </a:schemeClr>
                </a:solidFill>
                <a:latin typeface="Corbel" pitchFamily="34" charset="0"/>
              </a:rPr>
              <a:t>Hypertext and semantic web technologies</a:t>
            </a:r>
          </a:p>
          <a:p>
            <a:r>
              <a:rPr lang="en-GB" sz="4500" dirty="0" smtClean="0">
                <a:solidFill>
                  <a:schemeClr val="accent5">
                    <a:lumMod val="75000"/>
                  </a:schemeClr>
                </a:solidFill>
                <a:latin typeface="Corbel" pitchFamily="34" charset="0"/>
              </a:rPr>
              <a:t>Graph theory and statistical analysis</a:t>
            </a:r>
          </a:p>
          <a:p>
            <a:r>
              <a:rPr lang="en-GB" sz="45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rbel" pitchFamily="34" charset="0"/>
              </a:rPr>
              <a:t>Sociology, Law, Economics, Political Science, Media</a:t>
            </a:r>
            <a:endParaRPr lang="en-GB" sz="5000" dirty="0" smtClean="0">
              <a:latin typeface="Corbel" pitchFamily="34" charset="0"/>
            </a:endParaRPr>
          </a:p>
          <a:p>
            <a:r>
              <a:rPr lang="en-GB" sz="4500" dirty="0" smtClean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Psychology</a:t>
            </a:r>
          </a:p>
        </p:txBody>
      </p:sp>
      <p:pic>
        <p:nvPicPr>
          <p:cNvPr id="20" name="Picture 19" descr="web-science_big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2765102" y="14068417"/>
            <a:ext cx="5572164" cy="3771952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2692344" y="15282863"/>
            <a:ext cx="919320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500" dirty="0" smtClean="0">
                <a:solidFill>
                  <a:schemeClr val="accent3">
                    <a:lumMod val="75000"/>
                  </a:schemeClr>
                </a:solidFill>
                <a:latin typeface="Corbel" pitchFamily="34" charset="0"/>
              </a:rPr>
              <a:t>How is the Web built?</a:t>
            </a:r>
          </a:p>
          <a:p>
            <a:r>
              <a:rPr lang="en-GB" sz="4500" dirty="0" smtClean="0">
                <a:solidFill>
                  <a:schemeClr val="accent5">
                    <a:lumMod val="75000"/>
                  </a:schemeClr>
                </a:solidFill>
                <a:latin typeface="Corbel" pitchFamily="34" charset="0"/>
              </a:rPr>
              <a:t>What is the shape of the Web?</a:t>
            </a:r>
          </a:p>
          <a:p>
            <a:r>
              <a:rPr lang="en-GB" sz="45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rbel" pitchFamily="34" charset="0"/>
              </a:rPr>
              <a:t>How societies interact with the Web?</a:t>
            </a:r>
          </a:p>
          <a:p>
            <a:r>
              <a:rPr lang="en-GB" sz="4500" dirty="0" smtClean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How the Web influences individuals?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549468" y="6138799"/>
            <a:ext cx="1493054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sz="4500" dirty="0" smtClean="0">
                <a:solidFill>
                  <a:schemeClr val="accent4">
                    <a:lumMod val="50000"/>
                  </a:schemeClr>
                </a:solidFill>
                <a:latin typeface="Corbel" pitchFamily="34" charset="0"/>
              </a:rPr>
              <a:t>understand both the technical and social aspects of the Web</a:t>
            </a:r>
          </a:p>
          <a:p>
            <a:pPr>
              <a:buFont typeface="Arial" pitchFamily="34" charset="0"/>
              <a:buChar char="•"/>
            </a:pPr>
            <a:r>
              <a:rPr lang="en-GB" sz="4500" dirty="0" smtClean="0">
                <a:solidFill>
                  <a:schemeClr val="accent4">
                    <a:lumMod val="50000"/>
                  </a:schemeClr>
                </a:solidFill>
                <a:latin typeface="Corbel" pitchFamily="34" charset="0"/>
              </a:rPr>
              <a:t>study web trends and phenomena by using an array of tools  and methods ranging from graph analysis to ethnography</a:t>
            </a:r>
          </a:p>
          <a:p>
            <a:pPr>
              <a:buFont typeface="Arial" pitchFamily="34" charset="0"/>
              <a:buChar char="•"/>
            </a:pPr>
            <a:r>
              <a:rPr lang="en-GB" sz="4500" dirty="0" smtClean="0">
                <a:solidFill>
                  <a:schemeClr val="accent4">
                    <a:lumMod val="50000"/>
                  </a:schemeClr>
                </a:solidFill>
                <a:latin typeface="Corbel" pitchFamily="34" charset="0"/>
              </a:rPr>
              <a:t>make estimates about the future of the Web, web trends and technologies</a:t>
            </a:r>
          </a:p>
          <a:p>
            <a:pPr>
              <a:buFont typeface="Arial" pitchFamily="34" charset="0"/>
              <a:buChar char="•"/>
            </a:pPr>
            <a:r>
              <a:rPr lang="en-GB" sz="4500" dirty="0" smtClean="0">
                <a:solidFill>
                  <a:schemeClr val="accent4">
                    <a:lumMod val="50000"/>
                  </a:schemeClr>
                </a:solidFill>
                <a:latin typeface="Corbel" pitchFamily="34" charset="0"/>
              </a:rPr>
              <a:t>coordinate and collaborate with experts from various backgrounds and disciplines</a:t>
            </a:r>
          </a:p>
          <a:p>
            <a:pPr>
              <a:buFont typeface="Arial" pitchFamily="34" charset="0"/>
              <a:buChar char="•"/>
            </a:pPr>
            <a:r>
              <a:rPr lang="en-GB" sz="4500" dirty="0" smtClean="0">
                <a:solidFill>
                  <a:schemeClr val="accent4">
                    <a:lumMod val="50000"/>
                  </a:schemeClr>
                </a:solidFill>
                <a:latin typeface="Corbel" pitchFamily="34" charset="0"/>
              </a:rPr>
              <a:t>be  “ a strategist of the Web” because he can…</a:t>
            </a:r>
          </a:p>
        </p:txBody>
      </p:sp>
      <p:sp>
        <p:nvSpPr>
          <p:cNvPr id="24" name="Left-Up Arrow 23"/>
          <p:cNvSpPr/>
          <p:nvPr/>
        </p:nvSpPr>
        <p:spPr>
          <a:xfrm rot="5400000">
            <a:off x="4299699" y="18318978"/>
            <a:ext cx="2928958" cy="3000396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bigpicture-773191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5122556" y="8924881"/>
            <a:ext cx="4286280" cy="3285109"/>
          </a:xfrm>
          <a:prstGeom prst="rect">
            <a:avLst/>
          </a:prstGeom>
        </p:spPr>
      </p:pic>
      <p:sp>
        <p:nvSpPr>
          <p:cNvPr id="27" name="Subtitle 2"/>
          <p:cNvSpPr txBox="1">
            <a:spLocks/>
          </p:cNvSpPr>
          <p:nvPr/>
        </p:nvSpPr>
        <p:spPr>
          <a:xfrm>
            <a:off x="1406460" y="22783853"/>
            <a:ext cx="18716756" cy="6858048"/>
          </a:xfrm>
          <a:prstGeom prst="roundRect">
            <a:avLst/>
          </a:prstGeom>
          <a:solidFill>
            <a:schemeClr val="accent2">
              <a:lumMod val="50000"/>
            </a:schemeClr>
          </a:solidFill>
          <a:ln cap="rnd">
            <a:noFill/>
          </a:ln>
          <a:effectLst/>
        </p:spPr>
        <p:txBody>
          <a:bodyPr vert="horz" lIns="295232" tIns="147616" rIns="295232" bIns="147616" rtlCol="0">
            <a:noAutofit/>
          </a:bodyPr>
          <a:lstStyle/>
          <a:p>
            <a:pPr marL="0" marR="0" lvl="0" indent="0" algn="l" defTabSz="295232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GB" sz="6000" b="1" noProof="0" dirty="0" smtClean="0">
                <a:solidFill>
                  <a:schemeClr val="bg2">
                    <a:lumMod val="90000"/>
                  </a:schemeClr>
                </a:solidFill>
                <a:latin typeface="Corbel" pitchFamily="34" charset="0"/>
              </a:rPr>
              <a:t>Subjects that fascinate me:</a:t>
            </a:r>
            <a:endParaRPr kumimoji="0" lang="en-GB" sz="6000" b="1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90000"/>
                </a:schemeClr>
              </a:solidFill>
              <a:effectLst/>
              <a:uLnTx/>
              <a:uFillTx/>
              <a:latin typeface="Corbe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835088" y="23641109"/>
            <a:ext cx="18073814" cy="6324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450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orbel" pitchFamily="34" charset="0"/>
              </a:rPr>
              <a:t>Using semantic web technologies and social networking in e-government portals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450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orbel" pitchFamily="34" charset="0"/>
              </a:rPr>
              <a:t>Intelligent agents and the Web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450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orbel" pitchFamily="34" charset="0"/>
              </a:rPr>
              <a:t>Collective action and decision making on the Web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450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orbel" pitchFamily="34" charset="0"/>
              </a:rPr>
              <a:t>The law of unintended consequences and emergent properties of the Web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450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orbel" pitchFamily="34" charset="0"/>
              </a:rPr>
              <a:t>How to stop  people from confusing the Web with the Internet </a:t>
            </a:r>
            <a:r>
              <a:rPr lang="en-US" sz="450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orbel" pitchFamily="34" charset="0"/>
                <a:sym typeface="Wingdings" pitchFamily="2" charset="2"/>
              </a:rPr>
              <a:t></a:t>
            </a:r>
            <a:endParaRPr lang="en-US" sz="4500" dirty="0">
              <a:solidFill>
                <a:schemeClr val="tx2">
                  <a:lumMod val="40000"/>
                  <a:lumOff val="60000"/>
                </a:schemeClr>
              </a:solidFill>
              <a:latin typeface="Corbe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CS Southampton University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5C84"/>
      </a:accent1>
      <a:accent2>
        <a:srgbClr val="007C92"/>
      </a:accent2>
      <a:accent3>
        <a:srgbClr val="0098C3"/>
      </a:accent3>
      <a:accent4>
        <a:srgbClr val="51626F"/>
      </a:accent4>
      <a:accent5>
        <a:srgbClr val="A3A86B"/>
      </a:accent5>
      <a:accent6>
        <a:srgbClr val="A4AEB5"/>
      </a:accent6>
      <a:hlink>
        <a:srgbClr val="0000FF"/>
      </a:hlink>
      <a:folHlink>
        <a:srgbClr val="800080"/>
      </a:folHlink>
    </a:clrScheme>
    <a:fontScheme name="ECS Southampton University">
      <a:majorFont>
        <a:latin typeface="FreightDispBook"/>
        <a:ea typeface=""/>
        <a:cs typeface=""/>
      </a:majorFont>
      <a:minorFont>
        <a:latin typeface="FreightSans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</TotalTime>
  <Words>198</Words>
  <Application>Microsoft Office PowerPoint</Application>
  <PresentationFormat>Custom</PresentationFormat>
  <Paragraphs>35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Why do we need Web Science?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Evangelos Lolos</dc:creator>
  <cp:lastModifiedBy>cw</cp:lastModifiedBy>
  <cp:revision>27</cp:revision>
  <dcterms:created xsi:type="dcterms:W3CDTF">2010-02-09T03:25:11Z</dcterms:created>
  <dcterms:modified xsi:type="dcterms:W3CDTF">2010-02-09T18:05:59Z</dcterms:modified>
</cp:coreProperties>
</file>