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1386800" cy="30279975"/>
  <p:notesSz cx="6858000" cy="9144000"/>
  <p:defaultTextStyle>
    <a:defPPr>
      <a:defRPr lang="en-US"/>
    </a:defPPr>
    <a:lvl1pPr marL="0" algn="l" defTabSz="2085671" rtl="0" eaLnBrk="1" latinLnBrk="0" hangingPunct="1">
      <a:defRPr sz="4100" kern="1200">
        <a:solidFill>
          <a:schemeClr val="tx1"/>
        </a:solidFill>
        <a:latin typeface="+mn-lt"/>
        <a:ea typeface="+mn-ea"/>
        <a:cs typeface="+mn-cs"/>
      </a:defRPr>
    </a:lvl1pPr>
    <a:lvl2pPr marL="1042836" algn="l" defTabSz="2085671" rtl="0" eaLnBrk="1" latinLnBrk="0" hangingPunct="1">
      <a:defRPr sz="4100" kern="1200">
        <a:solidFill>
          <a:schemeClr val="tx1"/>
        </a:solidFill>
        <a:latin typeface="+mn-lt"/>
        <a:ea typeface="+mn-ea"/>
        <a:cs typeface="+mn-cs"/>
      </a:defRPr>
    </a:lvl2pPr>
    <a:lvl3pPr marL="2085671" algn="l" defTabSz="2085671" rtl="0" eaLnBrk="1" latinLnBrk="0" hangingPunct="1">
      <a:defRPr sz="4100" kern="1200">
        <a:solidFill>
          <a:schemeClr val="tx1"/>
        </a:solidFill>
        <a:latin typeface="+mn-lt"/>
        <a:ea typeface="+mn-ea"/>
        <a:cs typeface="+mn-cs"/>
      </a:defRPr>
    </a:lvl3pPr>
    <a:lvl4pPr marL="3128508" algn="l" defTabSz="2085671" rtl="0" eaLnBrk="1" latinLnBrk="0" hangingPunct="1">
      <a:defRPr sz="4100" kern="1200">
        <a:solidFill>
          <a:schemeClr val="tx1"/>
        </a:solidFill>
        <a:latin typeface="+mn-lt"/>
        <a:ea typeface="+mn-ea"/>
        <a:cs typeface="+mn-cs"/>
      </a:defRPr>
    </a:lvl4pPr>
    <a:lvl5pPr marL="4171344" algn="l" defTabSz="2085671" rtl="0" eaLnBrk="1" latinLnBrk="0" hangingPunct="1">
      <a:defRPr sz="4100" kern="1200">
        <a:solidFill>
          <a:schemeClr val="tx1"/>
        </a:solidFill>
        <a:latin typeface="+mn-lt"/>
        <a:ea typeface="+mn-ea"/>
        <a:cs typeface="+mn-cs"/>
      </a:defRPr>
    </a:lvl5pPr>
    <a:lvl6pPr marL="5214179" algn="l" defTabSz="2085671" rtl="0" eaLnBrk="1" latinLnBrk="0" hangingPunct="1">
      <a:defRPr sz="4100" kern="1200">
        <a:solidFill>
          <a:schemeClr val="tx1"/>
        </a:solidFill>
        <a:latin typeface="+mn-lt"/>
        <a:ea typeface="+mn-ea"/>
        <a:cs typeface="+mn-cs"/>
      </a:defRPr>
    </a:lvl6pPr>
    <a:lvl7pPr marL="6257015" algn="l" defTabSz="2085671" rtl="0" eaLnBrk="1" latinLnBrk="0" hangingPunct="1">
      <a:defRPr sz="4100" kern="1200">
        <a:solidFill>
          <a:schemeClr val="tx1"/>
        </a:solidFill>
        <a:latin typeface="+mn-lt"/>
        <a:ea typeface="+mn-ea"/>
        <a:cs typeface="+mn-cs"/>
      </a:defRPr>
    </a:lvl7pPr>
    <a:lvl8pPr marL="7299852" algn="l" defTabSz="2085671" rtl="0" eaLnBrk="1" latinLnBrk="0" hangingPunct="1">
      <a:defRPr sz="4100" kern="1200">
        <a:solidFill>
          <a:schemeClr val="tx1"/>
        </a:solidFill>
        <a:latin typeface="+mn-lt"/>
        <a:ea typeface="+mn-ea"/>
        <a:cs typeface="+mn-cs"/>
      </a:defRPr>
    </a:lvl8pPr>
    <a:lvl9pPr marL="8342688" algn="l" defTabSz="2085671" rtl="0" eaLnBrk="1" latinLnBrk="0" hangingPunct="1">
      <a:defRPr sz="4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7" autoAdjust="0"/>
    <p:restoredTop sz="94524" autoAdjust="0"/>
  </p:normalViewPr>
  <p:slideViewPr>
    <p:cSldViewPr>
      <p:cViewPr>
        <p:scale>
          <a:sx n="100" d="100"/>
          <a:sy n="100" d="100"/>
        </p:scale>
        <p:origin x="2772" y="1218"/>
      </p:cViewPr>
      <p:guideLst>
        <p:guide orient="horz" pos="9537"/>
        <p:guide pos="673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OMP6029%20MSc%20Individual%20Project\workingfolder\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OMP6029%20MSc%20Individual%20Project\workingfolder\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altLang="zh-CN"/>
              <a:t>Length Distribution of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a:t>Author Removal (2008)</a:t>
            </a:r>
            <a:endParaRPr lang="zh-CN" sz="1800" b="1" i="0" baseline="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zh-CN" altLang="en-US"/>
          </a:p>
        </c:rich>
      </c:tx>
      <c:layout/>
    </c:title>
    <c:plotArea>
      <c:layout/>
      <c:barChart>
        <c:barDir val="col"/>
        <c:grouping val="clustered"/>
        <c:ser>
          <c:idx val="0"/>
          <c:order val="0"/>
          <c:tx>
            <c:strRef>
              <c:f>'ECS 2008'!$AI$36</c:f>
              <c:strCache>
                <c:ptCount val="1"/>
                <c:pt idx="0">
                  <c:v>Original</c:v>
                </c:pt>
              </c:strCache>
            </c:strRef>
          </c:tx>
          <c:val>
            <c:numRef>
              <c:f>'ECS 2008'!$AI$37:$AI$52</c:f>
              <c:numCache>
                <c:formatCode>General</c:formatCode>
                <c:ptCount val="16"/>
                <c:pt idx="0">
                  <c:v>1.6092996690688571E-2</c:v>
                </c:pt>
                <c:pt idx="1">
                  <c:v>7.2519276319104972E-2</c:v>
                </c:pt>
                <c:pt idx="2">
                  <c:v>0.12711451561423842</c:v>
                </c:pt>
                <c:pt idx="3">
                  <c:v>0.16470963731962573</c:v>
                </c:pt>
                <c:pt idx="4">
                  <c:v>0.14918779082464009</c:v>
                </c:pt>
                <c:pt idx="5">
                  <c:v>0.14500495556787452</c:v>
                </c:pt>
                <c:pt idx="6">
                  <c:v>0.13069260360496565</c:v>
                </c:pt>
                <c:pt idx="7">
                  <c:v>9.6658771355137826E-2</c:v>
                </c:pt>
                <c:pt idx="8">
                  <c:v>5.6611063515261469E-2</c:v>
                </c:pt>
                <c:pt idx="9">
                  <c:v>2.8372725898301667E-2</c:v>
                </c:pt>
                <c:pt idx="10">
                  <c:v>9.8607401434594923E-3</c:v>
                </c:pt>
                <c:pt idx="11">
                  <c:v>2.670967091669607E-3</c:v>
                </c:pt>
                <c:pt idx="12">
                  <c:v>5.0395605503200127E-4</c:v>
                </c:pt>
                <c:pt idx="13">
                  <c:v>0</c:v>
                </c:pt>
                <c:pt idx="14">
                  <c:v>0</c:v>
                </c:pt>
                <c:pt idx="15">
                  <c:v>0</c:v>
                </c:pt>
              </c:numCache>
            </c:numRef>
          </c:val>
        </c:ser>
        <c:ser>
          <c:idx val="1"/>
          <c:order val="1"/>
          <c:tx>
            <c:strRef>
              <c:f>'ECS 2008'!$AJ$36</c:f>
              <c:strCache>
                <c:ptCount val="1"/>
                <c:pt idx="0">
                  <c:v>Removed dangling authors</c:v>
                </c:pt>
              </c:strCache>
            </c:strRef>
          </c:tx>
          <c:val>
            <c:numRef>
              <c:f>'ECS 2008'!$AJ$37:$AJ$52</c:f>
              <c:numCache>
                <c:formatCode>General</c:formatCode>
                <c:ptCount val="16"/>
                <c:pt idx="0">
                  <c:v>1.9866525236453644E-2</c:v>
                </c:pt>
                <c:pt idx="1">
                  <c:v>8.1410766374966873E-2</c:v>
                </c:pt>
                <c:pt idx="2">
                  <c:v>0.13966233536639269</c:v>
                </c:pt>
                <c:pt idx="3">
                  <c:v>0.17303102625298331</c:v>
                </c:pt>
                <c:pt idx="4">
                  <c:v>0.14909838239193854</c:v>
                </c:pt>
                <c:pt idx="5">
                  <c:v>0.14763988332007424</c:v>
                </c:pt>
                <c:pt idx="6">
                  <c:v>0.13004950057456027</c:v>
                </c:pt>
                <c:pt idx="7">
                  <c:v>8.9366215857862655E-2</c:v>
                </c:pt>
                <c:pt idx="8">
                  <c:v>4.4152744630071614E-2</c:v>
                </c:pt>
                <c:pt idx="9">
                  <c:v>1.8916290992663308E-2</c:v>
                </c:pt>
                <c:pt idx="10">
                  <c:v>5.4804207548837637E-3</c:v>
                </c:pt>
                <c:pt idx="11">
                  <c:v>1.1491204808627244E-3</c:v>
                </c:pt>
                <c:pt idx="12">
                  <c:v>1.7678776628657301E-4</c:v>
                </c:pt>
                <c:pt idx="13">
                  <c:v>0</c:v>
                </c:pt>
                <c:pt idx="14">
                  <c:v>0</c:v>
                </c:pt>
                <c:pt idx="15">
                  <c:v>0</c:v>
                </c:pt>
              </c:numCache>
            </c:numRef>
          </c:val>
        </c:ser>
        <c:ser>
          <c:idx val="2"/>
          <c:order val="2"/>
          <c:tx>
            <c:strRef>
              <c:f>'ECS 2008'!$AK$36</c:f>
              <c:strCache>
                <c:ptCount val="1"/>
                <c:pt idx="0">
                  <c:v>Removed core</c:v>
                </c:pt>
              </c:strCache>
            </c:strRef>
          </c:tx>
          <c:val>
            <c:numRef>
              <c:f>'ECS 2008'!$AK$37:$AK$52</c:f>
              <c:numCache>
                <c:formatCode>General</c:formatCode>
                <c:ptCount val="16"/>
                <c:pt idx="0">
                  <c:v>2.014218009478673E-2</c:v>
                </c:pt>
                <c:pt idx="1">
                  <c:v>5.2187809985671789E-2</c:v>
                </c:pt>
                <c:pt idx="2">
                  <c:v>7.7758183621734811E-2</c:v>
                </c:pt>
                <c:pt idx="3">
                  <c:v>0.10635952827069327</c:v>
                </c:pt>
                <c:pt idx="4">
                  <c:v>0.1245729086300011</c:v>
                </c:pt>
                <c:pt idx="5">
                  <c:v>0.12553730849774059</c:v>
                </c:pt>
                <c:pt idx="6">
                  <c:v>0.1029703515926375</c:v>
                </c:pt>
                <c:pt idx="7">
                  <c:v>9.3794775708145053E-2</c:v>
                </c:pt>
                <c:pt idx="8">
                  <c:v>9.0515816157830956E-2</c:v>
                </c:pt>
                <c:pt idx="9">
                  <c:v>7.2577978617877223E-2</c:v>
                </c:pt>
                <c:pt idx="10">
                  <c:v>5.3841066901796547E-2</c:v>
                </c:pt>
                <c:pt idx="11">
                  <c:v>4.2846908409566856E-2</c:v>
                </c:pt>
                <c:pt idx="12">
                  <c:v>2.5680590763804696E-2</c:v>
                </c:pt>
                <c:pt idx="13">
                  <c:v>9.0102501928799733E-3</c:v>
                </c:pt>
                <c:pt idx="14">
                  <c:v>1.9287997354788939E-3</c:v>
                </c:pt>
                <c:pt idx="15">
                  <c:v>2.7554281935412761E-4</c:v>
                </c:pt>
              </c:numCache>
            </c:numRef>
          </c:val>
        </c:ser>
        <c:axId val="107245952"/>
        <c:axId val="107247872"/>
      </c:barChart>
      <c:catAx>
        <c:axId val="107245952"/>
        <c:scaling>
          <c:orientation val="minMax"/>
        </c:scaling>
        <c:axPos val="b"/>
        <c:title>
          <c:tx>
            <c:rich>
              <a:bodyPr/>
              <a:lstStyle/>
              <a:p>
                <a:pPr>
                  <a:defRPr sz="1600"/>
                </a:pPr>
                <a:r>
                  <a:rPr lang="en-GB" sz="1600" b="1" i="0" baseline="0"/>
                  <a:t>Path length</a:t>
                </a:r>
                <a:endParaRPr lang="zh-CN" sz="1600" b="1" i="0" baseline="0"/>
              </a:p>
            </c:rich>
          </c:tx>
          <c:layout/>
        </c:title>
        <c:majorTickMark val="none"/>
        <c:tickLblPos val="nextTo"/>
        <c:crossAx val="107247872"/>
        <c:crosses val="autoZero"/>
        <c:auto val="1"/>
        <c:lblAlgn val="ctr"/>
        <c:lblOffset val="100"/>
      </c:catAx>
      <c:valAx>
        <c:axId val="107247872"/>
        <c:scaling>
          <c:orientation val="minMax"/>
        </c:scaling>
        <c:axPos val="l"/>
        <c:majorGridlines/>
        <c:title>
          <c:tx>
            <c:rich>
              <a:bodyPr/>
              <a:lstStyle/>
              <a:p>
                <a:pPr>
                  <a:defRPr sz="1600"/>
                </a:pPr>
                <a:r>
                  <a:rPr lang="en-GB" sz="1600" b="1" i="0" baseline="0"/>
                  <a:t>Pair Percentage </a:t>
                </a:r>
                <a:endParaRPr lang="zh-CN" sz="1600" b="1" i="0" baseline="0"/>
              </a:p>
            </c:rich>
          </c:tx>
          <c:layout/>
        </c:title>
        <c:numFmt formatCode="0.00%" sourceLinked="0"/>
        <c:tickLblPos val="nextTo"/>
        <c:crossAx val="107245952"/>
        <c:crosses val="autoZero"/>
        <c:crossBetween val="between"/>
      </c:valAx>
    </c:plotArea>
    <c:legend>
      <c:legendPos val="r"/>
      <c:layout/>
      <c:txPr>
        <a:bodyPr/>
        <a:lstStyle/>
        <a:p>
          <a:pPr>
            <a:defRPr sz="16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GB" altLang="zh-CN"/>
              <a:t>Length Distribution of </a:t>
            </a:r>
          </a:p>
          <a:p>
            <a:pPr>
              <a:defRPr/>
            </a:pPr>
            <a:r>
              <a:rPr lang="en-GB" altLang="zh-CN"/>
              <a:t>Author Removal (IAM-All)</a:t>
            </a:r>
            <a:endParaRPr lang="zh-CN" altLang="en-US"/>
          </a:p>
        </c:rich>
      </c:tx>
      <c:layout/>
    </c:title>
    <c:plotArea>
      <c:layout/>
      <c:barChart>
        <c:barDir val="col"/>
        <c:grouping val="clustered"/>
        <c:ser>
          <c:idx val="0"/>
          <c:order val="0"/>
          <c:tx>
            <c:strRef>
              <c:f>'IAM all'!$BT$34</c:f>
              <c:strCache>
                <c:ptCount val="1"/>
                <c:pt idx="0">
                  <c:v>Original</c:v>
                </c:pt>
              </c:strCache>
            </c:strRef>
          </c:tx>
          <c:val>
            <c:numRef>
              <c:f>'IAM all'!$BT$35:$BT$51</c:f>
              <c:numCache>
                <c:formatCode>General</c:formatCode>
                <c:ptCount val="17"/>
                <c:pt idx="0">
                  <c:v>2.8139592037355617E-2</c:v>
                </c:pt>
                <c:pt idx="1">
                  <c:v>0.30500942082411731</c:v>
                </c:pt>
                <c:pt idx="2">
                  <c:v>0.57481363152289677</c:v>
                </c:pt>
                <c:pt idx="3">
                  <c:v>9.1545834357335987E-2</c:v>
                </c:pt>
                <c:pt idx="4">
                  <c:v>4.915212582944213E-4</c:v>
                </c:pt>
                <c:pt idx="5">
                  <c:v>0</c:v>
                </c:pt>
                <c:pt idx="6">
                  <c:v>0</c:v>
                </c:pt>
                <c:pt idx="7">
                  <c:v>0</c:v>
                </c:pt>
                <c:pt idx="8">
                  <c:v>0</c:v>
                </c:pt>
                <c:pt idx="9">
                  <c:v>0</c:v>
                </c:pt>
                <c:pt idx="10">
                  <c:v>0</c:v>
                </c:pt>
                <c:pt idx="11">
                  <c:v>0</c:v>
                </c:pt>
                <c:pt idx="12">
                  <c:v>0</c:v>
                </c:pt>
                <c:pt idx="13">
                  <c:v>0</c:v>
                </c:pt>
                <c:pt idx="14">
                  <c:v>0</c:v>
                </c:pt>
                <c:pt idx="15">
                  <c:v>0</c:v>
                </c:pt>
                <c:pt idx="16">
                  <c:v>0</c:v>
                </c:pt>
              </c:numCache>
            </c:numRef>
          </c:val>
        </c:ser>
        <c:ser>
          <c:idx val="1"/>
          <c:order val="1"/>
          <c:tx>
            <c:strRef>
              <c:f>'IAM all'!$BU$34</c:f>
              <c:strCache>
                <c:ptCount val="1"/>
                <c:pt idx="0">
                  <c:v>Removed dangling authors</c:v>
                </c:pt>
              </c:strCache>
            </c:strRef>
          </c:tx>
          <c:val>
            <c:numRef>
              <c:f>'IAM all'!$BU$35:$BU$51</c:f>
              <c:numCache>
                <c:formatCode>General</c:formatCode>
                <c:ptCount val="17"/>
                <c:pt idx="0">
                  <c:v>3.6408364083640843E-2</c:v>
                </c:pt>
                <c:pt idx="1">
                  <c:v>0.35287686210195446</c:v>
                </c:pt>
                <c:pt idx="2">
                  <c:v>0.56069427360940294</c:v>
                </c:pt>
                <c:pt idx="3">
                  <c:v>5.0020500205002053E-2</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er>
        <c:ser>
          <c:idx val="2"/>
          <c:order val="2"/>
          <c:tx>
            <c:strRef>
              <c:f>'IAM all'!$BV$34</c:f>
              <c:strCache>
                <c:ptCount val="1"/>
                <c:pt idx="0">
                  <c:v>Removed core</c:v>
                </c:pt>
              </c:strCache>
            </c:strRef>
          </c:tx>
          <c:val>
            <c:numRef>
              <c:f>'IAM all'!$BV$35:$BV$51</c:f>
              <c:numCache>
                <c:formatCode>0%</c:formatCode>
                <c:ptCount val="17"/>
                <c:pt idx="0">
                  <c:v>2.1537225764345604E-2</c:v>
                </c:pt>
                <c:pt idx="1">
                  <c:v>5.0655153371153151E-2</c:v>
                </c:pt>
                <c:pt idx="2">
                  <c:v>7.9672674331040735E-2</c:v>
                </c:pt>
                <c:pt idx="3">
                  <c:v>0.10146091671268639</c:v>
                </c:pt>
                <c:pt idx="4">
                  <c:v>0.11059792158240875</c:v>
                </c:pt>
                <c:pt idx="5">
                  <c:v>0.11757618354335059</c:v>
                </c:pt>
                <c:pt idx="6">
                  <c:v>0.11546764395803005</c:v>
                </c:pt>
                <c:pt idx="7">
                  <c:v>0.10587880917716751</c:v>
                </c:pt>
                <c:pt idx="8">
                  <c:v>9.1169235403383689E-2</c:v>
                </c:pt>
                <c:pt idx="9">
                  <c:v>6.6820623525277373E-2</c:v>
                </c:pt>
                <c:pt idx="10">
                  <c:v>4.7492343993172363E-2</c:v>
                </c:pt>
                <c:pt idx="11">
                  <c:v>3.5142326422009151E-2</c:v>
                </c:pt>
                <c:pt idx="12">
                  <c:v>2.3344545408906073E-2</c:v>
                </c:pt>
                <c:pt idx="13">
                  <c:v>1.8525026356744821E-2</c:v>
                </c:pt>
                <c:pt idx="14">
                  <c:v>1.064310457352277E-2</c:v>
                </c:pt>
                <c:pt idx="15">
                  <c:v>3.7150459360409658E-3</c:v>
                </c:pt>
                <c:pt idx="16">
                  <c:v>3.0121994076007832E-4</c:v>
                </c:pt>
              </c:numCache>
            </c:numRef>
          </c:val>
        </c:ser>
        <c:axId val="131905408"/>
        <c:axId val="130068864"/>
      </c:barChart>
      <c:catAx>
        <c:axId val="131905408"/>
        <c:scaling>
          <c:orientation val="minMax"/>
        </c:scaling>
        <c:axPos val="b"/>
        <c:title>
          <c:tx>
            <c:rich>
              <a:bodyPr/>
              <a:lstStyle/>
              <a:p>
                <a:pPr>
                  <a:defRPr sz="1600"/>
                </a:pPr>
                <a:r>
                  <a:rPr lang="en-GB" altLang="zh-CN" sz="1600"/>
                  <a:t>Path length</a:t>
                </a:r>
                <a:endParaRPr lang="zh-CN" altLang="en-US" sz="1600"/>
              </a:p>
            </c:rich>
          </c:tx>
          <c:layout/>
        </c:title>
        <c:majorTickMark val="none"/>
        <c:tickLblPos val="nextTo"/>
        <c:crossAx val="130068864"/>
        <c:crosses val="autoZero"/>
        <c:auto val="1"/>
        <c:lblAlgn val="ctr"/>
        <c:lblOffset val="100"/>
      </c:catAx>
      <c:valAx>
        <c:axId val="130068864"/>
        <c:scaling>
          <c:orientation val="minMax"/>
        </c:scaling>
        <c:axPos val="l"/>
        <c:majorGridlines/>
        <c:title>
          <c:tx>
            <c:rich>
              <a:bodyPr/>
              <a:lstStyle/>
              <a:p>
                <a:pPr>
                  <a:defRPr sz="1600"/>
                </a:pPr>
                <a:r>
                  <a:rPr lang="en-GB" altLang="zh-CN" sz="1600"/>
                  <a:t>Pair percentage</a:t>
                </a:r>
                <a:endParaRPr lang="zh-CN" altLang="en-US" sz="1600"/>
              </a:p>
            </c:rich>
          </c:tx>
          <c:layout/>
        </c:title>
        <c:numFmt formatCode="0.00%" sourceLinked="0"/>
        <c:tickLblPos val="nextTo"/>
        <c:crossAx val="131905408"/>
        <c:crosses val="autoZero"/>
        <c:crossBetween val="between"/>
      </c:valAx>
    </c:plotArea>
    <c:legend>
      <c:legendPos val="r"/>
      <c:layout/>
      <c:txPr>
        <a:bodyPr/>
        <a:lstStyle/>
        <a:p>
          <a:pPr>
            <a:defRPr sz="16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BD573-239E-4B0D-8DE3-124BA81A6C97}" type="datetimeFigureOut">
              <a:rPr lang="en-US" smtClean="0"/>
              <a:pPr/>
              <a:t>2/9/2010</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464CB-37B8-49B6-BCDD-2BEA5B3D96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085671" rtl="0" eaLnBrk="1" latinLnBrk="0" hangingPunct="1">
      <a:defRPr sz="2800" kern="1200">
        <a:solidFill>
          <a:schemeClr val="tx1"/>
        </a:solidFill>
        <a:latin typeface="+mn-lt"/>
        <a:ea typeface="+mn-ea"/>
        <a:cs typeface="+mn-cs"/>
      </a:defRPr>
    </a:lvl1pPr>
    <a:lvl2pPr marL="1042836" algn="l" defTabSz="2085671" rtl="0" eaLnBrk="1" latinLnBrk="0" hangingPunct="1">
      <a:defRPr sz="2800" kern="1200">
        <a:solidFill>
          <a:schemeClr val="tx1"/>
        </a:solidFill>
        <a:latin typeface="+mn-lt"/>
        <a:ea typeface="+mn-ea"/>
        <a:cs typeface="+mn-cs"/>
      </a:defRPr>
    </a:lvl2pPr>
    <a:lvl3pPr marL="2085671" algn="l" defTabSz="2085671" rtl="0" eaLnBrk="1" latinLnBrk="0" hangingPunct="1">
      <a:defRPr sz="2800" kern="1200">
        <a:solidFill>
          <a:schemeClr val="tx1"/>
        </a:solidFill>
        <a:latin typeface="+mn-lt"/>
        <a:ea typeface="+mn-ea"/>
        <a:cs typeface="+mn-cs"/>
      </a:defRPr>
    </a:lvl3pPr>
    <a:lvl4pPr marL="3128508" algn="l" defTabSz="2085671" rtl="0" eaLnBrk="1" latinLnBrk="0" hangingPunct="1">
      <a:defRPr sz="2800" kern="1200">
        <a:solidFill>
          <a:schemeClr val="tx1"/>
        </a:solidFill>
        <a:latin typeface="+mn-lt"/>
        <a:ea typeface="+mn-ea"/>
        <a:cs typeface="+mn-cs"/>
      </a:defRPr>
    </a:lvl4pPr>
    <a:lvl5pPr marL="4171344" algn="l" defTabSz="2085671" rtl="0" eaLnBrk="1" latinLnBrk="0" hangingPunct="1">
      <a:defRPr sz="2800" kern="1200">
        <a:solidFill>
          <a:schemeClr val="tx1"/>
        </a:solidFill>
        <a:latin typeface="+mn-lt"/>
        <a:ea typeface="+mn-ea"/>
        <a:cs typeface="+mn-cs"/>
      </a:defRPr>
    </a:lvl5pPr>
    <a:lvl6pPr marL="5214179" algn="l" defTabSz="2085671" rtl="0" eaLnBrk="1" latinLnBrk="0" hangingPunct="1">
      <a:defRPr sz="2800" kern="1200">
        <a:solidFill>
          <a:schemeClr val="tx1"/>
        </a:solidFill>
        <a:latin typeface="+mn-lt"/>
        <a:ea typeface="+mn-ea"/>
        <a:cs typeface="+mn-cs"/>
      </a:defRPr>
    </a:lvl6pPr>
    <a:lvl7pPr marL="6257015" algn="l" defTabSz="2085671" rtl="0" eaLnBrk="1" latinLnBrk="0" hangingPunct="1">
      <a:defRPr sz="2800" kern="1200">
        <a:solidFill>
          <a:schemeClr val="tx1"/>
        </a:solidFill>
        <a:latin typeface="+mn-lt"/>
        <a:ea typeface="+mn-ea"/>
        <a:cs typeface="+mn-cs"/>
      </a:defRPr>
    </a:lvl7pPr>
    <a:lvl8pPr marL="7299852" algn="l" defTabSz="2085671" rtl="0" eaLnBrk="1" latinLnBrk="0" hangingPunct="1">
      <a:defRPr sz="2800" kern="1200">
        <a:solidFill>
          <a:schemeClr val="tx1"/>
        </a:solidFill>
        <a:latin typeface="+mn-lt"/>
        <a:ea typeface="+mn-ea"/>
        <a:cs typeface="+mn-cs"/>
      </a:defRPr>
    </a:lvl8pPr>
    <a:lvl9pPr marL="8342688" algn="l" defTabSz="2085671"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64CB-37B8-49B6-BCDD-2BEA5B3D969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2" y="9406426"/>
            <a:ext cx="18178779" cy="649057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8021" y="17158657"/>
            <a:ext cx="14970761" cy="7738215"/>
          </a:xfrm>
        </p:spPr>
        <p:txBody>
          <a:bodyPr/>
          <a:lstStyle>
            <a:lvl1pPr marL="0" indent="0" algn="ctr">
              <a:buNone/>
              <a:defRPr>
                <a:solidFill>
                  <a:schemeClr val="tx1">
                    <a:tint val="75000"/>
                  </a:schemeClr>
                </a:solidFill>
              </a:defRPr>
            </a:lvl1pPr>
            <a:lvl2pPr marL="1042836" indent="0" algn="ctr">
              <a:buNone/>
              <a:defRPr>
                <a:solidFill>
                  <a:schemeClr val="tx1">
                    <a:tint val="75000"/>
                  </a:schemeClr>
                </a:solidFill>
              </a:defRPr>
            </a:lvl2pPr>
            <a:lvl3pPr marL="2085671" indent="0" algn="ctr">
              <a:buNone/>
              <a:defRPr>
                <a:solidFill>
                  <a:schemeClr val="tx1">
                    <a:tint val="75000"/>
                  </a:schemeClr>
                </a:solidFill>
              </a:defRPr>
            </a:lvl3pPr>
            <a:lvl4pPr marL="3128508" indent="0" algn="ctr">
              <a:buNone/>
              <a:defRPr>
                <a:solidFill>
                  <a:schemeClr val="tx1">
                    <a:tint val="75000"/>
                  </a:schemeClr>
                </a:solidFill>
              </a:defRPr>
            </a:lvl4pPr>
            <a:lvl5pPr marL="4171344" indent="0" algn="ctr">
              <a:buNone/>
              <a:defRPr>
                <a:solidFill>
                  <a:schemeClr val="tx1">
                    <a:tint val="75000"/>
                  </a:schemeClr>
                </a:solidFill>
              </a:defRPr>
            </a:lvl5pPr>
            <a:lvl6pPr marL="5214179" indent="0" algn="ctr">
              <a:buNone/>
              <a:defRPr>
                <a:solidFill>
                  <a:schemeClr val="tx1">
                    <a:tint val="75000"/>
                  </a:schemeClr>
                </a:solidFill>
              </a:defRPr>
            </a:lvl6pPr>
            <a:lvl7pPr marL="6257015" indent="0" algn="ctr">
              <a:buNone/>
              <a:defRPr>
                <a:solidFill>
                  <a:schemeClr val="tx1">
                    <a:tint val="75000"/>
                  </a:schemeClr>
                </a:solidFill>
              </a:defRPr>
            </a:lvl7pPr>
            <a:lvl8pPr marL="7299852" indent="0" algn="ctr">
              <a:buNone/>
              <a:defRPr>
                <a:solidFill>
                  <a:schemeClr val="tx1">
                    <a:tint val="75000"/>
                  </a:schemeClr>
                </a:solidFill>
              </a:defRPr>
            </a:lvl8pPr>
            <a:lvl9pPr marL="83426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10732-A826-4D28-AA52-02253F5ED9EE}"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10732-A826-4D28-AA52-02253F5ED9EE}"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1" y="1212608"/>
            <a:ext cx="4812030" cy="258361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9341" y="1212608"/>
            <a:ext cx="14079643" cy="258361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10732-A826-4D28-AA52-02253F5ED9EE}"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10732-A826-4D28-AA52-02253F5ED9EE}"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1" y="19457696"/>
            <a:ext cx="18178779" cy="6013938"/>
          </a:xfrm>
        </p:spPr>
        <p:txBody>
          <a:bodyPr anchor="t"/>
          <a:lstStyle>
            <a:lvl1pPr algn="l">
              <a:defRPr sz="9100" b="1" cap="all"/>
            </a:lvl1pPr>
          </a:lstStyle>
          <a:p>
            <a:r>
              <a:rPr lang="en-US" smtClean="0"/>
              <a:t>Click to edit Master title style</a:t>
            </a:r>
            <a:endParaRPr lang="en-US"/>
          </a:p>
        </p:txBody>
      </p:sp>
      <p:sp>
        <p:nvSpPr>
          <p:cNvPr id="3" name="Text Placeholder 2"/>
          <p:cNvSpPr>
            <a:spLocks noGrp="1"/>
          </p:cNvSpPr>
          <p:nvPr>
            <p:ph type="body" idx="1"/>
          </p:nvPr>
        </p:nvSpPr>
        <p:spPr>
          <a:xfrm>
            <a:off x="1689411" y="12833953"/>
            <a:ext cx="18178779" cy="6623742"/>
          </a:xfrm>
        </p:spPr>
        <p:txBody>
          <a:bodyPr anchor="b"/>
          <a:lstStyle>
            <a:lvl1pPr marL="0" indent="0">
              <a:buNone/>
              <a:defRPr sz="4600">
                <a:solidFill>
                  <a:schemeClr val="tx1">
                    <a:tint val="75000"/>
                  </a:schemeClr>
                </a:solidFill>
              </a:defRPr>
            </a:lvl1pPr>
            <a:lvl2pPr marL="1042836" indent="0">
              <a:buNone/>
              <a:defRPr sz="4100">
                <a:solidFill>
                  <a:schemeClr val="tx1">
                    <a:tint val="75000"/>
                  </a:schemeClr>
                </a:solidFill>
              </a:defRPr>
            </a:lvl2pPr>
            <a:lvl3pPr marL="2085671" indent="0">
              <a:buNone/>
              <a:defRPr sz="3600">
                <a:solidFill>
                  <a:schemeClr val="tx1">
                    <a:tint val="75000"/>
                  </a:schemeClr>
                </a:solidFill>
              </a:defRPr>
            </a:lvl3pPr>
            <a:lvl4pPr marL="3128508" indent="0">
              <a:buNone/>
              <a:defRPr sz="3300">
                <a:solidFill>
                  <a:schemeClr val="tx1">
                    <a:tint val="75000"/>
                  </a:schemeClr>
                </a:solidFill>
              </a:defRPr>
            </a:lvl4pPr>
            <a:lvl5pPr marL="4171344" indent="0">
              <a:buNone/>
              <a:defRPr sz="3300">
                <a:solidFill>
                  <a:schemeClr val="tx1">
                    <a:tint val="75000"/>
                  </a:schemeClr>
                </a:solidFill>
              </a:defRPr>
            </a:lvl5pPr>
            <a:lvl6pPr marL="5214179" indent="0">
              <a:buNone/>
              <a:defRPr sz="3300">
                <a:solidFill>
                  <a:schemeClr val="tx1">
                    <a:tint val="75000"/>
                  </a:schemeClr>
                </a:solidFill>
              </a:defRPr>
            </a:lvl6pPr>
            <a:lvl7pPr marL="6257015" indent="0">
              <a:buNone/>
              <a:defRPr sz="3300">
                <a:solidFill>
                  <a:schemeClr val="tx1">
                    <a:tint val="75000"/>
                  </a:schemeClr>
                </a:solidFill>
              </a:defRPr>
            </a:lvl7pPr>
            <a:lvl8pPr marL="7299852" indent="0">
              <a:buNone/>
              <a:defRPr sz="3300">
                <a:solidFill>
                  <a:schemeClr val="tx1">
                    <a:tint val="75000"/>
                  </a:schemeClr>
                </a:solidFill>
              </a:defRPr>
            </a:lvl8pPr>
            <a:lvl9pPr marL="8342688"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10732-A826-4D28-AA52-02253F5ED9EE}"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9342" y="7065332"/>
            <a:ext cx="9445836" cy="19983383"/>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1625" y="7065332"/>
            <a:ext cx="9445836" cy="19983383"/>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10732-A826-4D28-AA52-02253F5ED9EE}"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9343" y="6777956"/>
            <a:ext cx="9449550" cy="2824727"/>
          </a:xfrm>
        </p:spPr>
        <p:txBody>
          <a:bodyPr anchor="b"/>
          <a:lstStyle>
            <a:lvl1pPr marL="0" indent="0">
              <a:buNone/>
              <a:defRPr sz="5500" b="1"/>
            </a:lvl1pPr>
            <a:lvl2pPr marL="1042836" indent="0">
              <a:buNone/>
              <a:defRPr sz="4600" b="1"/>
            </a:lvl2pPr>
            <a:lvl3pPr marL="2085671" indent="0">
              <a:buNone/>
              <a:defRPr sz="4100" b="1"/>
            </a:lvl3pPr>
            <a:lvl4pPr marL="3128508" indent="0">
              <a:buNone/>
              <a:defRPr sz="3600" b="1"/>
            </a:lvl4pPr>
            <a:lvl5pPr marL="4171344" indent="0">
              <a:buNone/>
              <a:defRPr sz="3600" b="1"/>
            </a:lvl5pPr>
            <a:lvl6pPr marL="5214179" indent="0">
              <a:buNone/>
              <a:defRPr sz="3600" b="1"/>
            </a:lvl6pPr>
            <a:lvl7pPr marL="6257015" indent="0">
              <a:buNone/>
              <a:defRPr sz="3600" b="1"/>
            </a:lvl7pPr>
            <a:lvl8pPr marL="7299852" indent="0">
              <a:buNone/>
              <a:defRPr sz="3600" b="1"/>
            </a:lvl8pPr>
            <a:lvl9pPr marL="8342688" indent="0">
              <a:buNone/>
              <a:defRPr sz="3600" b="1"/>
            </a:lvl9pPr>
          </a:lstStyle>
          <a:p>
            <a:pPr lvl="0"/>
            <a:r>
              <a:rPr lang="en-US" smtClean="0"/>
              <a:t>Click to edit Master text styles</a:t>
            </a:r>
          </a:p>
        </p:txBody>
      </p:sp>
      <p:sp>
        <p:nvSpPr>
          <p:cNvPr id="4" name="Content Placeholder 3"/>
          <p:cNvSpPr>
            <a:spLocks noGrp="1"/>
          </p:cNvSpPr>
          <p:nvPr>
            <p:ph sz="half" idx="2"/>
          </p:nvPr>
        </p:nvSpPr>
        <p:spPr>
          <a:xfrm>
            <a:off x="1069343" y="9602683"/>
            <a:ext cx="9449550" cy="17446033"/>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4200" y="6777956"/>
            <a:ext cx="9453262" cy="2824727"/>
          </a:xfrm>
        </p:spPr>
        <p:txBody>
          <a:bodyPr anchor="b"/>
          <a:lstStyle>
            <a:lvl1pPr marL="0" indent="0">
              <a:buNone/>
              <a:defRPr sz="5500" b="1"/>
            </a:lvl1pPr>
            <a:lvl2pPr marL="1042836" indent="0">
              <a:buNone/>
              <a:defRPr sz="4600" b="1"/>
            </a:lvl2pPr>
            <a:lvl3pPr marL="2085671" indent="0">
              <a:buNone/>
              <a:defRPr sz="4100" b="1"/>
            </a:lvl3pPr>
            <a:lvl4pPr marL="3128508" indent="0">
              <a:buNone/>
              <a:defRPr sz="3600" b="1"/>
            </a:lvl4pPr>
            <a:lvl5pPr marL="4171344" indent="0">
              <a:buNone/>
              <a:defRPr sz="3600" b="1"/>
            </a:lvl5pPr>
            <a:lvl6pPr marL="5214179" indent="0">
              <a:buNone/>
              <a:defRPr sz="3600" b="1"/>
            </a:lvl6pPr>
            <a:lvl7pPr marL="6257015" indent="0">
              <a:buNone/>
              <a:defRPr sz="3600" b="1"/>
            </a:lvl7pPr>
            <a:lvl8pPr marL="7299852" indent="0">
              <a:buNone/>
              <a:defRPr sz="3600" b="1"/>
            </a:lvl8pPr>
            <a:lvl9pPr marL="8342688" indent="0">
              <a:buNone/>
              <a:defRPr sz="3600" b="1"/>
            </a:lvl9pPr>
          </a:lstStyle>
          <a:p>
            <a:pPr lvl="0"/>
            <a:r>
              <a:rPr lang="en-US" smtClean="0"/>
              <a:t>Click to edit Master text styles</a:t>
            </a:r>
          </a:p>
        </p:txBody>
      </p:sp>
      <p:sp>
        <p:nvSpPr>
          <p:cNvPr id="6" name="Content Placeholder 5"/>
          <p:cNvSpPr>
            <a:spLocks noGrp="1"/>
          </p:cNvSpPr>
          <p:nvPr>
            <p:ph sz="quarter" idx="4"/>
          </p:nvPr>
        </p:nvSpPr>
        <p:spPr>
          <a:xfrm>
            <a:off x="10864200" y="9602683"/>
            <a:ext cx="9453262" cy="17446033"/>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10732-A826-4D28-AA52-02253F5ED9EE}"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10732-A826-4D28-AA52-02253F5ED9EE}"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10732-A826-4D28-AA52-02253F5ED9EE}"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5" y="1205593"/>
            <a:ext cx="7036110" cy="5130774"/>
          </a:xfrm>
        </p:spPr>
        <p:txBody>
          <a:bodyPr anchor="b"/>
          <a:lstStyle>
            <a:lvl1pPr algn="l">
              <a:defRPr sz="4600" b="1"/>
            </a:lvl1pPr>
          </a:lstStyle>
          <a:p>
            <a:r>
              <a:rPr lang="en-US" smtClean="0"/>
              <a:t>Click to edit Master title style</a:t>
            </a:r>
            <a:endParaRPr lang="en-US"/>
          </a:p>
        </p:txBody>
      </p:sp>
      <p:sp>
        <p:nvSpPr>
          <p:cNvPr id="3" name="Content Placeholder 2"/>
          <p:cNvSpPr>
            <a:spLocks noGrp="1"/>
          </p:cNvSpPr>
          <p:nvPr>
            <p:ph idx="1"/>
          </p:nvPr>
        </p:nvSpPr>
        <p:spPr>
          <a:xfrm>
            <a:off x="8361645" y="1205599"/>
            <a:ext cx="11955816" cy="25843119"/>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9345" y="6336371"/>
            <a:ext cx="7036110" cy="20712345"/>
          </a:xfrm>
        </p:spPr>
        <p:txBody>
          <a:bodyPr/>
          <a:lstStyle>
            <a:lvl1pPr marL="0" indent="0">
              <a:buNone/>
              <a:defRPr sz="3300"/>
            </a:lvl1pPr>
            <a:lvl2pPr marL="1042836" indent="0">
              <a:buNone/>
              <a:defRPr sz="2800"/>
            </a:lvl2pPr>
            <a:lvl3pPr marL="2085671" indent="0">
              <a:buNone/>
              <a:defRPr sz="2300"/>
            </a:lvl3pPr>
            <a:lvl4pPr marL="3128508" indent="0">
              <a:buNone/>
              <a:defRPr sz="2100"/>
            </a:lvl4pPr>
            <a:lvl5pPr marL="4171344" indent="0">
              <a:buNone/>
              <a:defRPr sz="2100"/>
            </a:lvl5pPr>
            <a:lvl6pPr marL="5214179" indent="0">
              <a:buNone/>
              <a:defRPr sz="2100"/>
            </a:lvl6pPr>
            <a:lvl7pPr marL="6257015" indent="0">
              <a:buNone/>
              <a:defRPr sz="2100"/>
            </a:lvl7pPr>
            <a:lvl8pPr marL="7299852" indent="0">
              <a:buNone/>
              <a:defRPr sz="2100"/>
            </a:lvl8pPr>
            <a:lvl9pPr marL="8342688"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10732-A826-4D28-AA52-02253F5ED9EE}"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3" y="21195987"/>
            <a:ext cx="12832080" cy="2502306"/>
          </a:xfrm>
        </p:spPr>
        <p:txBody>
          <a:bodyPr anchor="b"/>
          <a:lstStyle>
            <a:lvl1pPr algn="l">
              <a:defRPr sz="4600" b="1"/>
            </a:lvl1pPr>
          </a:lstStyle>
          <a:p>
            <a:r>
              <a:rPr lang="en-US" smtClean="0"/>
              <a:t>Click to edit Master title style</a:t>
            </a:r>
            <a:endParaRPr lang="en-US"/>
          </a:p>
        </p:txBody>
      </p:sp>
      <p:sp>
        <p:nvSpPr>
          <p:cNvPr id="3" name="Picture Placeholder 2"/>
          <p:cNvSpPr>
            <a:spLocks noGrp="1"/>
          </p:cNvSpPr>
          <p:nvPr>
            <p:ph type="pic" idx="1"/>
          </p:nvPr>
        </p:nvSpPr>
        <p:spPr>
          <a:xfrm>
            <a:off x="4191963" y="2705573"/>
            <a:ext cx="12832080" cy="18167985"/>
          </a:xfrm>
        </p:spPr>
        <p:txBody>
          <a:bodyPr/>
          <a:lstStyle>
            <a:lvl1pPr marL="0" indent="0">
              <a:buNone/>
              <a:defRPr sz="7300"/>
            </a:lvl1pPr>
            <a:lvl2pPr marL="1042836" indent="0">
              <a:buNone/>
              <a:defRPr sz="6400"/>
            </a:lvl2pPr>
            <a:lvl3pPr marL="2085671" indent="0">
              <a:buNone/>
              <a:defRPr sz="5500"/>
            </a:lvl3pPr>
            <a:lvl4pPr marL="3128508" indent="0">
              <a:buNone/>
              <a:defRPr sz="4600"/>
            </a:lvl4pPr>
            <a:lvl5pPr marL="4171344" indent="0">
              <a:buNone/>
              <a:defRPr sz="4600"/>
            </a:lvl5pPr>
            <a:lvl6pPr marL="5214179" indent="0">
              <a:buNone/>
              <a:defRPr sz="4600"/>
            </a:lvl6pPr>
            <a:lvl7pPr marL="6257015" indent="0">
              <a:buNone/>
              <a:defRPr sz="4600"/>
            </a:lvl7pPr>
            <a:lvl8pPr marL="7299852" indent="0">
              <a:buNone/>
              <a:defRPr sz="4600"/>
            </a:lvl8pPr>
            <a:lvl9pPr marL="8342688" indent="0">
              <a:buNone/>
              <a:defRPr sz="4600"/>
            </a:lvl9pPr>
          </a:lstStyle>
          <a:p>
            <a:endParaRPr lang="en-US"/>
          </a:p>
        </p:txBody>
      </p:sp>
      <p:sp>
        <p:nvSpPr>
          <p:cNvPr id="4" name="Text Placeholder 3"/>
          <p:cNvSpPr>
            <a:spLocks noGrp="1"/>
          </p:cNvSpPr>
          <p:nvPr>
            <p:ph type="body" sz="half" idx="2"/>
          </p:nvPr>
        </p:nvSpPr>
        <p:spPr>
          <a:xfrm>
            <a:off x="4191963" y="23698295"/>
            <a:ext cx="12832080" cy="3553689"/>
          </a:xfrm>
        </p:spPr>
        <p:txBody>
          <a:bodyPr/>
          <a:lstStyle>
            <a:lvl1pPr marL="0" indent="0">
              <a:buNone/>
              <a:defRPr sz="3300"/>
            </a:lvl1pPr>
            <a:lvl2pPr marL="1042836" indent="0">
              <a:buNone/>
              <a:defRPr sz="2800"/>
            </a:lvl2pPr>
            <a:lvl3pPr marL="2085671" indent="0">
              <a:buNone/>
              <a:defRPr sz="2300"/>
            </a:lvl3pPr>
            <a:lvl4pPr marL="3128508" indent="0">
              <a:buNone/>
              <a:defRPr sz="2100"/>
            </a:lvl4pPr>
            <a:lvl5pPr marL="4171344" indent="0">
              <a:buNone/>
              <a:defRPr sz="2100"/>
            </a:lvl5pPr>
            <a:lvl6pPr marL="5214179" indent="0">
              <a:buNone/>
              <a:defRPr sz="2100"/>
            </a:lvl6pPr>
            <a:lvl7pPr marL="6257015" indent="0">
              <a:buNone/>
              <a:defRPr sz="2100"/>
            </a:lvl7pPr>
            <a:lvl8pPr marL="7299852" indent="0">
              <a:buNone/>
              <a:defRPr sz="2100"/>
            </a:lvl8pPr>
            <a:lvl9pPr marL="8342688"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10732-A826-4D28-AA52-02253F5ED9EE}"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1F688-899C-4092-84FA-17ADCE6260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1" y="1212604"/>
            <a:ext cx="19248121" cy="5046663"/>
          </a:xfrm>
          <a:prstGeom prst="rect">
            <a:avLst/>
          </a:prstGeom>
        </p:spPr>
        <p:txBody>
          <a:bodyPr vert="horz" lIns="208568" tIns="104283" rIns="208568" bIns="1042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69341" y="7065332"/>
            <a:ext cx="19248121" cy="19983383"/>
          </a:xfrm>
          <a:prstGeom prst="rect">
            <a:avLst/>
          </a:prstGeom>
        </p:spPr>
        <p:txBody>
          <a:bodyPr vert="horz" lIns="208568" tIns="104283" rIns="208568" bIns="1042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69342" y="28065059"/>
            <a:ext cx="4990253" cy="1612130"/>
          </a:xfrm>
          <a:prstGeom prst="rect">
            <a:avLst/>
          </a:prstGeom>
        </p:spPr>
        <p:txBody>
          <a:bodyPr vert="horz" lIns="208568" tIns="104283" rIns="208568" bIns="104283" rtlCol="0" anchor="ctr"/>
          <a:lstStyle>
            <a:lvl1pPr algn="l">
              <a:defRPr sz="2800">
                <a:solidFill>
                  <a:schemeClr val="tx1">
                    <a:tint val="75000"/>
                  </a:schemeClr>
                </a:solidFill>
              </a:defRPr>
            </a:lvl1pPr>
          </a:lstStyle>
          <a:p>
            <a:fld id="{2BF10732-A826-4D28-AA52-02253F5ED9EE}" type="datetimeFigureOut">
              <a:rPr lang="en-US" smtClean="0"/>
              <a:pPr/>
              <a:t>2/9/2010</a:t>
            </a:fld>
            <a:endParaRPr lang="en-US"/>
          </a:p>
        </p:txBody>
      </p:sp>
      <p:sp>
        <p:nvSpPr>
          <p:cNvPr id="5" name="Footer Placeholder 4"/>
          <p:cNvSpPr>
            <a:spLocks noGrp="1"/>
          </p:cNvSpPr>
          <p:nvPr>
            <p:ph type="ftr" sz="quarter" idx="3"/>
          </p:nvPr>
        </p:nvSpPr>
        <p:spPr>
          <a:xfrm>
            <a:off x="7307157" y="28065059"/>
            <a:ext cx="6772488" cy="1612130"/>
          </a:xfrm>
          <a:prstGeom prst="rect">
            <a:avLst/>
          </a:prstGeom>
        </p:spPr>
        <p:txBody>
          <a:bodyPr vert="horz" lIns="208568" tIns="104283" rIns="208568" bIns="104283"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9" y="28065059"/>
            <a:ext cx="4990253" cy="1612130"/>
          </a:xfrm>
          <a:prstGeom prst="rect">
            <a:avLst/>
          </a:prstGeom>
        </p:spPr>
        <p:txBody>
          <a:bodyPr vert="horz" lIns="208568" tIns="104283" rIns="208568" bIns="104283" rtlCol="0" anchor="ctr"/>
          <a:lstStyle>
            <a:lvl1pPr algn="r">
              <a:defRPr sz="2800">
                <a:solidFill>
                  <a:schemeClr val="tx1">
                    <a:tint val="75000"/>
                  </a:schemeClr>
                </a:solidFill>
              </a:defRPr>
            </a:lvl1pPr>
          </a:lstStyle>
          <a:p>
            <a:fld id="{CBC1F688-899C-4092-84FA-17ADCE6260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5671" rtl="0" eaLnBrk="1" latinLnBrk="0" hangingPunct="1">
        <a:spcBef>
          <a:spcPct val="0"/>
        </a:spcBef>
        <a:buNone/>
        <a:defRPr sz="10100" kern="1200">
          <a:solidFill>
            <a:schemeClr val="tx1"/>
          </a:solidFill>
          <a:latin typeface="+mj-lt"/>
          <a:ea typeface="+mj-ea"/>
          <a:cs typeface="+mj-cs"/>
        </a:defRPr>
      </a:lvl1pPr>
    </p:titleStyle>
    <p:bodyStyle>
      <a:lvl1pPr marL="782127" indent="-782127" algn="l" defTabSz="2085671" rtl="0" eaLnBrk="1" latinLnBrk="0" hangingPunct="1">
        <a:spcBef>
          <a:spcPct val="20000"/>
        </a:spcBef>
        <a:buFont typeface="Arial" pitchFamily="34" charset="0"/>
        <a:buChar char="•"/>
        <a:defRPr sz="7300" kern="1200">
          <a:solidFill>
            <a:schemeClr val="tx1"/>
          </a:solidFill>
          <a:latin typeface="+mn-lt"/>
          <a:ea typeface="+mn-ea"/>
          <a:cs typeface="+mn-cs"/>
        </a:defRPr>
      </a:lvl1pPr>
      <a:lvl2pPr marL="1694608" indent="-651773" algn="l" defTabSz="2085671" rtl="0" eaLnBrk="1" latinLnBrk="0" hangingPunct="1">
        <a:spcBef>
          <a:spcPct val="20000"/>
        </a:spcBef>
        <a:buFont typeface="Arial" pitchFamily="34" charset="0"/>
        <a:buChar char="–"/>
        <a:defRPr sz="6400" kern="1200">
          <a:solidFill>
            <a:schemeClr val="tx1"/>
          </a:solidFill>
          <a:latin typeface="+mn-lt"/>
          <a:ea typeface="+mn-ea"/>
          <a:cs typeface="+mn-cs"/>
        </a:defRPr>
      </a:lvl2pPr>
      <a:lvl3pPr marL="2607089" indent="-521418" algn="l" defTabSz="2085671" rtl="0" eaLnBrk="1" latinLnBrk="0" hangingPunct="1">
        <a:spcBef>
          <a:spcPct val="20000"/>
        </a:spcBef>
        <a:buFont typeface="Arial" pitchFamily="34" charset="0"/>
        <a:buChar char="•"/>
        <a:defRPr sz="5500" kern="1200">
          <a:solidFill>
            <a:schemeClr val="tx1"/>
          </a:solidFill>
          <a:latin typeface="+mn-lt"/>
          <a:ea typeface="+mn-ea"/>
          <a:cs typeface="+mn-cs"/>
        </a:defRPr>
      </a:lvl3pPr>
      <a:lvl4pPr marL="3649926"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4pPr>
      <a:lvl5pPr marL="4692762"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5pPr>
      <a:lvl6pPr marL="5735597"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778434"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821270"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8864105" indent="-521418" algn="l" defTabSz="2085671"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en-US"/>
      </a:defPPr>
      <a:lvl1pPr marL="0" algn="l" defTabSz="2085671" rtl="0" eaLnBrk="1" latinLnBrk="0" hangingPunct="1">
        <a:defRPr sz="4100" kern="1200">
          <a:solidFill>
            <a:schemeClr val="tx1"/>
          </a:solidFill>
          <a:latin typeface="+mn-lt"/>
          <a:ea typeface="+mn-ea"/>
          <a:cs typeface="+mn-cs"/>
        </a:defRPr>
      </a:lvl1pPr>
      <a:lvl2pPr marL="1042836" algn="l" defTabSz="2085671" rtl="0" eaLnBrk="1" latinLnBrk="0" hangingPunct="1">
        <a:defRPr sz="4100" kern="1200">
          <a:solidFill>
            <a:schemeClr val="tx1"/>
          </a:solidFill>
          <a:latin typeface="+mn-lt"/>
          <a:ea typeface="+mn-ea"/>
          <a:cs typeface="+mn-cs"/>
        </a:defRPr>
      </a:lvl2pPr>
      <a:lvl3pPr marL="2085671" algn="l" defTabSz="2085671" rtl="0" eaLnBrk="1" latinLnBrk="0" hangingPunct="1">
        <a:defRPr sz="4100" kern="1200">
          <a:solidFill>
            <a:schemeClr val="tx1"/>
          </a:solidFill>
          <a:latin typeface="+mn-lt"/>
          <a:ea typeface="+mn-ea"/>
          <a:cs typeface="+mn-cs"/>
        </a:defRPr>
      </a:lvl3pPr>
      <a:lvl4pPr marL="3128508" algn="l" defTabSz="2085671" rtl="0" eaLnBrk="1" latinLnBrk="0" hangingPunct="1">
        <a:defRPr sz="4100" kern="1200">
          <a:solidFill>
            <a:schemeClr val="tx1"/>
          </a:solidFill>
          <a:latin typeface="+mn-lt"/>
          <a:ea typeface="+mn-ea"/>
          <a:cs typeface="+mn-cs"/>
        </a:defRPr>
      </a:lvl4pPr>
      <a:lvl5pPr marL="4171344" algn="l" defTabSz="2085671" rtl="0" eaLnBrk="1" latinLnBrk="0" hangingPunct="1">
        <a:defRPr sz="4100" kern="1200">
          <a:solidFill>
            <a:schemeClr val="tx1"/>
          </a:solidFill>
          <a:latin typeface="+mn-lt"/>
          <a:ea typeface="+mn-ea"/>
          <a:cs typeface="+mn-cs"/>
        </a:defRPr>
      </a:lvl5pPr>
      <a:lvl6pPr marL="5214179" algn="l" defTabSz="2085671" rtl="0" eaLnBrk="1" latinLnBrk="0" hangingPunct="1">
        <a:defRPr sz="4100" kern="1200">
          <a:solidFill>
            <a:schemeClr val="tx1"/>
          </a:solidFill>
          <a:latin typeface="+mn-lt"/>
          <a:ea typeface="+mn-ea"/>
          <a:cs typeface="+mn-cs"/>
        </a:defRPr>
      </a:lvl6pPr>
      <a:lvl7pPr marL="6257015" algn="l" defTabSz="2085671" rtl="0" eaLnBrk="1" latinLnBrk="0" hangingPunct="1">
        <a:defRPr sz="4100" kern="1200">
          <a:solidFill>
            <a:schemeClr val="tx1"/>
          </a:solidFill>
          <a:latin typeface="+mn-lt"/>
          <a:ea typeface="+mn-ea"/>
          <a:cs typeface="+mn-cs"/>
        </a:defRPr>
      </a:lvl7pPr>
      <a:lvl8pPr marL="7299852" algn="l" defTabSz="2085671" rtl="0" eaLnBrk="1" latinLnBrk="0" hangingPunct="1">
        <a:defRPr sz="4100" kern="1200">
          <a:solidFill>
            <a:schemeClr val="tx1"/>
          </a:solidFill>
          <a:latin typeface="+mn-lt"/>
          <a:ea typeface="+mn-ea"/>
          <a:cs typeface="+mn-cs"/>
        </a:defRPr>
      </a:lvl8pPr>
      <a:lvl9pPr marL="8342688" algn="l" defTabSz="2085671"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p:nvPr>
        </p:nvSpPr>
        <p:spPr>
          <a:xfrm>
            <a:off x="1120708" y="1066701"/>
            <a:ext cx="19073946" cy="3103702"/>
          </a:xfrm>
          <a:prstGeom prst="rect">
            <a:avLst/>
          </a:prstGeom>
          <a:noFill/>
          <a:ln>
            <a:no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Analysis of University Researcher Collaboration Network </a:t>
            </a:r>
            <a:b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Using </a:t>
            </a: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Co-authorship</a:t>
            </a:r>
            <a:endPar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GB" sz="3600" dirty="0" smtClean="0">
                <a:solidFill>
                  <a:schemeClr val="tx2"/>
                </a:solidFill>
              </a:rPr>
              <a:t/>
            </a:r>
            <a:br>
              <a:rPr lang="en-GB" sz="3600" dirty="0" smtClean="0">
                <a:solidFill>
                  <a:schemeClr val="tx2"/>
                </a:solidFill>
              </a:rPr>
            </a:br>
            <a:r>
              <a:rPr lang="en-GB" sz="3600" dirty="0" smtClean="0">
                <a:solidFill>
                  <a:schemeClr val="tx2"/>
                </a:solidFill>
              </a:rPr>
              <a:t>Jiadi </a:t>
            </a:r>
            <a:r>
              <a:rPr lang="en-GB" sz="3600" dirty="0" smtClean="0">
                <a:solidFill>
                  <a:schemeClr val="tx2"/>
                </a:solidFill>
              </a:rPr>
              <a:t>Yao (jy2e08@ecs.soton.ac.uk</a:t>
            </a:r>
            <a:r>
              <a:rPr lang="en-GB" sz="3600" dirty="0" smtClean="0">
                <a:solidFill>
                  <a:schemeClr val="tx2"/>
                </a:solidFill>
              </a:rPr>
              <a:t>)</a:t>
            </a:r>
            <a:r>
              <a:rPr lang="en-GB" sz="3600" dirty="0" smtClean="0">
                <a:solidFill>
                  <a:schemeClr val="tx2"/>
                </a:solidFill>
              </a:rPr>
              <a:t/>
            </a:r>
            <a:br>
              <a:rPr lang="en-GB" sz="3600" dirty="0" smtClean="0">
                <a:solidFill>
                  <a:schemeClr val="tx2"/>
                </a:solidFill>
              </a:rPr>
            </a:br>
            <a:r>
              <a:rPr lang="en-GB" sz="2000" dirty="0" smtClean="0">
                <a:solidFill>
                  <a:schemeClr val="tx2"/>
                </a:solidFill>
              </a:rPr>
              <a:t>School of Electronic and Computer Science, University of Southampton, Southampton, SO17 1BJ</a:t>
            </a:r>
            <a:endParaRPr lang="en-US" sz="3600" dirty="0">
              <a:solidFill>
                <a:schemeClr val="tx2"/>
              </a:solidFill>
            </a:endParaRPr>
          </a:p>
        </p:txBody>
      </p:sp>
      <p:grpSp>
        <p:nvGrpSpPr>
          <p:cNvPr id="167" name="Group 166"/>
          <p:cNvGrpSpPr/>
          <p:nvPr/>
        </p:nvGrpSpPr>
        <p:grpSpPr>
          <a:xfrm>
            <a:off x="283715" y="10427112"/>
            <a:ext cx="10735852" cy="18186671"/>
            <a:chOff x="263452" y="8567691"/>
            <a:chExt cx="10735852" cy="18186671"/>
          </a:xfrm>
        </p:grpSpPr>
        <p:grpSp>
          <p:nvGrpSpPr>
            <p:cNvPr id="152" name="Group 151"/>
            <p:cNvGrpSpPr/>
            <p:nvPr/>
          </p:nvGrpSpPr>
          <p:grpSpPr>
            <a:xfrm>
              <a:off x="263452" y="18997639"/>
              <a:ext cx="10735852" cy="7756723"/>
              <a:chOff x="263452" y="17568879"/>
              <a:chExt cx="10735852" cy="7756723"/>
            </a:xfrm>
          </p:grpSpPr>
          <p:grpSp>
            <p:nvGrpSpPr>
              <p:cNvPr id="150" name="Group 149"/>
              <p:cNvGrpSpPr/>
              <p:nvPr/>
            </p:nvGrpSpPr>
            <p:grpSpPr>
              <a:xfrm>
                <a:off x="263452" y="17568879"/>
                <a:ext cx="10735852" cy="7756723"/>
                <a:chOff x="263452" y="17354565"/>
                <a:chExt cx="10735852" cy="7756723"/>
              </a:xfrm>
            </p:grpSpPr>
            <p:pic>
              <p:nvPicPr>
                <p:cNvPr id="1026" name="Picture 2" descr="C:\Users\JD\Desktop\New Bitmap Image.png"/>
                <p:cNvPicPr>
                  <a:picLocks noChangeAspect="1" noChangeArrowheads="1"/>
                </p:cNvPicPr>
                <p:nvPr/>
              </p:nvPicPr>
              <p:blipFill>
                <a:blip r:embed="rId3" cstate="print"/>
                <a:srcRect/>
                <a:stretch>
                  <a:fillRect/>
                </a:stretch>
              </p:blipFill>
              <p:spPr bwMode="auto">
                <a:xfrm>
                  <a:off x="263452" y="17354565"/>
                  <a:ext cx="10735852" cy="5429288"/>
                </a:xfrm>
                <a:prstGeom prst="rect">
                  <a:avLst/>
                </a:prstGeom>
                <a:noFill/>
              </p:spPr>
            </p:pic>
            <p:sp>
              <p:nvSpPr>
                <p:cNvPr id="24" name="TextBox 23"/>
                <p:cNvSpPr txBox="1"/>
                <p:nvPr/>
              </p:nvSpPr>
              <p:spPr>
                <a:xfrm>
                  <a:off x="1017656" y="23172296"/>
                  <a:ext cx="9512605" cy="1938992"/>
                </a:xfrm>
                <a:prstGeom prst="rect">
                  <a:avLst/>
                </a:prstGeom>
                <a:noFill/>
              </p:spPr>
              <p:txBody>
                <a:bodyPr wrap="square" rtlCol="0">
                  <a:spAutoFit/>
                </a:bodyPr>
                <a:lstStyle/>
                <a:p>
                  <a:r>
                    <a:rPr lang="en-GB" sz="2400" b="1" dirty="0" smtClean="0"/>
                    <a:t>Table 1 </a:t>
                  </a:r>
                  <a:r>
                    <a:rPr lang="en-GB" sz="2400" dirty="0" smtClean="0"/>
                    <a:t>Comparisons between different dataset in ECS and large databases. APL: Average path length, the average of the shortest path between any pair in the network. This measures the effectiveness of the information flow in a network, the smaller the better.</a:t>
                  </a:r>
                </a:p>
                <a:p>
                  <a:r>
                    <a:rPr lang="en-GB" sz="2400" dirty="0" smtClean="0"/>
                    <a:t>  </a:t>
                  </a:r>
                  <a:endParaRPr lang="en-US" sz="2400" dirty="0"/>
                </a:p>
              </p:txBody>
            </p:sp>
          </p:grpSp>
          <p:sp>
            <p:nvSpPr>
              <p:cNvPr id="151" name="TextBox 150"/>
              <p:cNvSpPr txBox="1"/>
              <p:nvPr/>
            </p:nvSpPr>
            <p:spPr>
              <a:xfrm>
                <a:off x="3263848" y="18211821"/>
                <a:ext cx="4929222" cy="523220"/>
              </a:xfrm>
              <a:prstGeom prst="rect">
                <a:avLst/>
              </a:prstGeom>
              <a:noFill/>
            </p:spPr>
            <p:txBody>
              <a:bodyPr wrap="square" rtlCol="0">
                <a:spAutoFit/>
              </a:bodyPr>
              <a:lstStyle/>
              <a:p>
                <a:r>
                  <a:rPr lang="en-GB" sz="2800" dirty="0" smtClean="0"/>
                  <a:t>Network Properties </a:t>
                </a:r>
                <a:r>
                  <a:rPr lang="en-GB" sz="2800" dirty="0"/>
                  <a:t>C</a:t>
                </a:r>
                <a:r>
                  <a:rPr lang="en-GB" sz="2800" dirty="0" smtClean="0"/>
                  <a:t>omparison</a:t>
                </a:r>
                <a:endParaRPr lang="en-US" sz="2800" dirty="0"/>
              </a:p>
            </p:txBody>
          </p:sp>
        </p:grpSp>
        <p:grpSp>
          <p:nvGrpSpPr>
            <p:cNvPr id="153" name="Group 152"/>
            <p:cNvGrpSpPr/>
            <p:nvPr/>
          </p:nvGrpSpPr>
          <p:grpSpPr>
            <a:xfrm>
              <a:off x="886131" y="8996319"/>
              <a:ext cx="9072626" cy="10270922"/>
              <a:chOff x="814693" y="7710435"/>
              <a:chExt cx="9072626" cy="10270922"/>
            </a:xfrm>
          </p:grpSpPr>
          <p:grpSp>
            <p:nvGrpSpPr>
              <p:cNvPr id="145" name="Group 144"/>
              <p:cNvGrpSpPr/>
              <p:nvPr/>
            </p:nvGrpSpPr>
            <p:grpSpPr>
              <a:xfrm>
                <a:off x="814693" y="8782005"/>
                <a:ext cx="9072626" cy="9199352"/>
                <a:chOff x="814693" y="8782005"/>
                <a:chExt cx="9072626" cy="9199352"/>
              </a:xfrm>
            </p:grpSpPr>
            <p:grpSp>
              <p:nvGrpSpPr>
                <p:cNvPr id="21" name="Group 20"/>
                <p:cNvGrpSpPr/>
                <p:nvPr/>
              </p:nvGrpSpPr>
              <p:grpSpPr>
                <a:xfrm>
                  <a:off x="814693" y="8782005"/>
                  <a:ext cx="9072626" cy="9199352"/>
                  <a:chOff x="1100445" y="9853575"/>
                  <a:chExt cx="9072626" cy="9199352"/>
                </a:xfrm>
              </p:grpSpPr>
              <p:pic>
                <p:nvPicPr>
                  <p:cNvPr id="17" name="Content Placeholder 3" descr="C:\Work Documents\workingfolder\test.png"/>
                  <p:cNvPicPr>
                    <a:picLocks/>
                  </p:cNvPicPr>
                  <p:nvPr/>
                </p:nvPicPr>
                <p:blipFill>
                  <a:blip r:embed="rId4" cstate="print"/>
                  <a:stretch>
                    <a:fillRect/>
                  </a:stretch>
                </p:blipFill>
                <p:spPr bwMode="auto">
                  <a:xfrm>
                    <a:off x="1120708" y="9853575"/>
                    <a:ext cx="8929750" cy="4500594"/>
                  </a:xfrm>
                  <a:prstGeom prst="rect">
                    <a:avLst/>
                  </a:prstGeom>
                  <a:noFill/>
                  <a:ln w="9525">
                    <a:noFill/>
                    <a:miter lim="800000"/>
                    <a:headEnd/>
                    <a:tailEnd/>
                  </a:ln>
                </p:spPr>
              </p:pic>
              <p:sp>
                <p:nvSpPr>
                  <p:cNvPr id="18" name="TextBox 17"/>
                  <p:cNvSpPr txBox="1"/>
                  <p:nvPr/>
                </p:nvSpPr>
                <p:spPr>
                  <a:xfrm>
                    <a:off x="1100445" y="17852598"/>
                    <a:ext cx="9072626" cy="1200329"/>
                  </a:xfrm>
                  <a:prstGeom prst="rect">
                    <a:avLst/>
                  </a:prstGeom>
                  <a:noFill/>
                </p:spPr>
                <p:txBody>
                  <a:bodyPr wrap="square" rtlCol="0">
                    <a:spAutoFit/>
                  </a:bodyPr>
                  <a:lstStyle/>
                  <a:p>
                    <a:r>
                      <a:rPr lang="en-GB" sz="2400" b="1" dirty="0" smtClean="0"/>
                      <a:t>Figure 1  </a:t>
                    </a:r>
                    <a:r>
                      <a:rPr lang="en-GB" sz="2400" dirty="0" smtClean="0"/>
                      <a:t>Overview of co-authorship structure between researchers in the School of Electronic and </a:t>
                    </a:r>
                    <a:r>
                      <a:rPr lang="en-GB" sz="2400" dirty="0"/>
                      <a:t>C</a:t>
                    </a:r>
                    <a:r>
                      <a:rPr lang="en-GB" sz="2400" dirty="0" smtClean="0"/>
                      <a:t>omputer </a:t>
                    </a:r>
                    <a:r>
                      <a:rPr lang="en-GB" sz="2400" dirty="0"/>
                      <a:t>S</a:t>
                    </a:r>
                    <a:r>
                      <a:rPr lang="en-GB" sz="2400" dirty="0" smtClean="0"/>
                      <a:t>cience in the University of Southampton. </a:t>
                    </a:r>
                  </a:p>
                </p:txBody>
              </p:sp>
            </p:grpSp>
            <p:sp>
              <p:nvSpPr>
                <p:cNvPr id="22" name="Rectangle 21"/>
                <p:cNvSpPr/>
                <p:nvPr/>
              </p:nvSpPr>
              <p:spPr>
                <a:xfrm>
                  <a:off x="7764442" y="10067889"/>
                  <a:ext cx="1214446" cy="857256"/>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C00000"/>
                      </a:solidFill>
                    </a:rPr>
                    <a:t>2</a:t>
                  </a:r>
                  <a:endParaRPr lang="en-US" sz="1600" dirty="0">
                    <a:solidFill>
                      <a:srgbClr val="C00000"/>
                    </a:solidFill>
                  </a:endParaRPr>
                </a:p>
              </p:txBody>
            </p:sp>
            <p:sp>
              <p:nvSpPr>
                <p:cNvPr id="23" name="Rectangle 22"/>
                <p:cNvSpPr/>
                <p:nvPr/>
              </p:nvSpPr>
              <p:spPr>
                <a:xfrm>
                  <a:off x="6335682" y="12425343"/>
                  <a:ext cx="928694" cy="571504"/>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smtClean="0">
                      <a:solidFill>
                        <a:srgbClr val="C00000"/>
                      </a:solidFill>
                    </a:rPr>
                    <a:t>1</a:t>
                  </a:r>
                  <a:endParaRPr lang="en-US" sz="1600" dirty="0">
                    <a:solidFill>
                      <a:srgbClr val="C00000"/>
                    </a:solidFill>
                  </a:endParaRPr>
                </a:p>
              </p:txBody>
            </p:sp>
          </p:grpSp>
          <p:sp>
            <p:nvSpPr>
              <p:cNvPr id="25" name="TextBox 24"/>
              <p:cNvSpPr txBox="1"/>
              <p:nvPr/>
            </p:nvSpPr>
            <p:spPr>
              <a:xfrm>
                <a:off x="1049270" y="7710435"/>
                <a:ext cx="8715436" cy="769441"/>
              </a:xfrm>
              <a:prstGeom prst="rect">
                <a:avLst/>
              </a:prstGeom>
              <a:noFill/>
            </p:spPr>
            <p:txBody>
              <a:bodyPr wrap="square" rtlCol="0">
                <a:spAutoFit/>
              </a:bodyPr>
              <a:lstStyle/>
              <a:p>
                <a:r>
                  <a:rPr lang="en-GB" sz="4400" dirty="0" smtClean="0"/>
                  <a:t>2 Co-authorship Graph Analysis</a:t>
                </a:r>
                <a:endParaRPr lang="en-US" sz="4400" dirty="0"/>
              </a:p>
            </p:txBody>
          </p:sp>
          <p:sp>
            <p:nvSpPr>
              <p:cNvPr id="45" name="Rectangle 44"/>
              <p:cNvSpPr/>
              <p:nvPr/>
            </p:nvSpPr>
            <p:spPr>
              <a:xfrm>
                <a:off x="6335682" y="11639525"/>
                <a:ext cx="642942" cy="285752"/>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C00000"/>
                    </a:solidFill>
                  </a:rPr>
                  <a:t>3</a:t>
                </a:r>
                <a:endParaRPr lang="en-US" sz="1600" dirty="0">
                  <a:solidFill>
                    <a:srgbClr val="C00000"/>
                  </a:solidFill>
                </a:endParaRPr>
              </a:p>
            </p:txBody>
          </p:sp>
          <p:sp>
            <p:nvSpPr>
              <p:cNvPr id="46" name="Rectangle 45"/>
              <p:cNvSpPr/>
              <p:nvPr/>
            </p:nvSpPr>
            <p:spPr>
              <a:xfrm>
                <a:off x="3049534" y="8853443"/>
                <a:ext cx="3071834" cy="1857388"/>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rgbClr val="C00000"/>
                    </a:solidFill>
                  </a:rPr>
                  <a:t>5</a:t>
                </a:r>
                <a:endParaRPr lang="en-US" sz="1600" dirty="0">
                  <a:solidFill>
                    <a:srgbClr val="C00000"/>
                  </a:solidFill>
                </a:endParaRPr>
              </a:p>
            </p:txBody>
          </p:sp>
          <p:cxnSp>
            <p:nvCxnSpPr>
              <p:cNvPr id="49" name="Straight Arrow Connector 48"/>
              <p:cNvCxnSpPr>
                <a:stCxn id="55" idx="3"/>
              </p:cNvCxnSpPr>
              <p:nvPr/>
            </p:nvCxnSpPr>
            <p:spPr>
              <a:xfrm flipV="1">
                <a:off x="8956588" y="8924881"/>
                <a:ext cx="308052" cy="3214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4" name="Rounded Rectangle 53"/>
              <p:cNvSpPr/>
              <p:nvPr/>
            </p:nvSpPr>
            <p:spPr>
              <a:xfrm>
                <a:off x="814693" y="13711227"/>
                <a:ext cx="4214842" cy="1643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smtClean="0"/>
                  <a:t>1</a:t>
                </a:r>
                <a:r>
                  <a:rPr lang="en-GB" sz="2000" dirty="0" smtClean="0"/>
                  <a:t> Sparse fan shaped group. Information has to flow through the root node to reach the leaf nodes. In ECS, these generally represents a supervisor with a group of students   </a:t>
                </a:r>
                <a:endParaRPr lang="en-US" sz="2000" dirty="0"/>
              </a:p>
            </p:txBody>
          </p:sp>
          <p:sp>
            <p:nvSpPr>
              <p:cNvPr id="55" name="Rounded Rectangle 54"/>
              <p:cNvSpPr/>
              <p:nvPr/>
            </p:nvSpPr>
            <p:spPr>
              <a:xfrm>
                <a:off x="7050062" y="8567691"/>
                <a:ext cx="1906526"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t>4</a:t>
                </a:r>
                <a:r>
                  <a:rPr lang="en-GB" sz="2000" dirty="0" smtClean="0"/>
                  <a:t> Disconnected groups and individuals</a:t>
                </a:r>
                <a:endParaRPr lang="en-US" sz="2000" dirty="0"/>
              </a:p>
            </p:txBody>
          </p:sp>
          <p:cxnSp>
            <p:nvCxnSpPr>
              <p:cNvPr id="61" name="Straight Arrow Connector 60"/>
              <p:cNvCxnSpPr>
                <a:stCxn id="54" idx="0"/>
                <a:endCxn id="23" idx="1"/>
              </p:cNvCxnSpPr>
              <p:nvPr/>
            </p:nvCxnSpPr>
            <p:spPr>
              <a:xfrm rot="5400000" flipH="1" flipV="1">
                <a:off x="4128832" y="11504377"/>
                <a:ext cx="1000132" cy="34135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5" name="Rounded Rectangle 64"/>
              <p:cNvSpPr/>
              <p:nvPr/>
            </p:nvSpPr>
            <p:spPr>
              <a:xfrm>
                <a:off x="5192674" y="13496913"/>
                <a:ext cx="2500330" cy="1000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t>3</a:t>
                </a:r>
                <a:r>
                  <a:rPr lang="en-GB" sz="2000" dirty="0" smtClean="0"/>
                  <a:t> Node bridging multiple groups</a:t>
                </a:r>
                <a:endParaRPr lang="en-US" sz="2000" dirty="0"/>
              </a:p>
            </p:txBody>
          </p:sp>
          <p:cxnSp>
            <p:nvCxnSpPr>
              <p:cNvPr id="67" name="Straight Arrow Connector 66"/>
              <p:cNvCxnSpPr>
                <a:stCxn id="65" idx="0"/>
                <a:endCxn id="45" idx="2"/>
              </p:cNvCxnSpPr>
              <p:nvPr/>
            </p:nvCxnSpPr>
            <p:spPr>
              <a:xfrm rot="5400000" flipH="1" flipV="1">
                <a:off x="5764178" y="12603938"/>
                <a:ext cx="1571636" cy="214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1" name="Rounded Rectangle 70"/>
              <p:cNvSpPr/>
              <p:nvPr/>
            </p:nvSpPr>
            <p:spPr>
              <a:xfrm>
                <a:off x="6049930" y="14782797"/>
                <a:ext cx="3786214" cy="1643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smtClean="0"/>
                  <a:t>2</a:t>
                </a:r>
                <a:r>
                  <a:rPr lang="en-GB" sz="2000" dirty="0" smtClean="0"/>
                  <a:t> Dense fan shaped group. Multiple root nodes and leaf nodes tend to interconnected. In ECS, these generally represents head of group with researchers</a:t>
                </a:r>
                <a:endParaRPr lang="en-US" sz="2000" dirty="0"/>
              </a:p>
            </p:txBody>
          </p:sp>
          <p:cxnSp>
            <p:nvCxnSpPr>
              <p:cNvPr id="72" name="Straight Arrow Connector 71"/>
              <p:cNvCxnSpPr>
                <a:stCxn id="71" idx="0"/>
                <a:endCxn id="22" idx="2"/>
              </p:cNvCxnSpPr>
              <p:nvPr/>
            </p:nvCxnSpPr>
            <p:spPr>
              <a:xfrm rot="5400000" flipH="1" flipV="1">
                <a:off x="6228525" y="12639657"/>
                <a:ext cx="3857652" cy="4286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6" name="Rounded Rectangle 75"/>
              <p:cNvSpPr/>
              <p:nvPr/>
            </p:nvSpPr>
            <p:spPr>
              <a:xfrm>
                <a:off x="886131" y="11425211"/>
                <a:ext cx="1428760" cy="6429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t>5</a:t>
                </a:r>
                <a:r>
                  <a:rPr lang="en-GB" sz="2000" dirty="0" smtClean="0"/>
                  <a:t> Dense group</a:t>
                </a:r>
                <a:endParaRPr lang="en-US" sz="2000" dirty="0"/>
              </a:p>
            </p:txBody>
          </p:sp>
          <p:cxnSp>
            <p:nvCxnSpPr>
              <p:cNvPr id="77" name="Straight Arrow Connector 76"/>
              <p:cNvCxnSpPr>
                <a:stCxn id="76" idx="0"/>
                <a:endCxn id="46" idx="1"/>
              </p:cNvCxnSpPr>
              <p:nvPr/>
            </p:nvCxnSpPr>
            <p:spPr>
              <a:xfrm rot="5400000" flipH="1" flipV="1">
                <a:off x="1503485" y="9879163"/>
                <a:ext cx="1643074" cy="14490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0" name="Rectangle 89"/>
              <p:cNvSpPr/>
              <p:nvPr/>
            </p:nvSpPr>
            <p:spPr>
              <a:xfrm>
                <a:off x="9264640" y="8710567"/>
                <a:ext cx="571504" cy="2571768"/>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smtClean="0">
                    <a:solidFill>
                      <a:srgbClr val="C00000"/>
                    </a:solidFill>
                  </a:rPr>
                  <a:t>4</a:t>
                </a:r>
                <a:endParaRPr lang="en-US" sz="1600" dirty="0">
                  <a:solidFill>
                    <a:srgbClr val="C00000"/>
                  </a:solidFill>
                </a:endParaRPr>
              </a:p>
            </p:txBody>
          </p:sp>
        </p:grpSp>
        <p:sp>
          <p:nvSpPr>
            <p:cNvPr id="163" name="Rounded Rectangle 162"/>
            <p:cNvSpPr/>
            <p:nvPr/>
          </p:nvSpPr>
          <p:spPr>
            <a:xfrm>
              <a:off x="701632" y="8567691"/>
              <a:ext cx="9920329" cy="18145252"/>
            </a:xfrm>
            <a:prstGeom prst="roundRect">
              <a:avLst>
                <a:gd name="adj" fmla="val 6146"/>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68" name="Group 167"/>
          <p:cNvGrpSpPr/>
          <p:nvPr/>
        </p:nvGrpSpPr>
        <p:grpSpPr>
          <a:xfrm>
            <a:off x="763518" y="5283576"/>
            <a:ext cx="9858444" cy="4000528"/>
            <a:chOff x="552266" y="3924221"/>
            <a:chExt cx="10069696" cy="4000528"/>
          </a:xfrm>
        </p:grpSpPr>
        <p:sp>
          <p:nvSpPr>
            <p:cNvPr id="7" name="TextBox 6"/>
            <p:cNvSpPr txBox="1"/>
            <p:nvPr/>
          </p:nvSpPr>
          <p:spPr>
            <a:xfrm>
              <a:off x="1049270" y="4209973"/>
              <a:ext cx="8929750" cy="3354765"/>
            </a:xfrm>
            <a:prstGeom prst="rect">
              <a:avLst/>
            </a:prstGeom>
            <a:noFill/>
          </p:spPr>
          <p:txBody>
            <a:bodyPr wrap="square" rtlCol="0">
              <a:spAutoFit/>
            </a:bodyPr>
            <a:lstStyle/>
            <a:p>
              <a:r>
                <a:rPr lang="en-GB" sz="4400" dirty="0" smtClean="0"/>
                <a:t>1 Introduction</a:t>
              </a:r>
            </a:p>
            <a:p>
              <a:r>
                <a:rPr lang="en-US" sz="2400" dirty="0" smtClean="0"/>
                <a:t>Social network analysis gives evidence for the connections between groups of individuals. It is these connections that channel flow of information and the sharing of knowledge. </a:t>
              </a:r>
            </a:p>
            <a:p>
              <a:endParaRPr lang="en-US" sz="2400" dirty="0"/>
            </a:p>
            <a:p>
              <a:r>
                <a:rPr lang="en-US" sz="2400" b="1" dirty="0" smtClean="0"/>
                <a:t>As universities move towards more interdisciplinary modes of research and funding, an effective network that links its entire cohort of active researchers is vital.</a:t>
              </a:r>
              <a:endParaRPr lang="en-GB" sz="2000" b="1" dirty="0" smtClean="0"/>
            </a:p>
          </p:txBody>
        </p:sp>
        <p:sp>
          <p:nvSpPr>
            <p:cNvPr id="164" name="Rounded Rectangle 163"/>
            <p:cNvSpPr/>
            <p:nvPr/>
          </p:nvSpPr>
          <p:spPr>
            <a:xfrm>
              <a:off x="552266" y="3924221"/>
              <a:ext cx="10069696" cy="4000528"/>
            </a:xfrm>
            <a:prstGeom prst="roundRect">
              <a:avLst>
                <a:gd name="adj" fmla="val 13810"/>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1" name="Group 40"/>
          <p:cNvGrpSpPr/>
          <p:nvPr/>
        </p:nvGrpSpPr>
        <p:grpSpPr>
          <a:xfrm>
            <a:off x="11407780" y="6710303"/>
            <a:ext cx="9144064" cy="7962996"/>
            <a:chOff x="763518" y="22210316"/>
            <a:chExt cx="9144064" cy="7962996"/>
          </a:xfrm>
        </p:grpSpPr>
        <p:grpSp>
          <p:nvGrpSpPr>
            <p:cNvPr id="40" name="Group 39"/>
            <p:cNvGrpSpPr/>
            <p:nvPr/>
          </p:nvGrpSpPr>
          <p:grpSpPr>
            <a:xfrm>
              <a:off x="834957" y="22210316"/>
              <a:ext cx="8457824" cy="3565477"/>
              <a:chOff x="834957" y="22210316"/>
              <a:chExt cx="8457824" cy="3565477"/>
            </a:xfrm>
          </p:grpSpPr>
          <p:grpSp>
            <p:nvGrpSpPr>
              <p:cNvPr id="39" name="Group 38"/>
              <p:cNvGrpSpPr/>
              <p:nvPr/>
            </p:nvGrpSpPr>
            <p:grpSpPr>
              <a:xfrm>
                <a:off x="834957" y="22781821"/>
                <a:ext cx="8457824" cy="2993972"/>
                <a:chOff x="834957" y="23139011"/>
                <a:chExt cx="8457824" cy="2993972"/>
              </a:xfrm>
            </p:grpSpPr>
            <p:pic>
              <p:nvPicPr>
                <p:cNvPr id="1030" name="Picture 6" descr="C:\Users\JD\Desktop\Mark_papers-intergroup.png"/>
                <p:cNvPicPr>
                  <a:picLocks noChangeAspect="1" noChangeArrowheads="1"/>
                </p:cNvPicPr>
                <p:nvPr/>
              </p:nvPicPr>
              <p:blipFill>
                <a:blip r:embed="rId5" cstate="print"/>
                <a:srcRect/>
                <a:stretch>
                  <a:fillRect/>
                </a:stretch>
              </p:blipFill>
              <p:spPr bwMode="auto">
                <a:xfrm>
                  <a:off x="834957" y="23139011"/>
                  <a:ext cx="4857784" cy="2993972"/>
                </a:xfrm>
                <a:prstGeom prst="rect">
                  <a:avLst/>
                </a:prstGeom>
                <a:noFill/>
              </p:spPr>
            </p:pic>
            <p:pic>
              <p:nvPicPr>
                <p:cNvPr id="1029" name="Picture 5" descr="C:\Users\JD\Desktop\Heath_paper-intergroup.png"/>
                <p:cNvPicPr>
                  <a:picLocks noChangeAspect="1" noChangeArrowheads="1"/>
                </p:cNvPicPr>
                <p:nvPr/>
              </p:nvPicPr>
              <p:blipFill>
                <a:blip r:embed="rId6" cstate="print"/>
                <a:srcRect/>
                <a:stretch>
                  <a:fillRect/>
                </a:stretch>
              </p:blipFill>
              <p:spPr bwMode="auto">
                <a:xfrm>
                  <a:off x="6621434" y="23853390"/>
                  <a:ext cx="2671347" cy="1189814"/>
                </a:xfrm>
                <a:prstGeom prst="rect">
                  <a:avLst/>
                </a:prstGeom>
                <a:noFill/>
                <a:ln>
                  <a:noFill/>
                </a:ln>
              </p:spPr>
            </p:pic>
          </p:grpSp>
          <p:sp>
            <p:nvSpPr>
              <p:cNvPr id="34" name="TextBox 33"/>
              <p:cNvSpPr txBox="1"/>
              <p:nvPr/>
            </p:nvSpPr>
            <p:spPr>
              <a:xfrm>
                <a:off x="3549600" y="22210316"/>
                <a:ext cx="3857652" cy="461665"/>
              </a:xfrm>
              <a:prstGeom prst="rect">
                <a:avLst/>
              </a:prstGeom>
              <a:noFill/>
            </p:spPr>
            <p:txBody>
              <a:bodyPr wrap="square" rtlCol="0">
                <a:spAutoFit/>
              </a:bodyPr>
              <a:lstStyle/>
              <a:p>
                <a:r>
                  <a:rPr lang="en-GB" sz="2400" dirty="0" smtClean="0"/>
                  <a:t>Researcher Oriented Analysis</a:t>
                </a:r>
                <a:endParaRPr lang="en-US" dirty="0"/>
              </a:p>
            </p:txBody>
          </p:sp>
        </p:grpSp>
        <p:sp>
          <p:nvSpPr>
            <p:cNvPr id="37" name="TextBox 36"/>
            <p:cNvSpPr txBox="1"/>
            <p:nvPr/>
          </p:nvSpPr>
          <p:spPr>
            <a:xfrm>
              <a:off x="763518" y="26141439"/>
              <a:ext cx="9144064" cy="4031873"/>
            </a:xfrm>
            <a:prstGeom prst="rect">
              <a:avLst/>
            </a:prstGeom>
            <a:noFill/>
          </p:spPr>
          <p:txBody>
            <a:bodyPr wrap="square" rtlCol="0">
              <a:spAutoFit/>
            </a:bodyPr>
            <a:lstStyle/>
            <a:p>
              <a:r>
                <a:rPr lang="en-GB" sz="2400" b="1" dirty="0" smtClean="0"/>
                <a:t>Figure 2 </a:t>
              </a:r>
              <a:r>
                <a:rPr lang="en-GB" sz="2400" dirty="0" smtClean="0"/>
                <a:t> Visualisation of the collaboration network of chosen authors (Red nodes) in the ECS. Authors are grouped in their own research group, and only the authors that have direct collaboration with the red author is shown.  </a:t>
              </a:r>
              <a:endParaRPr lang="en-GB" sz="2400" b="1" dirty="0"/>
            </a:p>
            <a:p>
              <a:r>
                <a:rPr lang="en-GB" sz="2400" dirty="0" smtClean="0"/>
                <a:t>This gives a direct sense of how collaborative is the author in analysis and the research groups he has worked with.</a:t>
              </a:r>
            </a:p>
            <a:p>
              <a:endParaRPr lang="en-GB" sz="2800" dirty="0" smtClean="0"/>
            </a:p>
            <a:p>
              <a:r>
                <a:rPr lang="en-GB" sz="2800" dirty="0" smtClean="0"/>
                <a:t>Using the size of an author’s collaboration, we can find out the set of people that were most collaborative. We call them the ‘core’ of the network. </a:t>
              </a:r>
              <a:endParaRPr lang="en-US" sz="2800" dirty="0"/>
            </a:p>
          </p:txBody>
        </p:sp>
      </p:grpSp>
      <p:sp>
        <p:nvSpPr>
          <p:cNvPr id="38" name="TextBox 37"/>
          <p:cNvSpPr txBox="1"/>
          <p:nvPr/>
        </p:nvSpPr>
        <p:spPr>
          <a:xfrm>
            <a:off x="11447284" y="5582653"/>
            <a:ext cx="9644130" cy="1077218"/>
          </a:xfrm>
          <a:prstGeom prst="rect">
            <a:avLst/>
          </a:prstGeom>
          <a:noFill/>
        </p:spPr>
        <p:txBody>
          <a:bodyPr wrap="square" rtlCol="0">
            <a:spAutoFit/>
          </a:bodyPr>
          <a:lstStyle/>
          <a:p>
            <a:r>
              <a:rPr lang="en-GB" sz="4400" dirty="0" smtClean="0"/>
              <a:t>3 Author Analysis &amp; Path Length Analysis</a:t>
            </a:r>
          </a:p>
          <a:p>
            <a:endParaRPr lang="en-US" sz="2000" dirty="0" smtClean="0"/>
          </a:p>
        </p:txBody>
      </p:sp>
      <p:sp>
        <p:nvSpPr>
          <p:cNvPr id="165" name="Rounded Rectangle 164"/>
          <p:cNvSpPr/>
          <p:nvPr/>
        </p:nvSpPr>
        <p:spPr>
          <a:xfrm>
            <a:off x="11122028" y="5212138"/>
            <a:ext cx="9787006" cy="16859368"/>
          </a:xfrm>
          <a:prstGeom prst="roundRect">
            <a:avLst>
              <a:gd name="adj" fmla="val 5735"/>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69" name="Group 168"/>
          <p:cNvGrpSpPr/>
          <p:nvPr/>
        </p:nvGrpSpPr>
        <p:grpSpPr>
          <a:xfrm>
            <a:off x="11193466" y="22998167"/>
            <a:ext cx="9594992" cy="4572032"/>
            <a:chOff x="11171166" y="23141043"/>
            <a:chExt cx="9237802" cy="4000528"/>
          </a:xfrm>
        </p:grpSpPr>
        <p:sp>
          <p:nvSpPr>
            <p:cNvPr id="43" name="TextBox 42"/>
            <p:cNvSpPr txBox="1"/>
            <p:nvPr/>
          </p:nvSpPr>
          <p:spPr>
            <a:xfrm>
              <a:off x="11479218" y="23569670"/>
              <a:ext cx="8572560" cy="2935419"/>
            </a:xfrm>
            <a:prstGeom prst="rect">
              <a:avLst/>
            </a:prstGeom>
            <a:noFill/>
          </p:spPr>
          <p:txBody>
            <a:bodyPr wrap="square" rtlCol="0">
              <a:spAutoFit/>
            </a:bodyPr>
            <a:lstStyle/>
            <a:p>
              <a:r>
                <a:rPr lang="en-GB" sz="4400" dirty="0" smtClean="0"/>
                <a:t>4 Conclusion</a:t>
              </a:r>
              <a:endParaRPr lang="en-US" sz="4400" dirty="0"/>
            </a:p>
            <a:p>
              <a:pPr>
                <a:buFont typeface="Wingdings" pitchFamily="2" charset="2"/>
                <a:buChar char="Ø"/>
              </a:pPr>
              <a:r>
                <a:rPr lang="en-US" sz="2400" dirty="0" smtClean="0"/>
                <a:t>The ECS community is a small-world network with similar knowledge sharing to those communities formed by an entire discipline.</a:t>
              </a:r>
            </a:p>
            <a:p>
              <a:pPr>
                <a:buFont typeface="Wingdings" pitchFamily="2" charset="2"/>
                <a:buChar char="Ø"/>
              </a:pPr>
              <a:r>
                <a:rPr lang="en-GB" sz="2400" dirty="0" smtClean="0"/>
                <a:t>The collaboration between ECS is a small network with average distance 4 – four degrees of separation </a:t>
              </a:r>
            </a:p>
            <a:p>
              <a:pPr>
                <a:buFont typeface="Wingdings" pitchFamily="2" charset="2"/>
                <a:buChar char="Ø"/>
              </a:pPr>
              <a:r>
                <a:rPr lang="en-GB" sz="2400" dirty="0" smtClean="0"/>
                <a:t>The </a:t>
              </a:r>
              <a:r>
                <a:rPr lang="en-GB" sz="2400" dirty="0" smtClean="0"/>
                <a:t>flow of information </a:t>
              </a:r>
              <a:r>
                <a:rPr lang="en-GB" sz="2400" dirty="0" smtClean="0"/>
                <a:t>is closely related to:</a:t>
              </a:r>
            </a:p>
            <a:p>
              <a:pPr lvl="1">
                <a:buFont typeface="Wingdings" pitchFamily="2" charset="2"/>
                <a:buChar char="Ø"/>
              </a:pPr>
              <a:r>
                <a:rPr lang="en-GB" sz="2400" dirty="0" smtClean="0">
                  <a:ea typeface="宋体" pitchFamily="2" charset="-122"/>
                </a:rPr>
                <a:t>The collaboration circle of the ‘Core</a:t>
              </a:r>
              <a:r>
                <a:rPr lang="en-GB" sz="2400" dirty="0" smtClean="0">
                  <a:ea typeface="宋体" pitchFamily="2" charset="-122"/>
                </a:rPr>
                <a:t>’ authors</a:t>
              </a:r>
            </a:p>
            <a:p>
              <a:pPr lvl="1">
                <a:buFont typeface="Wingdings" pitchFamily="2" charset="2"/>
                <a:buChar char="Ø"/>
              </a:pPr>
              <a:r>
                <a:rPr lang="en-GB" sz="2400" dirty="0" smtClean="0">
                  <a:ea typeface="宋体" pitchFamily="2" charset="-122"/>
                </a:rPr>
                <a:t>Not so with dangling authors (</a:t>
              </a:r>
              <a:r>
                <a:rPr lang="en-GB" sz="2400" dirty="0" smtClean="0">
                  <a:ea typeface="宋体" pitchFamily="2" charset="-122"/>
                </a:rPr>
                <a:t>PhD students)</a:t>
              </a:r>
              <a:endParaRPr lang="en-GB" sz="2400" dirty="0" smtClean="0">
                <a:ea typeface="宋体" pitchFamily="2" charset="-122"/>
              </a:endParaRPr>
            </a:p>
          </p:txBody>
        </p:sp>
        <p:sp>
          <p:nvSpPr>
            <p:cNvPr id="166" name="Rounded Rectangle 165"/>
            <p:cNvSpPr/>
            <p:nvPr/>
          </p:nvSpPr>
          <p:spPr>
            <a:xfrm>
              <a:off x="11171166" y="23141043"/>
              <a:ext cx="9237802" cy="4000528"/>
            </a:xfrm>
            <a:prstGeom prst="roundRect">
              <a:avLst>
                <a:gd name="adj" fmla="val 13810"/>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4" name="Rectangle 173"/>
          <p:cNvSpPr/>
          <p:nvPr/>
        </p:nvSpPr>
        <p:spPr>
          <a:xfrm>
            <a:off x="4549732" y="22071506"/>
            <a:ext cx="571504" cy="39290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图表 25"/>
          <p:cNvGraphicFramePr/>
          <p:nvPr/>
        </p:nvGraphicFramePr>
        <p:xfrm>
          <a:off x="15836936" y="14856268"/>
          <a:ext cx="5036344" cy="35361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图表 20"/>
          <p:cNvGraphicFramePr/>
          <p:nvPr/>
        </p:nvGraphicFramePr>
        <p:xfrm>
          <a:off x="11122028" y="14856268"/>
          <a:ext cx="4854341" cy="3592285"/>
        </p:xfrm>
        <a:graphic>
          <a:graphicData uri="http://schemas.openxmlformats.org/drawingml/2006/chart">
            <c:chart xmlns:c="http://schemas.openxmlformats.org/drawingml/2006/chart" xmlns:r="http://schemas.openxmlformats.org/officeDocument/2006/relationships" r:id="rId8"/>
          </a:graphicData>
        </a:graphic>
      </p:graphicFrame>
      <p:sp>
        <p:nvSpPr>
          <p:cNvPr id="50" name="TextBox 49"/>
          <p:cNvSpPr txBox="1"/>
          <p:nvPr/>
        </p:nvSpPr>
        <p:spPr>
          <a:xfrm>
            <a:off x="11479218" y="18428169"/>
            <a:ext cx="9358378" cy="3416320"/>
          </a:xfrm>
          <a:prstGeom prst="rect">
            <a:avLst/>
          </a:prstGeom>
          <a:noFill/>
        </p:spPr>
        <p:txBody>
          <a:bodyPr wrap="square" rtlCol="0">
            <a:spAutoFit/>
          </a:bodyPr>
          <a:lstStyle/>
          <a:p>
            <a:r>
              <a:rPr lang="en-GB" sz="2400" b="1" dirty="0" smtClean="0"/>
              <a:t>Figure 3 </a:t>
            </a:r>
            <a:r>
              <a:rPr lang="en-GB" sz="2400" dirty="0" smtClean="0"/>
              <a:t>Comparison of the path length distribution when removing the core and dangling authors. </a:t>
            </a:r>
          </a:p>
          <a:p>
            <a:r>
              <a:rPr lang="en-GB" sz="2400" dirty="0" smtClean="0"/>
              <a:t>For a network that has a smaller core (Left), the result of removing the core authors from the network is devastating – the longest path length extended from 4 to 17; while removing the dangling authors from the network(PhD students) did not shorten the path length.</a:t>
            </a:r>
          </a:p>
          <a:p>
            <a:r>
              <a:rPr lang="en-GB" sz="2400" dirty="0" smtClean="0"/>
              <a:t>For a network that has a larger core (Right), removing the core nodes did not extended the path length as much – from 13 extended to 16; while removing the dangling authors did not shorten the path length</a:t>
            </a:r>
          </a:p>
        </p:txBody>
      </p:sp>
      <p:pic>
        <p:nvPicPr>
          <p:cNvPr id="1028" name="Picture 4" descr="C:\Users\JD\Desktop\websci_research.jpg"/>
          <p:cNvPicPr>
            <a:picLocks noChangeAspect="1" noChangeArrowheads="1"/>
          </p:cNvPicPr>
          <p:nvPr/>
        </p:nvPicPr>
        <p:blipFill>
          <a:blip r:embed="rId9" cstate="print"/>
          <a:srcRect/>
          <a:stretch>
            <a:fillRect/>
          </a:stretch>
        </p:blipFill>
        <p:spPr bwMode="auto">
          <a:xfrm>
            <a:off x="12265036" y="28427455"/>
            <a:ext cx="3949700" cy="1270000"/>
          </a:xfrm>
          <a:prstGeom prst="rect">
            <a:avLst/>
          </a:prstGeom>
          <a:noFill/>
        </p:spPr>
      </p:pic>
      <p:pic>
        <p:nvPicPr>
          <p:cNvPr id="3" name="Picture 5" descr="C:\Users\JD\Desktop\electronics_computer_science_cmyk.png"/>
          <p:cNvPicPr>
            <a:picLocks noChangeAspect="1" noChangeArrowheads="1"/>
          </p:cNvPicPr>
          <p:nvPr/>
        </p:nvPicPr>
        <p:blipFill>
          <a:blip r:embed="rId10" cstate="print"/>
          <a:srcRect/>
          <a:stretch>
            <a:fillRect/>
          </a:stretch>
        </p:blipFill>
        <p:spPr bwMode="auto">
          <a:xfrm>
            <a:off x="17051382" y="28284579"/>
            <a:ext cx="3600450" cy="143033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523</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Analysis of University Researcher Collaboration Network  Using Co-authorship  Jiadi Yao (jy2e08@ecs.soton.ac.uk) School of Electronic and Computer Science, University of Southampton, Southampton, SO17 1BJ</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Jiadi Yao</dc:creator>
  <cp:lastModifiedBy>Jiadi Yao</cp:lastModifiedBy>
  <cp:revision>92</cp:revision>
  <dcterms:created xsi:type="dcterms:W3CDTF">2010-02-08T12:34:19Z</dcterms:created>
  <dcterms:modified xsi:type="dcterms:W3CDTF">2010-02-09T16:01:37Z</dcterms:modified>
</cp:coreProperties>
</file>