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3"/>
  </p:notesMasterIdLst>
  <p:sldIdLst>
    <p:sldId id="256" r:id="rId2"/>
  </p:sldIdLst>
  <p:sldSz cx="30279975" cy="21386800"/>
  <p:notesSz cx="6858000" cy="9144000"/>
  <p:defaultTextStyle>
    <a:defPPr>
      <a:defRPr lang="en-US"/>
    </a:defPPr>
    <a:lvl1pPr marL="0" algn="l" defTabSz="2952110" rtl="0" eaLnBrk="1" latinLnBrk="0" hangingPunct="1">
      <a:defRPr sz="5800" kern="1200">
        <a:solidFill>
          <a:schemeClr val="tx1"/>
        </a:solidFill>
        <a:latin typeface="+mn-lt"/>
        <a:ea typeface="+mn-ea"/>
        <a:cs typeface="+mn-cs"/>
      </a:defRPr>
    </a:lvl1pPr>
    <a:lvl2pPr marL="1476055" algn="l" defTabSz="2952110" rtl="0" eaLnBrk="1" latinLnBrk="0" hangingPunct="1">
      <a:defRPr sz="5800" kern="1200">
        <a:solidFill>
          <a:schemeClr val="tx1"/>
        </a:solidFill>
        <a:latin typeface="+mn-lt"/>
        <a:ea typeface="+mn-ea"/>
        <a:cs typeface="+mn-cs"/>
      </a:defRPr>
    </a:lvl2pPr>
    <a:lvl3pPr marL="2952110" algn="l" defTabSz="2952110" rtl="0" eaLnBrk="1" latinLnBrk="0" hangingPunct="1">
      <a:defRPr sz="5800" kern="1200">
        <a:solidFill>
          <a:schemeClr val="tx1"/>
        </a:solidFill>
        <a:latin typeface="+mn-lt"/>
        <a:ea typeface="+mn-ea"/>
        <a:cs typeface="+mn-cs"/>
      </a:defRPr>
    </a:lvl3pPr>
    <a:lvl4pPr marL="4428169" algn="l" defTabSz="2952110" rtl="0" eaLnBrk="1" latinLnBrk="0" hangingPunct="1">
      <a:defRPr sz="5800" kern="1200">
        <a:solidFill>
          <a:schemeClr val="tx1"/>
        </a:solidFill>
        <a:latin typeface="+mn-lt"/>
        <a:ea typeface="+mn-ea"/>
        <a:cs typeface="+mn-cs"/>
      </a:defRPr>
    </a:lvl4pPr>
    <a:lvl5pPr marL="5904224" algn="l" defTabSz="2952110" rtl="0" eaLnBrk="1" latinLnBrk="0" hangingPunct="1">
      <a:defRPr sz="5800" kern="1200">
        <a:solidFill>
          <a:schemeClr val="tx1"/>
        </a:solidFill>
        <a:latin typeface="+mn-lt"/>
        <a:ea typeface="+mn-ea"/>
        <a:cs typeface="+mn-cs"/>
      </a:defRPr>
    </a:lvl5pPr>
    <a:lvl6pPr marL="7380279" algn="l" defTabSz="2952110" rtl="0" eaLnBrk="1" latinLnBrk="0" hangingPunct="1">
      <a:defRPr sz="5800" kern="1200">
        <a:solidFill>
          <a:schemeClr val="tx1"/>
        </a:solidFill>
        <a:latin typeface="+mn-lt"/>
        <a:ea typeface="+mn-ea"/>
        <a:cs typeface="+mn-cs"/>
      </a:defRPr>
    </a:lvl6pPr>
    <a:lvl7pPr marL="8856337" algn="l" defTabSz="2952110" rtl="0" eaLnBrk="1" latinLnBrk="0" hangingPunct="1">
      <a:defRPr sz="5800" kern="1200">
        <a:solidFill>
          <a:schemeClr val="tx1"/>
        </a:solidFill>
        <a:latin typeface="+mn-lt"/>
        <a:ea typeface="+mn-ea"/>
        <a:cs typeface="+mn-cs"/>
      </a:defRPr>
    </a:lvl7pPr>
    <a:lvl8pPr marL="10332392" algn="l" defTabSz="2952110" rtl="0" eaLnBrk="1" latinLnBrk="0" hangingPunct="1">
      <a:defRPr sz="5800" kern="1200">
        <a:solidFill>
          <a:schemeClr val="tx1"/>
        </a:solidFill>
        <a:latin typeface="+mn-lt"/>
        <a:ea typeface="+mn-ea"/>
        <a:cs typeface="+mn-cs"/>
      </a:defRPr>
    </a:lvl8pPr>
    <a:lvl9pPr marL="11808447" algn="l" defTabSz="2952110" rtl="0" eaLnBrk="1" latinLnBrk="0" hangingPunct="1">
      <a:defRPr sz="5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6655" autoAdjust="0"/>
  </p:normalViewPr>
  <p:slideViewPr>
    <p:cSldViewPr>
      <p:cViewPr varScale="1">
        <p:scale>
          <a:sx n="35" d="100"/>
          <a:sy n="35" d="100"/>
        </p:scale>
        <p:origin x="-174" y="-84"/>
      </p:cViewPr>
      <p:guideLst>
        <p:guide orient="horz" pos="6736"/>
        <p:guide pos="9537"/>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DB0737-9D62-49EB-A9A6-1C04632BB8A4}" type="datetimeFigureOut">
              <a:rPr lang="en-US" smtClean="0"/>
              <a:pPr/>
              <a:t>2/9/2010</a:t>
            </a:fld>
            <a:endParaRPr lang="en-GB"/>
          </a:p>
        </p:txBody>
      </p:sp>
      <p:sp>
        <p:nvSpPr>
          <p:cNvPr id="4" name="Slide Image Placeholder 3"/>
          <p:cNvSpPr>
            <a:spLocks noGrp="1" noRot="1" noChangeAspect="1"/>
          </p:cNvSpPr>
          <p:nvPr>
            <p:ph type="sldImg" idx="2"/>
          </p:nvPr>
        </p:nvSpPr>
        <p:spPr>
          <a:xfrm>
            <a:off x="1001713" y="685800"/>
            <a:ext cx="4854575"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C2649F-1A7A-4106-80BD-F9CAD5D6465C}"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2952110" rtl="0" eaLnBrk="1" latinLnBrk="0" hangingPunct="1">
      <a:defRPr sz="3900" kern="1200">
        <a:solidFill>
          <a:schemeClr val="tx1"/>
        </a:solidFill>
        <a:latin typeface="+mn-lt"/>
        <a:ea typeface="+mn-ea"/>
        <a:cs typeface="+mn-cs"/>
      </a:defRPr>
    </a:lvl1pPr>
    <a:lvl2pPr marL="1476055" algn="l" defTabSz="2952110" rtl="0" eaLnBrk="1" latinLnBrk="0" hangingPunct="1">
      <a:defRPr sz="3900" kern="1200">
        <a:solidFill>
          <a:schemeClr val="tx1"/>
        </a:solidFill>
        <a:latin typeface="+mn-lt"/>
        <a:ea typeface="+mn-ea"/>
        <a:cs typeface="+mn-cs"/>
      </a:defRPr>
    </a:lvl2pPr>
    <a:lvl3pPr marL="2952110" algn="l" defTabSz="2952110" rtl="0" eaLnBrk="1" latinLnBrk="0" hangingPunct="1">
      <a:defRPr sz="3900" kern="1200">
        <a:solidFill>
          <a:schemeClr val="tx1"/>
        </a:solidFill>
        <a:latin typeface="+mn-lt"/>
        <a:ea typeface="+mn-ea"/>
        <a:cs typeface="+mn-cs"/>
      </a:defRPr>
    </a:lvl3pPr>
    <a:lvl4pPr marL="4428169" algn="l" defTabSz="2952110" rtl="0" eaLnBrk="1" latinLnBrk="0" hangingPunct="1">
      <a:defRPr sz="3900" kern="1200">
        <a:solidFill>
          <a:schemeClr val="tx1"/>
        </a:solidFill>
        <a:latin typeface="+mn-lt"/>
        <a:ea typeface="+mn-ea"/>
        <a:cs typeface="+mn-cs"/>
      </a:defRPr>
    </a:lvl4pPr>
    <a:lvl5pPr marL="5904224" algn="l" defTabSz="2952110" rtl="0" eaLnBrk="1" latinLnBrk="0" hangingPunct="1">
      <a:defRPr sz="3900" kern="1200">
        <a:solidFill>
          <a:schemeClr val="tx1"/>
        </a:solidFill>
        <a:latin typeface="+mn-lt"/>
        <a:ea typeface="+mn-ea"/>
        <a:cs typeface="+mn-cs"/>
      </a:defRPr>
    </a:lvl5pPr>
    <a:lvl6pPr marL="7380279" algn="l" defTabSz="2952110" rtl="0" eaLnBrk="1" latinLnBrk="0" hangingPunct="1">
      <a:defRPr sz="3900" kern="1200">
        <a:solidFill>
          <a:schemeClr val="tx1"/>
        </a:solidFill>
        <a:latin typeface="+mn-lt"/>
        <a:ea typeface="+mn-ea"/>
        <a:cs typeface="+mn-cs"/>
      </a:defRPr>
    </a:lvl6pPr>
    <a:lvl7pPr marL="8856337" algn="l" defTabSz="2952110" rtl="0" eaLnBrk="1" latinLnBrk="0" hangingPunct="1">
      <a:defRPr sz="3900" kern="1200">
        <a:solidFill>
          <a:schemeClr val="tx1"/>
        </a:solidFill>
        <a:latin typeface="+mn-lt"/>
        <a:ea typeface="+mn-ea"/>
        <a:cs typeface="+mn-cs"/>
      </a:defRPr>
    </a:lvl7pPr>
    <a:lvl8pPr marL="10332392" algn="l" defTabSz="2952110" rtl="0" eaLnBrk="1" latinLnBrk="0" hangingPunct="1">
      <a:defRPr sz="3900" kern="1200">
        <a:solidFill>
          <a:schemeClr val="tx1"/>
        </a:solidFill>
        <a:latin typeface="+mn-lt"/>
        <a:ea typeface="+mn-ea"/>
        <a:cs typeface="+mn-cs"/>
      </a:defRPr>
    </a:lvl8pPr>
    <a:lvl9pPr marL="11808447" algn="l" defTabSz="2952110" rtl="0" eaLnBrk="1" latinLnBrk="0" hangingPunct="1">
      <a:defRPr sz="3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1713" y="685800"/>
            <a:ext cx="4854575" cy="3429000"/>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FC2649F-1A7A-4106-80BD-F9CAD5D6465C}" type="slidenum">
              <a:rPr lang="en-GB" smtClean="0"/>
              <a:pPr/>
              <a:t>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1766332" y="4277360"/>
            <a:ext cx="26000405" cy="5703147"/>
          </a:xfrm>
          <a:ln>
            <a:noFill/>
          </a:ln>
        </p:spPr>
        <p:txBody>
          <a:bodyPr vert="horz" tIns="0" rIns="59046"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181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1766332" y="10068249"/>
            <a:ext cx="26010499" cy="5465516"/>
          </a:xfrm>
        </p:spPr>
        <p:txBody>
          <a:bodyPr lIns="0" rIns="59046"/>
          <a:lstStyle>
            <a:lvl1pPr marL="0" marR="147616" indent="0" algn="r">
              <a:buNone/>
              <a:defRPr>
                <a:solidFill>
                  <a:schemeClr val="tx1"/>
                </a:solidFill>
              </a:defRPr>
            </a:lvl1pPr>
            <a:lvl2pPr marL="1476162" indent="0" algn="ctr">
              <a:buNone/>
            </a:lvl2pPr>
            <a:lvl3pPr marL="2952323" indent="0" algn="ctr">
              <a:buNone/>
            </a:lvl3pPr>
            <a:lvl4pPr marL="4428485" indent="0" algn="ctr">
              <a:buNone/>
            </a:lvl4pPr>
            <a:lvl5pPr marL="5904647" indent="0" algn="ctr">
              <a:buNone/>
            </a:lvl5pPr>
            <a:lvl6pPr marL="7380808" indent="0" algn="ctr">
              <a:buNone/>
            </a:lvl6pPr>
            <a:lvl7pPr marL="8856970" indent="0" algn="ctr">
              <a:buNone/>
            </a:lvl7pPr>
            <a:lvl8pPr marL="10333131" indent="0" algn="ctr">
              <a:buNone/>
            </a:lvl8pPr>
            <a:lvl9pPr marL="11809293"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62CB01A-EF37-45B7-B265-4A92382B08F8}" type="datetimeFigureOut">
              <a:rPr lang="en-US" smtClean="0"/>
              <a:pPr/>
              <a:t>2/9/2010</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3E6ADFF8-B1B2-4552-8EFC-A8AAD5E122D3}"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62CB01A-EF37-45B7-B265-4A92382B08F8}" type="datetimeFigureOut">
              <a:rPr lang="en-US" smtClean="0"/>
              <a:pPr/>
              <a:t>2/9/2010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6ADFF8-B1B2-4552-8EFC-A8AAD5E122D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52982" y="2851578"/>
            <a:ext cx="6812994" cy="1625297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513999" y="2851578"/>
            <a:ext cx="19934317" cy="16252979"/>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62CB01A-EF37-45B7-B265-4A92382B08F8}" type="datetimeFigureOut">
              <a:rPr lang="en-US" smtClean="0"/>
              <a:pPr/>
              <a:t>2/9/2010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6ADFF8-B1B2-4552-8EFC-A8AAD5E122D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62CB01A-EF37-45B7-B265-4A92382B08F8}" type="datetimeFigureOut">
              <a:rPr lang="en-US" smtClean="0"/>
              <a:pPr/>
              <a:t>2/9/2010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6ADFF8-B1B2-4552-8EFC-A8AAD5E122D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756238" y="4106266"/>
            <a:ext cx="25737979" cy="4248844"/>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181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56238" y="8434545"/>
            <a:ext cx="25737979" cy="4708065"/>
          </a:xfrm>
        </p:spPr>
        <p:txBody>
          <a:bodyPr lIns="147616" rIns="147616" anchor="t"/>
          <a:lstStyle>
            <a:lvl1pPr marL="0" indent="0">
              <a:buNone/>
              <a:defRPr sz="7100">
                <a:solidFill>
                  <a:schemeClr val="tx1"/>
                </a:solidFill>
              </a:defRPr>
            </a:lvl1pPr>
            <a:lvl2pPr>
              <a:buNone/>
              <a:defRPr sz="5800">
                <a:solidFill>
                  <a:schemeClr val="tx1">
                    <a:tint val="75000"/>
                  </a:schemeClr>
                </a:solidFill>
              </a:defRPr>
            </a:lvl2pPr>
            <a:lvl3pPr>
              <a:buNone/>
              <a:defRPr sz="5200">
                <a:solidFill>
                  <a:schemeClr val="tx1">
                    <a:tint val="75000"/>
                  </a:schemeClr>
                </a:solidFill>
              </a:defRPr>
            </a:lvl3pPr>
            <a:lvl4pPr>
              <a:buNone/>
              <a:defRPr sz="4500">
                <a:solidFill>
                  <a:schemeClr val="tx1">
                    <a:tint val="75000"/>
                  </a:schemeClr>
                </a:solidFill>
              </a:defRPr>
            </a:lvl4pPr>
            <a:lvl5pPr>
              <a:buNone/>
              <a:defRPr sz="45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62CB01A-EF37-45B7-B265-4A92382B08F8}" type="datetimeFigureOut">
              <a:rPr lang="en-US" smtClean="0"/>
              <a:pPr/>
              <a:t>2/9/2010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6ADFF8-B1B2-4552-8EFC-A8AAD5E122D3}"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13999" y="2195711"/>
            <a:ext cx="27251978" cy="3564467"/>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513999" y="5987820"/>
            <a:ext cx="13373656" cy="13830131"/>
          </a:xfrm>
        </p:spPr>
        <p:txBody>
          <a:bodyPr/>
          <a:lstStyle>
            <a:lvl1pPr>
              <a:defRPr sz="8400"/>
            </a:lvl1pPr>
            <a:lvl2pPr>
              <a:defRPr sz="7700"/>
            </a:lvl2pPr>
            <a:lvl3pPr>
              <a:defRPr sz="6500"/>
            </a:lvl3pPr>
            <a:lvl4pPr>
              <a:defRPr sz="5800"/>
            </a:lvl4pPr>
            <a:lvl5pPr>
              <a:defRPr sz="5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15392320" y="5987820"/>
            <a:ext cx="13373656" cy="13830131"/>
          </a:xfrm>
        </p:spPr>
        <p:txBody>
          <a:bodyPr/>
          <a:lstStyle>
            <a:lvl1pPr>
              <a:defRPr sz="8400"/>
            </a:lvl1pPr>
            <a:lvl2pPr>
              <a:defRPr sz="7700"/>
            </a:lvl2pPr>
            <a:lvl3pPr>
              <a:defRPr sz="6500"/>
            </a:lvl3pPr>
            <a:lvl4pPr>
              <a:defRPr sz="5800"/>
            </a:lvl4pPr>
            <a:lvl5pPr>
              <a:defRPr sz="5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62CB01A-EF37-45B7-B265-4A92382B08F8}" type="datetimeFigureOut">
              <a:rPr lang="en-US" smtClean="0"/>
              <a:pPr/>
              <a:t>2/9/2010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6ADFF8-B1B2-4552-8EFC-A8AAD5E122D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999" y="2195711"/>
            <a:ext cx="27251978" cy="3564467"/>
          </a:xfrm>
        </p:spPr>
        <p:txBody>
          <a:bodyPr tIns="147616"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513999" y="5785625"/>
            <a:ext cx="13378914" cy="2056201"/>
          </a:xfrm>
        </p:spPr>
        <p:txBody>
          <a:bodyPr lIns="147616" tIns="0" rIns="147616" bIns="0" anchor="ctr">
            <a:noAutofit/>
          </a:bodyPr>
          <a:lstStyle>
            <a:lvl1pPr marL="0" indent="0">
              <a:buNone/>
              <a:defRPr sz="7700" b="1" cap="none" baseline="0">
                <a:solidFill>
                  <a:schemeClr val="tx2"/>
                </a:solidFill>
                <a:effectLst/>
              </a:defRPr>
            </a:lvl1pPr>
            <a:lvl2pPr>
              <a:buNone/>
              <a:defRPr sz="6500" b="1"/>
            </a:lvl2pPr>
            <a:lvl3pPr>
              <a:buNone/>
              <a:defRPr sz="5800" b="1"/>
            </a:lvl3pPr>
            <a:lvl4pPr>
              <a:buNone/>
              <a:defRPr sz="5200" b="1"/>
            </a:lvl4pPr>
            <a:lvl5pPr>
              <a:buNone/>
              <a:defRPr sz="52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5381808" y="5799688"/>
            <a:ext cx="13384170" cy="2042140"/>
          </a:xfrm>
        </p:spPr>
        <p:txBody>
          <a:bodyPr lIns="147616" tIns="0" rIns="147616" bIns="0" anchor="ctr"/>
          <a:lstStyle>
            <a:lvl1pPr marL="0" indent="0">
              <a:buNone/>
              <a:defRPr sz="7700" b="1" cap="none" baseline="0">
                <a:solidFill>
                  <a:schemeClr val="tx2"/>
                </a:solidFill>
                <a:effectLst/>
              </a:defRPr>
            </a:lvl1pPr>
            <a:lvl2pPr>
              <a:buNone/>
              <a:defRPr sz="6500" b="1"/>
            </a:lvl2pPr>
            <a:lvl3pPr>
              <a:buNone/>
              <a:defRPr sz="5800" b="1"/>
            </a:lvl3pPr>
            <a:lvl4pPr>
              <a:buNone/>
              <a:defRPr sz="5200" b="1"/>
            </a:lvl4pPr>
            <a:lvl5pPr>
              <a:buNone/>
              <a:defRPr sz="52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1513999" y="7841827"/>
            <a:ext cx="13378914" cy="11992949"/>
          </a:xfrm>
        </p:spPr>
        <p:txBody>
          <a:bodyPr tIns="0"/>
          <a:lstStyle>
            <a:lvl1pPr>
              <a:defRPr sz="7100"/>
            </a:lvl1pPr>
            <a:lvl2pPr>
              <a:defRPr sz="6500"/>
            </a:lvl2pPr>
            <a:lvl3pPr>
              <a:defRPr sz="5800"/>
            </a:lvl3pPr>
            <a:lvl4pPr>
              <a:defRPr sz="5200"/>
            </a:lvl4pPr>
            <a:lvl5pPr>
              <a:defRPr sz="52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15381808" y="7841827"/>
            <a:ext cx="13384170" cy="11992949"/>
          </a:xfrm>
        </p:spPr>
        <p:txBody>
          <a:bodyPr tIns="0"/>
          <a:lstStyle>
            <a:lvl1pPr>
              <a:defRPr sz="7100"/>
            </a:lvl1pPr>
            <a:lvl2pPr>
              <a:defRPr sz="6500"/>
            </a:lvl2pPr>
            <a:lvl3pPr>
              <a:defRPr sz="5800"/>
            </a:lvl3pPr>
            <a:lvl4pPr>
              <a:defRPr sz="5200"/>
            </a:lvl4pPr>
            <a:lvl5pPr>
              <a:defRPr sz="52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62CB01A-EF37-45B7-B265-4A92382B08F8}" type="datetimeFigureOut">
              <a:rPr lang="en-US" smtClean="0"/>
              <a:pPr/>
              <a:t>2/9/2010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6ADFF8-B1B2-4552-8EFC-A8AAD5E122D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513999" y="2195711"/>
            <a:ext cx="27504311" cy="3564467"/>
          </a:xfrm>
        </p:spPr>
        <p:txBody>
          <a:bodyPr vert="horz" tIns="147616"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161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62CB01A-EF37-45B7-B265-4A92382B08F8}" type="datetimeFigureOut">
              <a:rPr lang="en-US" smtClean="0"/>
              <a:pPr/>
              <a:t>2/9/2010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6ADFF8-B1B2-4552-8EFC-A8AAD5E122D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2CB01A-EF37-45B7-B265-4A92382B08F8}" type="datetimeFigureOut">
              <a:rPr lang="en-US" smtClean="0"/>
              <a:pPr/>
              <a:t>2/9/2010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6ADFF8-B1B2-4552-8EFC-A8AAD5E122D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70998" y="1604016"/>
            <a:ext cx="9083993" cy="3623874"/>
          </a:xfrm>
        </p:spPr>
        <p:txBody>
          <a:bodyPr lIns="0" anchor="b">
            <a:noAutofit/>
          </a:bodyPr>
          <a:lstStyle>
            <a:lvl1pPr algn="l" rtl="0">
              <a:spcBef>
                <a:spcPct val="0"/>
              </a:spcBef>
              <a:buNone/>
              <a:defRPr sz="84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2270998" y="5227884"/>
            <a:ext cx="9083993" cy="14257867"/>
          </a:xfrm>
        </p:spPr>
        <p:txBody>
          <a:bodyPr lIns="59046" rIns="59046"/>
          <a:lstStyle>
            <a:lvl1pPr marL="0" indent="0" algn="l">
              <a:buNone/>
              <a:defRPr sz="4500"/>
            </a:lvl1pPr>
            <a:lvl2pPr indent="0" algn="l">
              <a:buNone/>
              <a:defRPr sz="3900"/>
            </a:lvl2pPr>
            <a:lvl3pPr indent="0" algn="l">
              <a:buNone/>
              <a:defRPr sz="3200"/>
            </a:lvl3pPr>
            <a:lvl4pPr indent="0" algn="l">
              <a:buNone/>
              <a:defRPr sz="2900"/>
            </a:lvl4pPr>
            <a:lvl5pPr indent="0" algn="l">
              <a:buNone/>
              <a:defRPr sz="2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1838629" y="5227884"/>
            <a:ext cx="16927347" cy="14257867"/>
          </a:xfrm>
        </p:spPr>
        <p:txBody>
          <a:bodyPr tIns="0"/>
          <a:lstStyle>
            <a:lvl1pPr>
              <a:defRPr sz="9000"/>
            </a:lvl1pPr>
            <a:lvl2pPr>
              <a:defRPr sz="8400"/>
            </a:lvl2pPr>
            <a:lvl3pPr>
              <a:defRPr sz="7700"/>
            </a:lvl3pPr>
            <a:lvl4pPr>
              <a:defRPr sz="6500"/>
            </a:lvl4pPr>
            <a:lvl5pPr>
              <a:defRPr sz="5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62CB01A-EF37-45B7-B265-4A92382B08F8}" type="datetimeFigureOut">
              <a:rPr lang="en-US" smtClean="0"/>
              <a:pPr/>
              <a:t>2/9/2010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6ADFF8-B1B2-4552-8EFC-A8AAD5E122D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10483259" y="3455559"/>
            <a:ext cx="17410986" cy="1283208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295232" tIns="147616" rIns="295232" bIns="147616" rtlCol="0" anchor="ctr"/>
          <a:lstStyle/>
          <a:p>
            <a:pPr algn="ctr" eaLnBrk="1" latinLnBrk="0" hangingPunct="1"/>
            <a:endParaRPr kumimoji="0" lang="en-US"/>
          </a:p>
        </p:txBody>
      </p:sp>
      <p:sp>
        <p:nvSpPr>
          <p:cNvPr id="12" name="Right Triangle 11"/>
          <p:cNvSpPr/>
          <p:nvPr/>
        </p:nvSpPr>
        <p:spPr>
          <a:xfrm rot="420000" flipV="1">
            <a:off x="26505356" y="16714539"/>
            <a:ext cx="514760" cy="484767"/>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295232" tIns="147616" rIns="295232" bIns="147616" rtlCol="0" anchor="ctr"/>
          <a:lstStyle/>
          <a:p>
            <a:pPr algn="ctr" eaLnBrk="1" latinLnBrk="0" hangingPunct="1"/>
            <a:endParaRPr kumimoji="0" lang="en-US"/>
          </a:p>
        </p:txBody>
      </p:sp>
      <p:sp>
        <p:nvSpPr>
          <p:cNvPr id="2" name="Title 1"/>
          <p:cNvSpPr>
            <a:spLocks noGrp="1"/>
          </p:cNvSpPr>
          <p:nvPr>
            <p:ph type="title"/>
          </p:nvPr>
        </p:nvSpPr>
        <p:spPr>
          <a:xfrm>
            <a:off x="2018665" y="3670485"/>
            <a:ext cx="7327754" cy="4935433"/>
          </a:xfrm>
        </p:spPr>
        <p:txBody>
          <a:bodyPr vert="horz" lIns="147616" tIns="147616" rIns="147616" bIns="147616" anchor="b"/>
          <a:lstStyle>
            <a:lvl1pPr algn="l">
              <a:buNone/>
              <a:defRPr sz="65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2018665" y="8821618"/>
            <a:ext cx="7317661" cy="6796250"/>
          </a:xfrm>
        </p:spPr>
        <p:txBody>
          <a:bodyPr lIns="206663" rIns="147616" bIns="147616" anchor="t"/>
          <a:lstStyle>
            <a:lvl1pPr marL="0" indent="0" algn="l">
              <a:spcBef>
                <a:spcPts val="807"/>
              </a:spcBef>
              <a:buFontTx/>
              <a:buNone/>
              <a:defRPr sz="4200"/>
            </a:lvl1pPr>
            <a:lvl2pPr>
              <a:defRPr sz="3900"/>
            </a:lvl2pPr>
            <a:lvl3pPr>
              <a:defRPr sz="3200"/>
            </a:lvl3pPr>
            <a:lvl4pPr>
              <a:defRPr sz="2900"/>
            </a:lvl4pPr>
            <a:lvl5pPr>
              <a:defRPr sz="2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62CB01A-EF37-45B7-B265-4A92382B08F8}" type="datetimeFigureOut">
              <a:rPr lang="en-US" smtClean="0"/>
              <a:pPr/>
              <a:t>2/9/2010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26747311" y="19822397"/>
            <a:ext cx="2018665" cy="1138649"/>
          </a:xfrm>
        </p:spPr>
        <p:txBody>
          <a:bodyPr/>
          <a:lstStyle/>
          <a:p>
            <a:fld id="{3E6ADFF8-B1B2-4552-8EFC-A8AAD5E122D3}" type="slidenum">
              <a:rPr lang="en-GB" smtClean="0"/>
              <a:pPr/>
              <a:t>‹#›</a:t>
            </a:fld>
            <a:endParaRPr lang="en-GB"/>
          </a:p>
        </p:txBody>
      </p:sp>
      <p:sp>
        <p:nvSpPr>
          <p:cNvPr id="3" name="Picture Placeholder 2"/>
          <p:cNvSpPr>
            <a:spLocks noGrp="1"/>
          </p:cNvSpPr>
          <p:nvPr>
            <p:ph type="pic" idx="1"/>
          </p:nvPr>
        </p:nvSpPr>
        <p:spPr>
          <a:xfrm rot="420000">
            <a:off x="11543058" y="3740716"/>
            <a:ext cx="15291387" cy="12261765"/>
          </a:xfrm>
          <a:prstGeom prst="rect">
            <a:avLst/>
          </a:prstGeom>
          <a:solidFill>
            <a:schemeClr val="bg2"/>
          </a:solidFill>
          <a:ln w="3000" cap="rnd">
            <a:solidFill>
              <a:srgbClr val="C0C0C0"/>
            </a:solidFill>
            <a:round/>
          </a:ln>
          <a:effectLst/>
        </p:spPr>
        <p:txBody>
          <a:bodyPr/>
          <a:lstStyle>
            <a:lvl1pPr marL="0" indent="0">
              <a:buNone/>
              <a:defRPr sz="10300"/>
            </a:lvl1pPr>
          </a:lstStyle>
          <a:p>
            <a:r>
              <a:rPr kumimoji="0" lang="en-US" smtClean="0"/>
              <a:t>Click icon to add picture</a:t>
            </a:r>
            <a:endParaRPr kumimoji="0" lang="en-US" dirty="0"/>
          </a:p>
        </p:txBody>
      </p:sp>
      <p:sp>
        <p:nvSpPr>
          <p:cNvPr id="10" name="Freeform 9"/>
          <p:cNvSpPr>
            <a:spLocks/>
          </p:cNvSpPr>
          <p:nvPr/>
        </p:nvSpPr>
        <p:spPr bwMode="auto">
          <a:xfrm flipV="1">
            <a:off x="-31542" y="18139175"/>
            <a:ext cx="30343058" cy="3247625"/>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295232" tIns="147616" rIns="295232" bIns="147616"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14509155" y="19396641"/>
            <a:ext cx="15770820" cy="199016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295232" tIns="147616" rIns="295232" bIns="147616"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31542" y="-22279"/>
            <a:ext cx="30343058" cy="3247625"/>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295232" tIns="147616" rIns="295232" bIns="147616"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14509155" y="-22277"/>
            <a:ext cx="15770820" cy="199016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295232" tIns="147616" rIns="295232" bIns="147616"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1513999" y="2195711"/>
            <a:ext cx="27251978" cy="3564467"/>
          </a:xfrm>
          <a:prstGeom prst="rect">
            <a:avLst/>
          </a:prstGeom>
        </p:spPr>
        <p:txBody>
          <a:bodyPr vert="horz" lIns="0" tIns="147616"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1513999" y="6035830"/>
            <a:ext cx="27251978" cy="13687552"/>
          </a:xfrm>
          <a:prstGeom prst="rect">
            <a:avLst/>
          </a:prstGeom>
        </p:spPr>
        <p:txBody>
          <a:bodyPr vert="horz" lIns="295232" tIns="147616" rIns="295232" bIns="147616">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1513999" y="19822397"/>
            <a:ext cx="7065328" cy="1138649"/>
          </a:xfrm>
          <a:prstGeom prst="rect">
            <a:avLst/>
          </a:prstGeom>
        </p:spPr>
        <p:txBody>
          <a:bodyPr vert="horz" lIns="0" tIns="0" rIns="0" bIns="0" anchor="b"/>
          <a:lstStyle>
            <a:lvl1pPr algn="l" eaLnBrk="1" latinLnBrk="0" hangingPunct="1">
              <a:defRPr kumimoji="0" sz="3900">
                <a:solidFill>
                  <a:schemeClr val="tx2">
                    <a:shade val="90000"/>
                  </a:schemeClr>
                </a:solidFill>
              </a:defRPr>
            </a:lvl1pPr>
          </a:lstStyle>
          <a:p>
            <a:fld id="{062CB01A-EF37-45B7-B265-4A92382B08F8}" type="datetimeFigureOut">
              <a:rPr lang="en-US" smtClean="0"/>
              <a:pPr/>
              <a:t>2/9/2010</a:t>
            </a:fld>
            <a:endParaRPr lang="en-GB"/>
          </a:p>
        </p:txBody>
      </p:sp>
      <p:sp>
        <p:nvSpPr>
          <p:cNvPr id="22" name="Footer Placeholder 21"/>
          <p:cNvSpPr>
            <a:spLocks noGrp="1"/>
          </p:cNvSpPr>
          <p:nvPr>
            <p:ph type="ftr" sz="quarter" idx="3"/>
          </p:nvPr>
        </p:nvSpPr>
        <p:spPr>
          <a:xfrm>
            <a:off x="8831659" y="19822397"/>
            <a:ext cx="11102658" cy="1138649"/>
          </a:xfrm>
          <a:prstGeom prst="rect">
            <a:avLst/>
          </a:prstGeom>
        </p:spPr>
        <p:txBody>
          <a:bodyPr vert="horz" lIns="0" tIns="0" rIns="0" bIns="0" anchor="b"/>
          <a:lstStyle>
            <a:lvl1pPr algn="l" eaLnBrk="1" latinLnBrk="0" hangingPunct="1">
              <a:defRPr kumimoji="0" sz="39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26242645" y="19822397"/>
            <a:ext cx="2523331" cy="1138649"/>
          </a:xfrm>
          <a:prstGeom prst="rect">
            <a:avLst/>
          </a:prstGeom>
        </p:spPr>
        <p:txBody>
          <a:bodyPr vert="horz" lIns="0" tIns="0" rIns="0" bIns="0" anchor="b"/>
          <a:lstStyle>
            <a:lvl1pPr algn="r" eaLnBrk="1" latinLnBrk="0" hangingPunct="1">
              <a:defRPr kumimoji="0" sz="3900">
                <a:solidFill>
                  <a:schemeClr val="tx2">
                    <a:shade val="90000"/>
                  </a:schemeClr>
                </a:solidFill>
              </a:defRPr>
            </a:lvl1pPr>
          </a:lstStyle>
          <a:p>
            <a:fld id="{3E6ADFF8-B1B2-4552-8EFC-A8AAD5E122D3}" type="slidenum">
              <a:rPr lang="en-GB" smtClean="0"/>
              <a:pPr/>
              <a:t>‹#›</a:t>
            </a:fld>
            <a:endParaRPr lang="en-GB"/>
          </a:p>
        </p:txBody>
      </p:sp>
      <p:grpSp>
        <p:nvGrpSpPr>
          <p:cNvPr id="2" name="Group 1"/>
          <p:cNvGrpSpPr/>
          <p:nvPr/>
        </p:nvGrpSpPr>
        <p:grpSpPr>
          <a:xfrm>
            <a:off x="-62974" y="631213"/>
            <a:ext cx="30401002" cy="2024617"/>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16100" b="0" kern="1200">
          <a:ln>
            <a:noFill/>
          </a:ln>
          <a:solidFill>
            <a:schemeClr val="tx2"/>
          </a:solidFill>
          <a:effectLst/>
          <a:latin typeface="+mj-lt"/>
          <a:ea typeface="+mj-ea"/>
          <a:cs typeface="+mj-cs"/>
        </a:defRPr>
      </a:lvl1pPr>
    </p:titleStyle>
    <p:bodyStyle>
      <a:lvl1pPr marL="885697" indent="-885697" algn="l" rtl="0" eaLnBrk="1" latinLnBrk="0" hangingPunct="1">
        <a:spcBef>
          <a:spcPct val="20000"/>
        </a:spcBef>
        <a:buClr>
          <a:schemeClr val="accent3"/>
        </a:buClr>
        <a:buSzPct val="95000"/>
        <a:buFont typeface="Wingdings 2"/>
        <a:buChar char=""/>
        <a:defRPr kumimoji="0" sz="8400" kern="1200">
          <a:solidFill>
            <a:schemeClr val="tx1"/>
          </a:solidFill>
          <a:latin typeface="+mn-lt"/>
          <a:ea typeface="+mn-ea"/>
          <a:cs typeface="+mn-cs"/>
        </a:defRPr>
      </a:lvl1pPr>
      <a:lvl2pPr marL="2066626" indent="-797127" algn="l" rtl="0" eaLnBrk="1" latinLnBrk="0" hangingPunct="1">
        <a:spcBef>
          <a:spcPct val="20000"/>
        </a:spcBef>
        <a:buClr>
          <a:schemeClr val="accent1"/>
        </a:buClr>
        <a:buSzPct val="85000"/>
        <a:buFont typeface="Wingdings 2"/>
        <a:buChar char=""/>
        <a:defRPr kumimoji="0" sz="7700" kern="1200">
          <a:solidFill>
            <a:schemeClr val="tx1"/>
          </a:solidFill>
          <a:latin typeface="+mn-lt"/>
          <a:ea typeface="+mn-ea"/>
          <a:cs typeface="+mn-cs"/>
        </a:defRPr>
      </a:lvl2pPr>
      <a:lvl3pPr marL="2952323" indent="-797127" algn="l" rtl="0" eaLnBrk="1" latinLnBrk="0" hangingPunct="1">
        <a:spcBef>
          <a:spcPct val="20000"/>
        </a:spcBef>
        <a:buClr>
          <a:schemeClr val="accent2"/>
        </a:buClr>
        <a:buSzPct val="70000"/>
        <a:buFont typeface="Wingdings 2"/>
        <a:buChar char=""/>
        <a:defRPr kumimoji="0" sz="6800" kern="1200">
          <a:solidFill>
            <a:schemeClr val="tx1"/>
          </a:solidFill>
          <a:latin typeface="+mn-lt"/>
          <a:ea typeface="+mn-ea"/>
          <a:cs typeface="+mn-cs"/>
        </a:defRPr>
      </a:lvl3pPr>
      <a:lvl4pPr marL="3838020" indent="-679034" algn="l" rtl="0" eaLnBrk="1" latinLnBrk="0" hangingPunct="1">
        <a:spcBef>
          <a:spcPct val="20000"/>
        </a:spcBef>
        <a:buClr>
          <a:schemeClr val="accent3"/>
        </a:buClr>
        <a:buSzPct val="65000"/>
        <a:buFont typeface="Wingdings 2"/>
        <a:buChar char=""/>
        <a:defRPr kumimoji="0" sz="6500" kern="1200">
          <a:solidFill>
            <a:schemeClr val="tx1"/>
          </a:solidFill>
          <a:latin typeface="+mn-lt"/>
          <a:ea typeface="+mn-ea"/>
          <a:cs typeface="+mn-cs"/>
        </a:defRPr>
      </a:lvl4pPr>
      <a:lvl5pPr marL="4723717" indent="-679034" algn="l" rtl="0" eaLnBrk="1" latinLnBrk="0" hangingPunct="1">
        <a:spcBef>
          <a:spcPct val="20000"/>
        </a:spcBef>
        <a:buClr>
          <a:schemeClr val="accent4"/>
        </a:buClr>
        <a:buSzPct val="65000"/>
        <a:buFont typeface="Wingdings 2"/>
        <a:buChar char=""/>
        <a:defRPr kumimoji="0" sz="6500" kern="1200">
          <a:solidFill>
            <a:schemeClr val="tx1"/>
          </a:solidFill>
          <a:latin typeface="+mn-lt"/>
          <a:ea typeface="+mn-ea"/>
          <a:cs typeface="+mn-cs"/>
        </a:defRPr>
      </a:lvl5pPr>
      <a:lvl6pPr marL="5609414" indent="-679034" algn="l" rtl="0" eaLnBrk="1" latinLnBrk="0" hangingPunct="1">
        <a:spcBef>
          <a:spcPct val="20000"/>
        </a:spcBef>
        <a:buClr>
          <a:schemeClr val="accent5"/>
        </a:buClr>
        <a:buSzPct val="80000"/>
        <a:buFont typeface="Wingdings 2"/>
        <a:buChar char=""/>
        <a:defRPr kumimoji="0" sz="5800" kern="1200">
          <a:solidFill>
            <a:schemeClr val="tx1"/>
          </a:solidFill>
          <a:latin typeface="+mn-lt"/>
          <a:ea typeface="+mn-ea"/>
          <a:cs typeface="+mn-cs"/>
        </a:defRPr>
      </a:lvl6pPr>
      <a:lvl7pPr marL="6199879" indent="-590465" algn="l" rtl="0" eaLnBrk="1" latinLnBrk="0" hangingPunct="1">
        <a:spcBef>
          <a:spcPct val="20000"/>
        </a:spcBef>
        <a:buClr>
          <a:schemeClr val="accent6"/>
        </a:buClr>
        <a:buSzPct val="80000"/>
        <a:buFont typeface="Wingdings 2"/>
        <a:buChar char=""/>
        <a:defRPr kumimoji="0" sz="5200" kern="1200" baseline="0">
          <a:solidFill>
            <a:schemeClr val="tx1"/>
          </a:solidFill>
          <a:latin typeface="+mn-lt"/>
          <a:ea typeface="+mn-ea"/>
          <a:cs typeface="+mn-cs"/>
        </a:defRPr>
      </a:lvl7pPr>
      <a:lvl8pPr marL="7085576" indent="-590465" algn="l" rtl="0" eaLnBrk="1" latinLnBrk="0" hangingPunct="1">
        <a:spcBef>
          <a:spcPct val="20000"/>
        </a:spcBef>
        <a:buClr>
          <a:schemeClr val="tx2"/>
        </a:buClr>
        <a:buChar char="•"/>
        <a:defRPr kumimoji="0" sz="5200" kern="1200">
          <a:solidFill>
            <a:schemeClr val="tx1"/>
          </a:solidFill>
          <a:latin typeface="+mn-lt"/>
          <a:ea typeface="+mn-ea"/>
          <a:cs typeface="+mn-cs"/>
        </a:defRPr>
      </a:lvl8pPr>
      <a:lvl9pPr marL="7971273" indent="-590465" algn="l" rtl="0" eaLnBrk="1" latinLnBrk="0" hangingPunct="1">
        <a:spcBef>
          <a:spcPct val="20000"/>
        </a:spcBef>
        <a:buClr>
          <a:schemeClr val="tx2"/>
        </a:buClr>
        <a:buFontTx/>
        <a:buChar char="•"/>
        <a:defRPr kumimoji="0" sz="45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1476162" algn="l" rtl="0" eaLnBrk="1" latinLnBrk="0" hangingPunct="1">
        <a:defRPr kumimoji="0" kern="1200">
          <a:solidFill>
            <a:schemeClr val="tx1"/>
          </a:solidFill>
          <a:latin typeface="+mn-lt"/>
          <a:ea typeface="+mn-ea"/>
          <a:cs typeface="+mn-cs"/>
        </a:defRPr>
      </a:lvl2pPr>
      <a:lvl3pPr marL="2952323" algn="l" rtl="0" eaLnBrk="1" latinLnBrk="0" hangingPunct="1">
        <a:defRPr kumimoji="0" kern="1200">
          <a:solidFill>
            <a:schemeClr val="tx1"/>
          </a:solidFill>
          <a:latin typeface="+mn-lt"/>
          <a:ea typeface="+mn-ea"/>
          <a:cs typeface="+mn-cs"/>
        </a:defRPr>
      </a:lvl3pPr>
      <a:lvl4pPr marL="4428485" algn="l" rtl="0" eaLnBrk="1" latinLnBrk="0" hangingPunct="1">
        <a:defRPr kumimoji="0" kern="1200">
          <a:solidFill>
            <a:schemeClr val="tx1"/>
          </a:solidFill>
          <a:latin typeface="+mn-lt"/>
          <a:ea typeface="+mn-ea"/>
          <a:cs typeface="+mn-cs"/>
        </a:defRPr>
      </a:lvl4pPr>
      <a:lvl5pPr marL="5904647" algn="l" rtl="0" eaLnBrk="1" latinLnBrk="0" hangingPunct="1">
        <a:defRPr kumimoji="0" kern="1200">
          <a:solidFill>
            <a:schemeClr val="tx1"/>
          </a:solidFill>
          <a:latin typeface="+mn-lt"/>
          <a:ea typeface="+mn-ea"/>
          <a:cs typeface="+mn-cs"/>
        </a:defRPr>
      </a:lvl5pPr>
      <a:lvl6pPr marL="7380808" algn="l" rtl="0" eaLnBrk="1" latinLnBrk="0" hangingPunct="1">
        <a:defRPr kumimoji="0" kern="1200">
          <a:solidFill>
            <a:schemeClr val="tx1"/>
          </a:solidFill>
          <a:latin typeface="+mn-lt"/>
          <a:ea typeface="+mn-ea"/>
          <a:cs typeface="+mn-cs"/>
        </a:defRPr>
      </a:lvl6pPr>
      <a:lvl7pPr marL="8856970" algn="l" rtl="0" eaLnBrk="1" latinLnBrk="0" hangingPunct="1">
        <a:defRPr kumimoji="0" kern="1200">
          <a:solidFill>
            <a:schemeClr val="tx1"/>
          </a:solidFill>
          <a:latin typeface="+mn-lt"/>
          <a:ea typeface="+mn-ea"/>
          <a:cs typeface="+mn-cs"/>
        </a:defRPr>
      </a:lvl7pPr>
      <a:lvl8pPr marL="10333131" algn="l" rtl="0" eaLnBrk="1" latinLnBrk="0" hangingPunct="1">
        <a:defRPr kumimoji="0" kern="1200">
          <a:solidFill>
            <a:schemeClr val="tx1"/>
          </a:solidFill>
          <a:latin typeface="+mn-lt"/>
          <a:ea typeface="+mn-ea"/>
          <a:cs typeface="+mn-cs"/>
        </a:defRPr>
      </a:lvl8pPr>
      <a:lvl9pPr marL="11809293"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0.w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9.jpeg"/><Relationship Id="rId5" Type="http://schemas.openxmlformats.org/officeDocument/2006/relationships/image" Target="../media/image4.png"/><Relationship Id="rId10" Type="http://schemas.openxmlformats.org/officeDocument/2006/relationships/image" Target="../media/image8.gif"/><Relationship Id="rId4" Type="http://schemas.openxmlformats.org/officeDocument/2006/relationships/image" Target="../media/image3.png"/><Relationship Id="rId9" Type="http://schemas.openxmlformats.org/officeDocument/2006/relationships/hyperlink" Target="http://www.soton.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Placeholder 6" descr="Picture1.png"/>
          <p:cNvPicPr>
            <a:picLocks noChangeAspect="1"/>
          </p:cNvPicPr>
          <p:nvPr/>
        </p:nvPicPr>
        <p:blipFill>
          <a:blip r:embed="rId3" cstate="print"/>
          <a:srcRect l="1827" r="1827"/>
          <a:stretch>
            <a:fillRect/>
          </a:stretch>
        </p:blipFill>
        <p:spPr>
          <a:xfrm rot="420000">
            <a:off x="1209582" y="6707124"/>
            <a:ext cx="1483535" cy="1263208"/>
          </a:xfrm>
          <a:prstGeom prst="rect">
            <a:avLst/>
          </a:prstGeom>
        </p:spPr>
      </p:pic>
      <p:pic>
        <p:nvPicPr>
          <p:cNvPr id="18" name="Picture 2" descr="C:\Users\Laura\AppData\Local\Microsoft\Windows\Temporary Internet Files\Content.IE5\8EIO0VGK\MCj04348790000[1].png"/>
          <p:cNvPicPr>
            <a:picLocks noChangeAspect="1" noChangeArrowheads="1"/>
          </p:cNvPicPr>
          <p:nvPr/>
        </p:nvPicPr>
        <p:blipFill>
          <a:blip r:embed="rId4" cstate="print"/>
          <a:srcRect/>
          <a:stretch>
            <a:fillRect/>
          </a:stretch>
        </p:blipFill>
        <p:spPr bwMode="auto">
          <a:xfrm>
            <a:off x="7710435" y="16051250"/>
            <a:ext cx="1357322" cy="135732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7" name="Picture Placeholder 9" descr="Picture1.png"/>
          <p:cNvPicPr>
            <a:picLocks noChangeAspect="1"/>
          </p:cNvPicPr>
          <p:nvPr/>
        </p:nvPicPr>
        <p:blipFill>
          <a:blip r:embed="rId5" cstate="print"/>
          <a:srcRect t="2790" b="2790"/>
          <a:stretch>
            <a:fillRect/>
          </a:stretch>
        </p:blipFill>
        <p:spPr>
          <a:xfrm rot="420000">
            <a:off x="4712278" y="6725616"/>
            <a:ext cx="1790382" cy="1318618"/>
          </a:xfrm>
          <a:prstGeom prst="rect">
            <a:avLst/>
          </a:prstGeom>
        </p:spPr>
      </p:pic>
      <p:pic>
        <p:nvPicPr>
          <p:cNvPr id="16" name="Picture Placeholder 4" descr="Picture2.png"/>
          <p:cNvPicPr>
            <a:picLocks noChangeAspect="1"/>
          </p:cNvPicPr>
          <p:nvPr/>
        </p:nvPicPr>
        <p:blipFill>
          <a:blip r:embed="rId6" cstate="print"/>
          <a:srcRect t="3331" b="3331"/>
          <a:stretch>
            <a:fillRect/>
          </a:stretch>
        </p:blipFill>
        <p:spPr>
          <a:xfrm rot="420000">
            <a:off x="2924549" y="6786782"/>
            <a:ext cx="1619373" cy="1278953"/>
          </a:xfrm>
          <a:prstGeom prst="rect">
            <a:avLst/>
          </a:prstGeom>
          <a:scene3d>
            <a:camera prst="orthographicFront">
              <a:rot lat="0" lon="0" rev="1200000"/>
            </a:camera>
            <a:lightRig rig="threePt" dir="t"/>
          </a:scene3d>
        </p:spPr>
      </p:pic>
      <p:pic>
        <p:nvPicPr>
          <p:cNvPr id="1030" name="Picture 6" descr="http://blogs.guardian.co.uk/technology/archives/images/CA--Long_Tail-thumb.jpg"/>
          <p:cNvPicPr>
            <a:picLocks noChangeAspect="1" noChangeArrowheads="1"/>
          </p:cNvPicPr>
          <p:nvPr/>
        </p:nvPicPr>
        <p:blipFill>
          <a:blip r:embed="rId7" cstate="print"/>
          <a:srcRect/>
          <a:stretch>
            <a:fillRect/>
          </a:stretch>
        </p:blipFill>
        <p:spPr bwMode="auto">
          <a:xfrm>
            <a:off x="566635" y="15765498"/>
            <a:ext cx="3902340" cy="2828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26" name="Picture 2" descr="C:\Users\Laura\Desktop\Web Science Complete.jpg"/>
          <p:cNvPicPr>
            <a:picLocks noChangeAspect="1" noChangeArrowheads="1"/>
          </p:cNvPicPr>
          <p:nvPr/>
        </p:nvPicPr>
        <p:blipFill>
          <a:blip r:embed="rId8" cstate="print"/>
          <a:srcRect/>
          <a:stretch>
            <a:fillRect/>
          </a:stretch>
        </p:blipFill>
        <p:spPr bwMode="auto">
          <a:xfrm>
            <a:off x="8281939" y="7764442"/>
            <a:ext cx="12215898" cy="8124656"/>
          </a:xfrm>
          <a:prstGeom prst="rect">
            <a:avLst/>
          </a:prstGeom>
          <a:ln>
            <a:noFill/>
          </a:ln>
          <a:effectLst>
            <a:outerShdw blurRad="292100" dist="139700" dir="2700000" algn="tl" rotWithShape="0">
              <a:srgbClr val="333333">
                <a:alpha val="65000"/>
              </a:srgbClr>
            </a:outerShdw>
          </a:effectLst>
        </p:spPr>
      </p:pic>
      <p:sp>
        <p:nvSpPr>
          <p:cNvPr id="4" name="Title 3"/>
          <p:cNvSpPr>
            <a:spLocks noGrp="1"/>
          </p:cNvSpPr>
          <p:nvPr>
            <p:ph type="title"/>
          </p:nvPr>
        </p:nvSpPr>
        <p:spPr>
          <a:xfrm>
            <a:off x="1423891" y="2978096"/>
            <a:ext cx="27251978" cy="1996264"/>
          </a:xfrm>
        </p:spPr>
        <p:txBody>
          <a:bodyPr>
            <a:normAutofit fontScale="90000"/>
          </a:bodyPr>
          <a:lstStyle/>
          <a:p>
            <a:pPr algn="ctr"/>
            <a:r>
              <a:rPr lang="en-GB" sz="10700" b="1" dirty="0" smtClean="0">
                <a:latin typeface="+mn-lt"/>
              </a:rPr>
              <a:t>R</a:t>
            </a:r>
            <a:r>
              <a:rPr lang="en-GB" sz="9600" b="1" dirty="0" smtClean="0">
                <a:latin typeface="+mn-lt"/>
              </a:rPr>
              <a:t>ESEARCH </a:t>
            </a:r>
            <a:r>
              <a:rPr lang="en-GB" sz="10700" b="1" dirty="0" smtClean="0">
                <a:latin typeface="+mn-lt"/>
              </a:rPr>
              <a:t>A</a:t>
            </a:r>
            <a:r>
              <a:rPr lang="en-GB" sz="9600" b="1" dirty="0" smtClean="0">
                <a:latin typeface="+mn-lt"/>
              </a:rPr>
              <a:t>REAS</a:t>
            </a:r>
            <a:br>
              <a:rPr lang="en-GB" sz="9600" b="1" dirty="0" smtClean="0">
                <a:latin typeface="+mn-lt"/>
              </a:rPr>
            </a:br>
            <a:r>
              <a:rPr lang="en-GB" sz="10700" b="1" dirty="0" smtClean="0">
                <a:latin typeface="+mn-lt"/>
              </a:rPr>
              <a:t>W</a:t>
            </a:r>
            <a:r>
              <a:rPr lang="en-GB" sz="9600" b="1" dirty="0" smtClean="0">
                <a:latin typeface="+mn-lt"/>
              </a:rPr>
              <a:t>EB </a:t>
            </a:r>
            <a:r>
              <a:rPr lang="en-GB" sz="10700" b="1" dirty="0" smtClean="0">
                <a:latin typeface="+mn-lt"/>
              </a:rPr>
              <a:t>S</a:t>
            </a:r>
            <a:r>
              <a:rPr lang="en-GB" sz="9600" b="1" dirty="0" smtClean="0">
                <a:latin typeface="+mn-lt"/>
              </a:rPr>
              <a:t>CIENCE </a:t>
            </a:r>
            <a:r>
              <a:rPr lang="en-GB" sz="10700" b="1" dirty="0" smtClean="0">
                <a:latin typeface="+mn-lt"/>
              </a:rPr>
              <a:t>M</a:t>
            </a:r>
            <a:r>
              <a:rPr lang="en-GB" sz="9600" b="1" dirty="0" smtClean="0">
                <a:latin typeface="+mn-lt"/>
              </a:rPr>
              <a:t>Sc - </a:t>
            </a:r>
            <a:r>
              <a:rPr lang="en-GB" sz="10700" b="1" dirty="0" smtClean="0">
                <a:latin typeface="+mn-lt"/>
              </a:rPr>
              <a:t>S</a:t>
            </a:r>
            <a:r>
              <a:rPr lang="en-GB" sz="9600" b="1" dirty="0" smtClean="0">
                <a:latin typeface="+mn-lt"/>
              </a:rPr>
              <a:t>EMESTER </a:t>
            </a:r>
            <a:r>
              <a:rPr lang="en-GB" sz="10700" b="1" dirty="0" smtClean="0">
                <a:latin typeface="+mn-lt"/>
              </a:rPr>
              <a:t>O</a:t>
            </a:r>
            <a:r>
              <a:rPr lang="en-GB" sz="9600" b="1" dirty="0" smtClean="0">
                <a:latin typeface="+mn-lt"/>
              </a:rPr>
              <a:t>NE </a:t>
            </a:r>
            <a:endParaRPr lang="en-GB" sz="9600" b="1" dirty="0">
              <a:latin typeface="+mn-lt"/>
            </a:endParaRPr>
          </a:p>
        </p:txBody>
      </p:sp>
      <p:sp>
        <p:nvSpPr>
          <p:cNvPr id="5" name="Content Placeholder 4"/>
          <p:cNvSpPr>
            <a:spLocks noGrp="1"/>
          </p:cNvSpPr>
          <p:nvPr>
            <p:ph idx="1"/>
          </p:nvPr>
        </p:nvSpPr>
        <p:spPr>
          <a:xfrm>
            <a:off x="20354961" y="5549864"/>
            <a:ext cx="7643866" cy="1214446"/>
          </a:xfrm>
        </p:spPr>
        <p:txBody>
          <a:bodyPr>
            <a:noAutofit/>
          </a:bodyPr>
          <a:lstStyle/>
          <a:p>
            <a:pPr>
              <a:buNone/>
            </a:pPr>
            <a:r>
              <a:rPr lang="en-GB" sz="6600" dirty="0" smtClean="0">
                <a:effectLst>
                  <a:glow rad="228600">
                    <a:schemeClr val="accent1">
                      <a:satMod val="175000"/>
                      <a:alpha val="40000"/>
                    </a:schemeClr>
                  </a:glow>
                  <a:outerShdw blurRad="38100" dist="38100" dir="2700000" algn="tl">
                    <a:srgbClr val="000000">
                      <a:alpha val="43137"/>
                    </a:srgbClr>
                  </a:outerShdw>
                </a:effectLst>
              </a:rPr>
              <a:t>Privacy and Social Networking</a:t>
            </a:r>
          </a:p>
          <a:p>
            <a:pPr>
              <a:buNone/>
            </a:pPr>
            <a:endParaRPr lang="en-GB" sz="6600" dirty="0">
              <a:effectLst>
                <a:outerShdw blurRad="38100" dist="38100" dir="2700000" algn="tl">
                  <a:srgbClr val="000000">
                    <a:alpha val="43137"/>
                  </a:srgbClr>
                </a:outerShdw>
              </a:effectLst>
            </a:endParaRPr>
          </a:p>
        </p:txBody>
      </p:sp>
      <p:pic>
        <p:nvPicPr>
          <p:cNvPr id="6" name="Picture 2" descr="University of Southampton home page">
            <a:hlinkClick r:id="rId9" tooltip="University of Southampton home page"/>
          </p:cNvPr>
          <p:cNvPicPr>
            <a:picLocks noChangeAspect="1" noChangeArrowheads="1"/>
          </p:cNvPicPr>
          <p:nvPr/>
        </p:nvPicPr>
        <p:blipFill>
          <a:blip r:embed="rId10" cstate="print"/>
          <a:srcRect/>
          <a:stretch>
            <a:fillRect/>
          </a:stretch>
        </p:blipFill>
        <p:spPr bwMode="auto">
          <a:xfrm>
            <a:off x="852386" y="3192410"/>
            <a:ext cx="3681361" cy="1071570"/>
          </a:xfrm>
          <a:prstGeom prst="rect">
            <a:avLst/>
          </a:prstGeom>
          <a:noFill/>
        </p:spPr>
      </p:pic>
      <p:pic>
        <p:nvPicPr>
          <p:cNvPr id="7" name="Picture 10" descr="http://users.ecs.soton.ac.uk/da/graphics/newSotonLogo.jpg"/>
          <p:cNvPicPr>
            <a:picLocks noChangeAspect="1" noChangeArrowheads="1"/>
          </p:cNvPicPr>
          <p:nvPr/>
        </p:nvPicPr>
        <p:blipFill>
          <a:blip r:embed="rId11" cstate="print"/>
          <a:srcRect/>
          <a:stretch>
            <a:fillRect/>
          </a:stretch>
        </p:blipFill>
        <p:spPr bwMode="auto">
          <a:xfrm>
            <a:off x="25569935" y="2978096"/>
            <a:ext cx="3553595" cy="1410504"/>
          </a:xfrm>
          <a:prstGeom prst="rect">
            <a:avLst/>
          </a:prstGeom>
          <a:noFill/>
        </p:spPr>
      </p:pic>
      <p:sp>
        <p:nvSpPr>
          <p:cNvPr id="8" name="TextBox 7"/>
          <p:cNvSpPr txBox="1"/>
          <p:nvPr/>
        </p:nvSpPr>
        <p:spPr>
          <a:xfrm>
            <a:off x="8924881" y="4906922"/>
            <a:ext cx="14144724" cy="984885"/>
          </a:xfrm>
          <a:prstGeom prst="rect">
            <a:avLst/>
          </a:prstGeom>
          <a:noFill/>
        </p:spPr>
        <p:txBody>
          <a:bodyPr wrap="square" rtlCol="0">
            <a:spAutoFit/>
          </a:bodyPr>
          <a:lstStyle/>
          <a:p>
            <a:endParaRPr lang="en-GB" dirty="0"/>
          </a:p>
        </p:txBody>
      </p:sp>
      <p:sp>
        <p:nvSpPr>
          <p:cNvPr id="10" name="Text Placeholder 3"/>
          <p:cNvSpPr txBox="1">
            <a:spLocks/>
          </p:cNvSpPr>
          <p:nvPr/>
        </p:nvSpPr>
        <p:spPr>
          <a:xfrm>
            <a:off x="9139195" y="4692608"/>
            <a:ext cx="10857523" cy="2143140"/>
          </a:xfrm>
          <a:prstGeom prst="rect">
            <a:avLst/>
          </a:prstGeom>
        </p:spPr>
        <p:txBody>
          <a:bodyPr/>
          <a:lstStyle/>
          <a:p>
            <a:pPr marL="885697" marR="0" lvl="0" indent="-885697" algn="ctr" defTabSz="914400" rtl="0" eaLnBrk="1" fontAlgn="auto" latinLnBrk="0" hangingPunct="1">
              <a:lnSpc>
                <a:spcPct val="100000"/>
              </a:lnSpc>
              <a:spcBef>
                <a:spcPct val="20000"/>
              </a:spcBef>
              <a:spcAft>
                <a:spcPts val="0"/>
              </a:spcAft>
              <a:buClr>
                <a:schemeClr val="accent3"/>
              </a:buClr>
              <a:buSzPct val="95000"/>
              <a:tabLst/>
              <a:defRPr/>
            </a:pPr>
            <a:r>
              <a:rPr kumimoji="0" lang="en-GB" sz="8400" b="0" i="0" u="none" strike="noStrike" kern="1200" cap="none" spc="0" normalizeH="0" baseline="0" noProof="0" dirty="0" smtClean="0">
                <a:ln>
                  <a:noFill/>
                </a:ln>
                <a:solidFill>
                  <a:schemeClr val="tx1"/>
                </a:solidFill>
                <a:effectLst/>
                <a:uLnTx/>
                <a:uFillTx/>
                <a:latin typeface="+mn-lt"/>
                <a:ea typeface="+mn-ea"/>
                <a:cs typeface="+mn-cs"/>
              </a:rPr>
              <a:t> </a:t>
            </a:r>
            <a:r>
              <a:rPr kumimoji="0" lang="en-GB" sz="4800" b="0" i="0" u="none" strike="noStrike" kern="1200" cap="none" spc="0" normalizeH="0" baseline="0" noProof="0" dirty="0" smtClean="0">
                <a:ln>
                  <a:noFill/>
                </a:ln>
                <a:solidFill>
                  <a:schemeClr val="tx1"/>
                </a:solidFill>
                <a:effectLst/>
                <a:uLnTx/>
                <a:uFillTx/>
                <a:latin typeface="+mn-lt"/>
                <a:ea typeface="+mn-ea"/>
                <a:cs typeface="+mn-cs"/>
              </a:rPr>
              <a:t>Laura German LLB</a:t>
            </a:r>
            <a:r>
              <a:rPr kumimoji="0" lang="en-GB" sz="4800" b="0" i="0" u="none" strike="noStrike" kern="1200" cap="none" spc="0" normalizeH="0" noProof="0" dirty="0" smtClean="0">
                <a:ln>
                  <a:noFill/>
                </a:ln>
                <a:solidFill>
                  <a:schemeClr val="tx1"/>
                </a:solidFill>
                <a:effectLst/>
                <a:uLnTx/>
                <a:uFillTx/>
                <a:latin typeface="+mn-lt"/>
                <a:ea typeface="+mn-ea"/>
                <a:cs typeface="+mn-cs"/>
              </a:rPr>
              <a:t> (</a:t>
            </a:r>
            <a:r>
              <a:rPr kumimoji="0" lang="en-GB" sz="4800" b="0" i="0" u="none" strike="noStrike" kern="1200" cap="none" spc="0" normalizeH="0" noProof="0" dirty="0" err="1" smtClean="0">
                <a:ln>
                  <a:noFill/>
                </a:ln>
                <a:solidFill>
                  <a:schemeClr val="tx1"/>
                </a:solidFill>
                <a:effectLst/>
                <a:uLnTx/>
                <a:uFillTx/>
                <a:latin typeface="+mn-lt"/>
                <a:ea typeface="+mn-ea"/>
                <a:cs typeface="+mn-cs"/>
              </a:rPr>
              <a:t>Hons</a:t>
            </a:r>
            <a:r>
              <a:rPr kumimoji="0" lang="en-GB" sz="4800" b="0" i="0" u="none" strike="noStrike" kern="1200" cap="none" spc="0" normalizeH="0" noProof="0" dirty="0" smtClean="0">
                <a:ln>
                  <a:noFill/>
                </a:ln>
                <a:solidFill>
                  <a:schemeClr val="tx1"/>
                </a:solidFill>
                <a:effectLst/>
                <a:uLnTx/>
                <a:uFillTx/>
                <a:latin typeface="+mn-lt"/>
                <a:ea typeface="+mn-ea"/>
                <a:cs typeface="+mn-cs"/>
              </a:rPr>
              <a:t>)</a:t>
            </a:r>
            <a:endParaRPr kumimoji="0" lang="en-GB" sz="4800" b="0" i="0" u="none" strike="noStrike" kern="1200" cap="none" spc="0" normalizeH="0" baseline="0" noProof="0" dirty="0" smtClean="0">
              <a:ln>
                <a:noFill/>
              </a:ln>
              <a:solidFill>
                <a:schemeClr val="tx1"/>
              </a:solidFill>
              <a:effectLst/>
              <a:uLnTx/>
              <a:uFillTx/>
              <a:latin typeface="+mn-lt"/>
              <a:ea typeface="+mn-ea"/>
              <a:cs typeface="+mn-cs"/>
            </a:endParaRPr>
          </a:p>
          <a:p>
            <a:pPr marL="885697" marR="0" lvl="0" indent="-885697" algn="ctr" defTabSz="914400" rtl="0" eaLnBrk="1" fontAlgn="auto" latinLnBrk="0" hangingPunct="1">
              <a:lnSpc>
                <a:spcPct val="100000"/>
              </a:lnSpc>
              <a:spcBef>
                <a:spcPct val="20000"/>
              </a:spcBef>
              <a:spcAft>
                <a:spcPts val="0"/>
              </a:spcAft>
              <a:buClr>
                <a:schemeClr val="accent3"/>
              </a:buClr>
              <a:buSzPct val="95000"/>
              <a:tabLst/>
              <a:defRPr/>
            </a:pPr>
            <a:r>
              <a:rPr kumimoji="0" lang="en-GB" sz="2000" b="0" i="0" u="none" strike="noStrike" kern="1200" cap="none" spc="0" normalizeH="0" baseline="0" noProof="0" dirty="0" smtClean="0">
                <a:ln>
                  <a:noFill/>
                </a:ln>
                <a:solidFill>
                  <a:schemeClr val="tx1"/>
                </a:solidFill>
                <a:effectLst/>
                <a:uLnTx/>
                <a:uFillTx/>
                <a:latin typeface="+mn-lt"/>
                <a:ea typeface="+mn-ea"/>
                <a:cs typeface="+mn-cs"/>
              </a:rPr>
              <a:t>Member of the</a:t>
            </a:r>
            <a:r>
              <a:rPr lang="en-GB" sz="2000" dirty="0" smtClean="0"/>
              <a:t> Web Science Doctoral Training Centre (DTC)</a:t>
            </a:r>
          </a:p>
          <a:p>
            <a:pPr marL="885697" marR="0" lvl="0" indent="-885697" algn="ctr" defTabSz="914400" rtl="0" eaLnBrk="1" fontAlgn="auto" latinLnBrk="0" hangingPunct="1">
              <a:lnSpc>
                <a:spcPct val="100000"/>
              </a:lnSpc>
              <a:spcBef>
                <a:spcPct val="20000"/>
              </a:spcBef>
              <a:spcAft>
                <a:spcPts val="0"/>
              </a:spcAft>
              <a:buClr>
                <a:schemeClr val="accent3"/>
              </a:buClr>
              <a:buSzPct val="95000"/>
              <a:tabLst/>
              <a:defRPr/>
            </a:pPr>
            <a:r>
              <a:rPr kumimoji="0" lang="en-GB" sz="1800" b="0" i="0" u="none" strike="noStrike" kern="1200" cap="none" spc="0" normalizeH="0" baseline="0" noProof="0" dirty="0" smtClean="0">
                <a:ln>
                  <a:noFill/>
                </a:ln>
                <a:solidFill>
                  <a:schemeClr val="tx1"/>
                </a:solidFill>
                <a:effectLst/>
                <a:uLnTx/>
                <a:uFillTx/>
                <a:latin typeface="+mn-lt"/>
                <a:ea typeface="+mn-ea"/>
                <a:cs typeface="+mn-cs"/>
              </a:rPr>
              <a:t>School of Electronics and Computer Science,</a:t>
            </a:r>
          </a:p>
          <a:p>
            <a:pPr marL="885697" marR="0" lvl="0" indent="-885697" algn="ctr" defTabSz="914400" rtl="0" eaLnBrk="1" fontAlgn="auto" latinLnBrk="0" hangingPunct="1">
              <a:lnSpc>
                <a:spcPct val="100000"/>
              </a:lnSpc>
              <a:spcBef>
                <a:spcPct val="20000"/>
              </a:spcBef>
              <a:spcAft>
                <a:spcPts val="0"/>
              </a:spcAft>
              <a:buClr>
                <a:schemeClr val="accent3"/>
              </a:buClr>
              <a:buSzPct val="95000"/>
              <a:tabLst/>
              <a:defRPr/>
            </a:pPr>
            <a:r>
              <a:rPr kumimoji="0" lang="en-GB" sz="1800" b="0" i="0" u="none" strike="noStrike" kern="1200" cap="none" spc="0" normalizeH="0" baseline="0" noProof="0" dirty="0" smtClean="0">
                <a:ln>
                  <a:noFill/>
                </a:ln>
                <a:solidFill>
                  <a:schemeClr val="tx1"/>
                </a:solidFill>
                <a:effectLst/>
                <a:uLnTx/>
                <a:uFillTx/>
                <a:latin typeface="+mn-lt"/>
                <a:ea typeface="+mn-ea"/>
                <a:cs typeface="+mn-cs"/>
              </a:rPr>
              <a:t> University of Southampton, UK </a:t>
            </a:r>
          </a:p>
          <a:p>
            <a:pPr marL="885697" marR="0" lvl="0" indent="-885697" algn="ctr" defTabSz="914400" rtl="0" eaLnBrk="1" fontAlgn="auto" latinLnBrk="0" hangingPunct="1">
              <a:lnSpc>
                <a:spcPct val="100000"/>
              </a:lnSpc>
              <a:spcBef>
                <a:spcPct val="20000"/>
              </a:spcBef>
              <a:spcAft>
                <a:spcPts val="0"/>
              </a:spcAft>
              <a:buClr>
                <a:schemeClr val="accent3"/>
              </a:buClr>
              <a:buSzPct val="95000"/>
              <a:tabLst/>
              <a:defRPr/>
            </a:pPr>
            <a:r>
              <a:rPr kumimoji="0" lang="en-GB" sz="3600" b="0" i="0" u="sng" strike="noStrike" kern="1200" cap="none" spc="0" normalizeH="0" baseline="0" noProof="0" dirty="0" smtClean="0">
                <a:ln>
                  <a:noFill/>
                </a:ln>
                <a:solidFill>
                  <a:schemeClr val="accent1">
                    <a:lumMod val="75000"/>
                  </a:schemeClr>
                </a:solidFill>
                <a:effectLst/>
                <a:uLnTx/>
                <a:uFillTx/>
                <a:latin typeface="+mn-lt"/>
                <a:ea typeface="+mn-ea"/>
                <a:cs typeface="+mn-cs"/>
              </a:rPr>
              <a:t>leg406@soton.ac.uk</a:t>
            </a:r>
            <a:r>
              <a:rPr kumimoji="0" lang="en-GB" sz="2800" b="0" i="0" u="sng" strike="noStrike" kern="1200" cap="none" spc="0" normalizeH="0" baseline="0" noProof="0" dirty="0" smtClean="0">
                <a:ln>
                  <a:noFill/>
                </a:ln>
                <a:solidFill>
                  <a:schemeClr val="accent1">
                    <a:lumMod val="75000"/>
                  </a:schemeClr>
                </a:solidFill>
                <a:effectLst/>
                <a:uLnTx/>
                <a:uFillTx/>
                <a:latin typeface="+mn-lt"/>
                <a:ea typeface="+mn-ea"/>
                <a:cs typeface="+mn-cs"/>
              </a:rPr>
              <a:t> </a:t>
            </a:r>
            <a:endParaRPr kumimoji="0" lang="en-GB" sz="2800" b="0" i="0" u="sng" strike="noStrike" kern="1200" cap="none" spc="0" normalizeH="0" baseline="0" noProof="0" dirty="0">
              <a:ln>
                <a:noFill/>
              </a:ln>
              <a:solidFill>
                <a:schemeClr val="accent1">
                  <a:lumMod val="75000"/>
                </a:schemeClr>
              </a:solidFill>
              <a:effectLst/>
              <a:uLnTx/>
              <a:uFillTx/>
              <a:latin typeface="+mn-lt"/>
              <a:ea typeface="+mn-ea"/>
              <a:cs typeface="+mn-cs"/>
            </a:endParaRPr>
          </a:p>
        </p:txBody>
      </p:sp>
      <p:sp>
        <p:nvSpPr>
          <p:cNvPr id="11" name="Content Placeholder 4"/>
          <p:cNvSpPr txBox="1">
            <a:spLocks/>
          </p:cNvSpPr>
          <p:nvPr/>
        </p:nvSpPr>
        <p:spPr>
          <a:xfrm>
            <a:off x="0" y="5621302"/>
            <a:ext cx="8143932" cy="1428760"/>
          </a:xfrm>
          <a:prstGeom prst="rect">
            <a:avLst/>
          </a:prstGeom>
          <a:effectLst/>
          <a:scene3d>
            <a:camera prst="orthographicFront"/>
            <a:lightRig rig="threePt" dir="t"/>
          </a:scene3d>
          <a:sp3d>
            <a:bevelT prst="angle"/>
          </a:sp3d>
        </p:spPr>
        <p:txBody>
          <a:bodyPr vert="horz" lIns="295232" tIns="147616" rIns="295232" bIns="147616">
            <a:noAutofit/>
          </a:bodyPr>
          <a:lstStyle/>
          <a:p>
            <a:pPr marL="885697" lvl="0" indent="-885697" algn="ctr" defTabSz="914400">
              <a:spcBef>
                <a:spcPct val="20000"/>
              </a:spcBef>
              <a:buClr>
                <a:schemeClr val="accent3"/>
              </a:buClr>
              <a:buSzPct val="95000"/>
            </a:pPr>
            <a:r>
              <a:rPr lang="en-GB" sz="6600" dirty="0">
                <a:effectLst>
                  <a:glow rad="228600">
                    <a:schemeClr val="accent1">
                      <a:satMod val="175000"/>
                      <a:alpha val="40000"/>
                    </a:schemeClr>
                  </a:glow>
                  <a:outerShdw blurRad="38100" dist="38100" dir="2700000" algn="tl">
                    <a:srgbClr val="000000">
                      <a:alpha val="43137"/>
                    </a:srgbClr>
                  </a:outerShdw>
                </a:effectLst>
              </a:rPr>
              <a:t>Net </a:t>
            </a:r>
            <a:r>
              <a:rPr lang="en-GB" sz="6600" dirty="0" smtClean="0">
                <a:effectLst>
                  <a:glow rad="228600">
                    <a:schemeClr val="accent1">
                      <a:satMod val="175000"/>
                      <a:alpha val="40000"/>
                    </a:schemeClr>
                  </a:glow>
                  <a:outerShdw blurRad="38100" dist="38100" dir="2700000" algn="tl">
                    <a:srgbClr val="000000">
                      <a:alpha val="43137"/>
                    </a:srgbClr>
                  </a:outerShdw>
                </a:effectLst>
              </a:rPr>
              <a:t>Neutrality</a:t>
            </a:r>
            <a:endParaRPr kumimoji="0" lang="en-GB" sz="6600" i="0" u="none" strike="noStrike" kern="1200" cap="none" spc="0" normalizeH="0" baseline="0" noProof="0" dirty="0">
              <a:ln>
                <a:noFill/>
              </a:ln>
              <a:solidFill>
                <a:schemeClr val="tx1"/>
              </a:solidFill>
              <a:effectLst>
                <a:glow rad="228600">
                  <a:schemeClr val="accent1">
                    <a:satMod val="175000"/>
                    <a:alpha val="40000"/>
                  </a:schemeClr>
                </a:glow>
                <a:outerShdw blurRad="38100" dist="38100" dir="2700000" algn="tl">
                  <a:srgbClr val="000000">
                    <a:alpha val="43137"/>
                  </a:srgbClr>
                </a:outerShdw>
              </a:effectLst>
              <a:uLnTx/>
              <a:uFillTx/>
              <a:latin typeface="+mn-lt"/>
              <a:ea typeface="+mn-ea"/>
              <a:cs typeface="+mn-cs"/>
            </a:endParaRPr>
          </a:p>
        </p:txBody>
      </p:sp>
      <p:sp>
        <p:nvSpPr>
          <p:cNvPr id="12" name="Content Placeholder 4"/>
          <p:cNvSpPr txBox="1">
            <a:spLocks/>
          </p:cNvSpPr>
          <p:nvPr/>
        </p:nvSpPr>
        <p:spPr>
          <a:xfrm>
            <a:off x="6710303" y="16337002"/>
            <a:ext cx="16425872" cy="1285884"/>
          </a:xfrm>
          <a:prstGeom prst="rect">
            <a:avLst/>
          </a:prstGeom>
        </p:spPr>
        <p:txBody>
          <a:bodyPr vert="horz" lIns="295232" tIns="147616" rIns="295232" bIns="147616">
            <a:normAutofit lnSpcReduction="10000"/>
          </a:bodyPr>
          <a:lstStyle/>
          <a:p>
            <a:pPr marL="885697" marR="0" lvl="0" indent="-885697" algn="ctr"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GB" sz="6600" b="0" i="0" u="none" strike="noStrike" kern="1200" cap="none" spc="0" normalizeH="0" baseline="0" noProof="0" dirty="0" smtClean="0">
                <a:ln>
                  <a:noFill/>
                </a:ln>
                <a:solidFill>
                  <a:schemeClr val="tx1"/>
                </a:solidFill>
                <a:effectLst>
                  <a:glow rad="228600">
                    <a:schemeClr val="accent1">
                      <a:satMod val="175000"/>
                      <a:alpha val="40000"/>
                    </a:schemeClr>
                  </a:glow>
                  <a:outerShdw blurRad="38100" dist="38100" dir="2700000" algn="tl">
                    <a:srgbClr val="000000">
                      <a:alpha val="43137"/>
                    </a:srgbClr>
                  </a:outerShdw>
                </a:effectLst>
                <a:uLnTx/>
                <a:uFillTx/>
                <a:latin typeface="+mn-lt"/>
                <a:ea typeface="+mn-ea"/>
                <a:cs typeface="+mn-cs"/>
              </a:rPr>
              <a:t>Online Copyright Infringement  </a:t>
            </a:r>
            <a:endParaRPr kumimoji="0" lang="en-GB" sz="6600" b="0" i="0" u="none" strike="noStrike" kern="1200" cap="none" spc="0" normalizeH="0" baseline="0" noProof="0" dirty="0">
              <a:ln>
                <a:noFill/>
              </a:ln>
              <a:solidFill>
                <a:schemeClr val="tx1"/>
              </a:solidFill>
              <a:effectLst>
                <a:glow rad="228600">
                  <a:schemeClr val="accent1">
                    <a:satMod val="175000"/>
                    <a:alpha val="40000"/>
                  </a:schemeClr>
                </a:glow>
                <a:outerShdw blurRad="38100" dist="38100" dir="2700000" algn="tl">
                  <a:srgbClr val="000000">
                    <a:alpha val="43137"/>
                  </a:srgbClr>
                </a:outerShdw>
              </a:effectLst>
              <a:uLnTx/>
              <a:uFillTx/>
              <a:latin typeface="+mn-lt"/>
              <a:ea typeface="+mn-ea"/>
              <a:cs typeface="+mn-cs"/>
            </a:endParaRPr>
          </a:p>
        </p:txBody>
      </p:sp>
      <p:sp>
        <p:nvSpPr>
          <p:cNvPr id="13" name="Content Placeholder 4"/>
          <p:cNvSpPr txBox="1">
            <a:spLocks/>
          </p:cNvSpPr>
          <p:nvPr/>
        </p:nvSpPr>
        <p:spPr>
          <a:xfrm>
            <a:off x="1495329" y="16622754"/>
            <a:ext cx="8053824" cy="1857388"/>
          </a:xfrm>
          <a:prstGeom prst="rect">
            <a:avLst/>
          </a:prstGeom>
        </p:spPr>
        <p:txBody>
          <a:bodyPr vert="horz" lIns="295232" tIns="147616" rIns="295232" bIns="147616">
            <a:normAutofit/>
          </a:bodyPr>
          <a:lstStyle/>
          <a:p>
            <a:pPr marL="885697" marR="0" lvl="0" indent="-885697" algn="l" defTabSz="914400" rtl="0" eaLnBrk="1" fontAlgn="auto" latinLnBrk="0" hangingPunct="1">
              <a:lnSpc>
                <a:spcPct val="100000"/>
              </a:lnSpc>
              <a:spcBef>
                <a:spcPct val="20000"/>
              </a:spcBef>
              <a:spcAft>
                <a:spcPts val="0"/>
              </a:spcAft>
              <a:buClr>
                <a:schemeClr val="accent3"/>
              </a:buClr>
              <a:buSzPct val="95000"/>
              <a:tabLst/>
              <a:defRPr/>
            </a:pPr>
            <a:r>
              <a:rPr lang="en-GB" sz="6600" dirty="0" smtClean="0">
                <a:effectLst>
                  <a:glow rad="228600">
                    <a:schemeClr val="accent1">
                      <a:satMod val="175000"/>
                      <a:alpha val="40000"/>
                    </a:schemeClr>
                  </a:glow>
                  <a:outerShdw blurRad="38100" dist="38100" dir="2700000" algn="tl">
                    <a:srgbClr val="000000">
                      <a:alpha val="43137"/>
                    </a:srgbClr>
                  </a:outerShdw>
                </a:effectLst>
              </a:rPr>
              <a:t>The Long Tail </a:t>
            </a:r>
            <a:endParaRPr kumimoji="0" lang="en-GB" sz="6600" b="0" i="0" u="none" strike="noStrike" kern="1200" cap="none" spc="0" normalizeH="0" baseline="0" noProof="0" dirty="0" smtClean="0">
              <a:ln>
                <a:noFill/>
              </a:ln>
              <a:solidFill>
                <a:schemeClr val="tx1"/>
              </a:solidFill>
              <a:effectLst>
                <a:glow rad="228600">
                  <a:schemeClr val="accent1">
                    <a:satMod val="175000"/>
                    <a:alpha val="40000"/>
                  </a:schemeClr>
                </a:glow>
                <a:outerShdw blurRad="38100" dist="38100" dir="2700000" algn="tl">
                  <a:srgbClr val="000000">
                    <a:alpha val="43137"/>
                  </a:srgbClr>
                </a:outerShdw>
              </a:effectLst>
              <a:uLnTx/>
              <a:uFillTx/>
              <a:latin typeface="+mn-lt"/>
              <a:ea typeface="+mn-ea"/>
              <a:cs typeface="+mn-cs"/>
            </a:endParaRPr>
          </a:p>
          <a:p>
            <a:pPr marL="885697" marR="0" lvl="0" indent="-885697"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en-GB" sz="8400" b="0" i="0" u="none" strike="noStrike" kern="1200" cap="none" spc="0" normalizeH="0" baseline="0" noProof="0" dirty="0">
              <a:ln>
                <a:noFill/>
              </a:ln>
              <a:solidFill>
                <a:schemeClr val="tx1"/>
              </a:solidFill>
              <a:effectLst>
                <a:glow rad="228600">
                  <a:schemeClr val="accent1">
                    <a:satMod val="175000"/>
                    <a:alpha val="40000"/>
                  </a:schemeClr>
                </a:glow>
              </a:effectLst>
              <a:uLnTx/>
              <a:uFillTx/>
              <a:latin typeface="+mn-lt"/>
              <a:ea typeface="+mn-ea"/>
              <a:cs typeface="+mn-cs"/>
            </a:endParaRPr>
          </a:p>
        </p:txBody>
      </p:sp>
      <p:pic>
        <p:nvPicPr>
          <p:cNvPr id="1031" name="Picture 7" descr="C:\Users\Laura\AppData\Local\Microsoft\Windows\Temporary Internet Files\Content.IE5\9RNL9OTS\MCj02829160000[1].wmf"/>
          <p:cNvPicPr>
            <a:picLocks noChangeAspect="1" noChangeArrowheads="1"/>
          </p:cNvPicPr>
          <p:nvPr/>
        </p:nvPicPr>
        <p:blipFill>
          <a:blip r:embed="rId12" cstate="print"/>
          <a:srcRect/>
          <a:stretch>
            <a:fillRect/>
          </a:stretch>
        </p:blipFill>
        <p:spPr bwMode="auto">
          <a:xfrm>
            <a:off x="27641637" y="5621302"/>
            <a:ext cx="1595628" cy="163494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3" name="TextBox 22"/>
          <p:cNvSpPr txBox="1"/>
          <p:nvPr/>
        </p:nvSpPr>
        <p:spPr>
          <a:xfrm>
            <a:off x="495197" y="8121632"/>
            <a:ext cx="7286676" cy="655564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n-GB" sz="1400" b="1" u="sng" dirty="0" smtClean="0"/>
              <a:t>What is Net Neutrality?</a:t>
            </a:r>
            <a:endParaRPr lang="en-GB" sz="1400" b="1" u="sng" dirty="0"/>
          </a:p>
          <a:p>
            <a:pPr algn="just"/>
            <a:r>
              <a:rPr lang="en-US" sz="1400" dirty="0"/>
              <a:t>Net Neutrality is a widely debated topic that transcends many disciplines, including: Law, Politics, Sociology, Computer Science and Economics. </a:t>
            </a:r>
            <a:r>
              <a:rPr lang="en-GB" sz="1400" dirty="0" smtClean="0"/>
              <a:t>The </a:t>
            </a:r>
            <a:r>
              <a:rPr lang="en-GB" sz="1400" dirty="0"/>
              <a:t>term </a:t>
            </a:r>
            <a:r>
              <a:rPr lang="en-GB" sz="1400" i="1" dirty="0" smtClean="0"/>
              <a:t>Net Neutrality</a:t>
            </a:r>
            <a:r>
              <a:rPr lang="en-GB" sz="1400" dirty="0" smtClean="0"/>
              <a:t> </a:t>
            </a:r>
            <a:r>
              <a:rPr lang="en-GB" sz="1400" dirty="0"/>
              <a:t>was coined in around 2005 by Professor Tim Wu, a member of the Law Faculty at </a:t>
            </a:r>
            <a:r>
              <a:rPr lang="en-GB" sz="1400" dirty="0" smtClean="0"/>
              <a:t>Columbia </a:t>
            </a:r>
            <a:r>
              <a:rPr lang="en-GB" sz="1400" dirty="0"/>
              <a:t>University. </a:t>
            </a:r>
            <a:r>
              <a:rPr lang="en-GB" sz="1400" dirty="0" smtClean="0"/>
              <a:t>[17] </a:t>
            </a:r>
            <a:r>
              <a:rPr lang="en-GB" sz="1400" dirty="0"/>
              <a:t>The concept of Net Neutrality seems to be centred around the fundamental internet principle that all users should have equal access to content on the Web. </a:t>
            </a:r>
            <a:r>
              <a:rPr lang="en-GB" sz="1400" dirty="0" smtClean="0"/>
              <a:t>[17] </a:t>
            </a:r>
            <a:r>
              <a:rPr lang="en-GB" sz="1400" dirty="0"/>
              <a:t>Therefore, content service providers (CSPs) should not be able to make their content a priority; for example, when using a search engine a CSP should be prohibited from paying for the top search. </a:t>
            </a:r>
            <a:r>
              <a:rPr lang="en-GB" sz="1400" dirty="0" smtClean="0"/>
              <a:t>[10] </a:t>
            </a:r>
            <a:r>
              <a:rPr lang="en-GB" sz="1400" dirty="0"/>
              <a:t>Following the principles of Net Neutrality the top search should be based on the usefulness of that web site in regards to the terms searched for. Arguably, if this was removed, search engines would fail to find users the best content, and it would hinder the development of new businesses, which at the moment can develop without extra economic pressure of paying for top searches. </a:t>
            </a:r>
            <a:r>
              <a:rPr lang="en-GB" sz="1400" dirty="0" smtClean="0"/>
              <a:t>[17] </a:t>
            </a:r>
            <a:endParaRPr lang="en-GB" sz="1400" dirty="0"/>
          </a:p>
          <a:p>
            <a:pPr algn="just"/>
            <a:r>
              <a:rPr lang="en-GB" sz="1400" dirty="0"/>
              <a:t>Furthermore, it is disputed whether internet services providers (ISPs) should be allowed to offer tiered packages to consumers, thus, the best packages offering the fastest connections and unlimited downloads are only obtained if an individual can offer to pay for the best services</a:t>
            </a:r>
            <a:r>
              <a:rPr lang="en-GB" sz="1400" dirty="0" smtClean="0"/>
              <a:t>.</a:t>
            </a:r>
          </a:p>
          <a:p>
            <a:pPr algn="just"/>
            <a:endParaRPr lang="en-GB" sz="1400" dirty="0"/>
          </a:p>
          <a:p>
            <a:pPr algn="just"/>
            <a:r>
              <a:rPr lang="en-GB" sz="1400" b="1" u="sng" dirty="0" smtClean="0"/>
              <a:t>The Global Debate</a:t>
            </a:r>
          </a:p>
          <a:p>
            <a:pPr algn="just"/>
            <a:r>
              <a:rPr lang="en-GB" sz="1400" dirty="0" smtClean="0"/>
              <a:t>Net </a:t>
            </a:r>
            <a:r>
              <a:rPr lang="en-GB" sz="1400" dirty="0"/>
              <a:t>Neutrality has sparked a global debate; however, arguably the greatest response to this concept has been the political movement in the USA that seeks to incorporate the principle of Net Neutrality into legislation. </a:t>
            </a:r>
            <a:r>
              <a:rPr lang="en-GB" sz="1400" dirty="0" smtClean="0"/>
              <a:t>[15] </a:t>
            </a:r>
            <a:r>
              <a:rPr lang="en-GB" sz="1400" dirty="0"/>
              <a:t>Many large Web-based companies such as: Google, Yahoo and Microsoft have shown support to Net Neutrality. </a:t>
            </a:r>
            <a:r>
              <a:rPr lang="en-GB" sz="1400" dirty="0" smtClean="0"/>
              <a:t>[6] </a:t>
            </a:r>
            <a:r>
              <a:rPr lang="en-GB" sz="1400" dirty="0"/>
              <a:t>However, at present the UK Government does not deem it appropriate to place the concept on a statutory footing. </a:t>
            </a:r>
            <a:r>
              <a:rPr lang="en-GB" sz="1400" dirty="0" smtClean="0"/>
              <a:t>[7] </a:t>
            </a:r>
            <a:endParaRPr lang="en-GB" sz="1400" dirty="0"/>
          </a:p>
          <a:p>
            <a:pPr algn="just"/>
            <a:r>
              <a:rPr lang="en-GB" sz="1400" dirty="0"/>
              <a:t>Although, the term Net Neutrality was only coined in 2005, the role of ISPs in regards to their impact on the development of the Web has been considered at least as early as the mid 1990’s. </a:t>
            </a:r>
            <a:r>
              <a:rPr lang="en-GB" sz="1400" dirty="0" smtClean="0"/>
              <a:t>[9] </a:t>
            </a:r>
            <a:r>
              <a:rPr lang="en-GB" sz="1400" dirty="0"/>
              <a:t>Furthermore, </a:t>
            </a:r>
            <a:r>
              <a:rPr lang="en-GB" sz="1400" dirty="0" err="1"/>
              <a:t>Schahczenski</a:t>
            </a:r>
            <a:r>
              <a:rPr lang="en-GB" sz="1400" dirty="0"/>
              <a:t> </a:t>
            </a:r>
            <a:r>
              <a:rPr lang="en-GB" sz="1400" dirty="0" smtClean="0"/>
              <a:t>[16] </a:t>
            </a:r>
            <a:r>
              <a:rPr lang="en-GB" sz="1400" dirty="0"/>
              <a:t>has argued that “non-discrimination provisions like Net Neutrality have governed the nation’s communications networks since 1930” </a:t>
            </a:r>
            <a:r>
              <a:rPr lang="en-GB" sz="1400" dirty="0" smtClean="0"/>
              <a:t>[16] </a:t>
            </a:r>
            <a:r>
              <a:rPr lang="en-GB" sz="1400" dirty="0"/>
              <a:t>in the USA. Perhaps, illustrating how this is an old concept in regards to the communications industry, but has recently been applied to the Web.</a:t>
            </a:r>
          </a:p>
        </p:txBody>
      </p:sp>
      <p:sp>
        <p:nvSpPr>
          <p:cNvPr id="24" name="TextBox 23"/>
          <p:cNvSpPr txBox="1"/>
          <p:nvPr/>
        </p:nvSpPr>
        <p:spPr>
          <a:xfrm>
            <a:off x="8996319" y="17694324"/>
            <a:ext cx="10429948" cy="289310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n-GB" sz="1400" b="1" u="sng" dirty="0"/>
              <a:t>Overview:</a:t>
            </a:r>
            <a:endParaRPr lang="en-GB" sz="1400" dirty="0"/>
          </a:p>
          <a:p>
            <a:pPr algn="just"/>
            <a:r>
              <a:rPr lang="en-GB" sz="1400" dirty="0"/>
              <a:t>During the Multimedia Systems module I wrote an academic paper entitled: </a:t>
            </a:r>
            <a:r>
              <a:rPr lang="en-GB" sz="1400" dirty="0" smtClean="0"/>
              <a:t>‘Copyright </a:t>
            </a:r>
            <a:r>
              <a:rPr lang="en-GB" sz="1400" dirty="0"/>
              <a:t>Law and the Emergence of Multimedia: the Creative Industries’ Demise</a:t>
            </a:r>
            <a:r>
              <a:rPr lang="en-GB" sz="1400" dirty="0" smtClean="0"/>
              <a:t>?’ </a:t>
            </a:r>
            <a:r>
              <a:rPr lang="en-GB" sz="1400" dirty="0"/>
              <a:t>I </a:t>
            </a:r>
            <a:r>
              <a:rPr lang="en-GB" sz="1400" dirty="0" smtClean="0"/>
              <a:t>presented </a:t>
            </a:r>
            <a:r>
              <a:rPr lang="en-GB" sz="1400" dirty="0"/>
              <a:t>my paper at the Multimedia Systems Conference 2010 at the University of Southampton, which I </a:t>
            </a:r>
            <a:r>
              <a:rPr lang="en-GB" sz="1400" dirty="0" smtClean="0"/>
              <a:t>also helped </a:t>
            </a:r>
            <a:r>
              <a:rPr lang="en-GB" sz="1400" dirty="0"/>
              <a:t>to organise as a member of the Conference Committee.</a:t>
            </a:r>
          </a:p>
          <a:p>
            <a:pPr algn="just"/>
            <a:r>
              <a:rPr lang="en-GB" sz="1400" dirty="0"/>
              <a:t> </a:t>
            </a:r>
          </a:p>
          <a:p>
            <a:pPr algn="just"/>
            <a:r>
              <a:rPr lang="en-GB" sz="1400" dirty="0"/>
              <a:t> </a:t>
            </a:r>
            <a:r>
              <a:rPr lang="en-GB" sz="1400" b="1" u="sng" dirty="0"/>
              <a:t>The Abstract:</a:t>
            </a:r>
            <a:endParaRPr lang="en-GB" sz="1400" dirty="0"/>
          </a:p>
          <a:p>
            <a:pPr algn="just"/>
            <a:r>
              <a:rPr lang="en-GB" sz="1400" dirty="0"/>
              <a:t> </a:t>
            </a:r>
            <a:r>
              <a:rPr lang="en-GB" sz="1400" i="1" dirty="0"/>
              <a:t>This paper seeks to examine the contention that: the emergence of multimedia has altered copyright law’s relationship with technology and transformed the creative industries. Copyright infringement pre-dates multimedia and the Web, however, online copyright infringement poses new challenges for the law. Online multimedia technologies have arguably revolutionised the creative industries, by enabling perfect, digital, infringing copies of creative works to be produced and their instantaneous dissemination over the Web. Recognising some may argue that copyright law should be abolished; this paper seeks to demonstrate how reform of copyright law is a more viable prospect and offer recommendations for change. This will be based on examining: the UK Government’s stance, the use of preventative technologies in combating online copyright infringement and examples from other jurisdictions</a:t>
            </a:r>
            <a:r>
              <a:rPr lang="en-GB" sz="1400" dirty="0"/>
              <a:t>.</a:t>
            </a:r>
          </a:p>
        </p:txBody>
      </p:sp>
      <p:sp>
        <p:nvSpPr>
          <p:cNvPr id="25" name="TextBox 24"/>
          <p:cNvSpPr txBox="1"/>
          <p:nvPr/>
        </p:nvSpPr>
        <p:spPr>
          <a:xfrm>
            <a:off x="21212217" y="8335946"/>
            <a:ext cx="8143932" cy="590931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GB" sz="1400" b="1" u="sng" dirty="0" smtClean="0"/>
              <a:t>Overview</a:t>
            </a:r>
            <a:endParaRPr lang="en-GB" sz="1400" dirty="0"/>
          </a:p>
          <a:p>
            <a:pPr algn="just"/>
            <a:r>
              <a:rPr lang="en-GB" sz="1400" dirty="0"/>
              <a:t>Social networking sites (SNSs) such as, </a:t>
            </a:r>
            <a:r>
              <a:rPr lang="en-GB" sz="1400" i="1" dirty="0" err="1"/>
              <a:t>Facebook</a:t>
            </a:r>
            <a:r>
              <a:rPr lang="en-GB" sz="1400" dirty="0"/>
              <a:t> </a:t>
            </a:r>
            <a:r>
              <a:rPr lang="en-GB" sz="1400" dirty="0" smtClean="0"/>
              <a:t>[8] and </a:t>
            </a:r>
            <a:r>
              <a:rPr lang="en-GB" sz="1400" i="1" dirty="0" err="1"/>
              <a:t>Bebo</a:t>
            </a:r>
            <a:r>
              <a:rPr lang="en-GB" sz="1400" i="1" dirty="0" smtClean="0"/>
              <a:t>,</a:t>
            </a:r>
            <a:r>
              <a:rPr lang="en-GB" sz="1400" dirty="0" smtClean="0"/>
              <a:t>[3] have </a:t>
            </a:r>
            <a:r>
              <a:rPr lang="en-GB" sz="1400" dirty="0"/>
              <a:t>become very popular; in the UK alone, it has been suggested that around 15 million people in 2009 made use of SNS</a:t>
            </a:r>
            <a:r>
              <a:rPr lang="en-GB" sz="1400" dirty="0" smtClean="0"/>
              <a:t>. [11] </a:t>
            </a:r>
            <a:r>
              <a:rPr lang="en-GB" sz="1400" dirty="0"/>
              <a:t>Furthermore, </a:t>
            </a:r>
            <a:r>
              <a:rPr lang="en-GB" sz="1400" i="1" dirty="0" err="1"/>
              <a:t>Facebook</a:t>
            </a:r>
            <a:r>
              <a:rPr lang="en-GB" sz="1400" dirty="0"/>
              <a:t> had approximately 34 million members worldwide in 2009 and around 100,000 people joining per </a:t>
            </a:r>
            <a:r>
              <a:rPr lang="en-GB" sz="1400" dirty="0" smtClean="0"/>
              <a:t>week.</a:t>
            </a:r>
            <a:r>
              <a:rPr lang="en-GB" sz="1400" baseline="30000" dirty="0" smtClean="0"/>
              <a:t> </a:t>
            </a:r>
            <a:r>
              <a:rPr lang="en-GB" sz="1400" dirty="0" smtClean="0"/>
              <a:t>[11] Therefore</a:t>
            </a:r>
            <a:r>
              <a:rPr lang="en-GB" sz="1400" dirty="0"/>
              <a:t>, the impact of this new method of social interaction on society is one of significance. Consequently, it has been a thriving research area for many academics from different disciplines including: sociologists, computer scientists, economists and lawyers</a:t>
            </a:r>
            <a:r>
              <a:rPr lang="en-GB" sz="1400" dirty="0" smtClean="0"/>
              <a:t>. [14]</a:t>
            </a:r>
            <a:endParaRPr lang="en-GB" sz="1400" dirty="0"/>
          </a:p>
          <a:p>
            <a:pPr algn="just"/>
            <a:r>
              <a:rPr lang="en-GB" sz="1400" dirty="0"/>
              <a:t>Social networking arguably benefits society by increasing ‘social capital</a:t>
            </a:r>
            <a:r>
              <a:rPr lang="en-GB" sz="1400" dirty="0" smtClean="0"/>
              <a:t>,’ [14] </a:t>
            </a:r>
            <a:r>
              <a:rPr lang="en-GB" sz="1400" dirty="0"/>
              <a:t>which enables individuals to sustain and advance ‘social relationships’ that are not subject to physical restraints. </a:t>
            </a:r>
            <a:r>
              <a:rPr lang="en-GB" sz="1400" dirty="0" smtClean="0"/>
              <a:t>[5] However</a:t>
            </a:r>
            <a:r>
              <a:rPr lang="en-GB" sz="1400" dirty="0"/>
              <a:t>, it may also have some harmful effects, mainly in regards to the privacy of users. </a:t>
            </a:r>
            <a:r>
              <a:rPr lang="en-GB" sz="1400" dirty="0" err="1"/>
              <a:t>Bekker</a:t>
            </a:r>
            <a:r>
              <a:rPr lang="en-GB" sz="1400" dirty="0"/>
              <a:t> </a:t>
            </a:r>
            <a:r>
              <a:rPr lang="en-GB" sz="1400" i="1" dirty="0"/>
              <a:t>et al </a:t>
            </a:r>
            <a:r>
              <a:rPr lang="en-GB" sz="1400" dirty="0" smtClean="0"/>
              <a:t>[4]refer </a:t>
            </a:r>
            <a:r>
              <a:rPr lang="en-GB" sz="1400" dirty="0"/>
              <a:t>to “the ambiguous and invasive nature of social networking sites” </a:t>
            </a:r>
            <a:r>
              <a:rPr lang="en-GB" sz="1400" dirty="0" smtClean="0"/>
              <a:t>[4] which </a:t>
            </a:r>
            <a:r>
              <a:rPr lang="en-GB" sz="1400" dirty="0"/>
              <a:t>may be too harsh a description, as it must not be forgotten that individuals can choose to what extent they disclose their personal information online. </a:t>
            </a:r>
          </a:p>
          <a:p>
            <a:pPr algn="just"/>
            <a:r>
              <a:rPr lang="en-GB" sz="1400" b="1" u="sng" dirty="0" smtClean="0"/>
              <a:t>The </a:t>
            </a:r>
            <a:r>
              <a:rPr lang="en-GB" sz="1400" b="1" u="sng" dirty="0"/>
              <a:t>Dangers of Social Networking</a:t>
            </a:r>
            <a:endParaRPr lang="en-GB" sz="1400" dirty="0"/>
          </a:p>
          <a:p>
            <a:pPr algn="just"/>
            <a:r>
              <a:rPr lang="en-GB" sz="1400" dirty="0"/>
              <a:t>There are many dangers associated with individuals using SNSs, </a:t>
            </a:r>
            <a:r>
              <a:rPr lang="en-GB" sz="1400" dirty="0" err="1"/>
              <a:t>Mannan</a:t>
            </a:r>
            <a:r>
              <a:rPr lang="en-GB" sz="1400" dirty="0"/>
              <a:t> et </a:t>
            </a:r>
            <a:r>
              <a:rPr lang="en-GB" sz="1400" dirty="0" smtClean="0"/>
              <a:t>al [12] </a:t>
            </a:r>
            <a:r>
              <a:rPr lang="en-GB" sz="1400" dirty="0"/>
              <a:t>argue that the main risks to privacy are from</a:t>
            </a:r>
            <a:r>
              <a:rPr lang="en-GB" sz="1400" dirty="0" smtClean="0"/>
              <a:t>: </a:t>
            </a:r>
          </a:p>
          <a:p>
            <a:pPr algn="just">
              <a:buFont typeface="Arial" pitchFamily="34" charset="0"/>
              <a:buChar char="•"/>
            </a:pPr>
            <a:r>
              <a:rPr lang="en-GB" sz="1400" dirty="0" smtClean="0"/>
              <a:t>Perspective </a:t>
            </a:r>
            <a:r>
              <a:rPr lang="en-GB" sz="1400" dirty="0"/>
              <a:t>employers rejecting applicants - based on the information found on searching for applicants on </a:t>
            </a:r>
            <a:r>
              <a:rPr lang="en-GB" sz="1400" dirty="0" smtClean="0"/>
              <a:t>SNSs; </a:t>
            </a:r>
          </a:p>
          <a:p>
            <a:pPr algn="just">
              <a:buFont typeface="Arial" pitchFamily="34" charset="0"/>
              <a:buChar char="•"/>
            </a:pPr>
            <a:r>
              <a:rPr lang="en-GB" sz="1400" dirty="0" smtClean="0"/>
              <a:t>Suspension</a:t>
            </a:r>
            <a:r>
              <a:rPr lang="en-GB" sz="1400" dirty="0"/>
              <a:t>/ Loss of job – if inappropriate information is found on a user’s SNS </a:t>
            </a:r>
            <a:r>
              <a:rPr lang="en-GB" sz="1400" dirty="0" smtClean="0"/>
              <a:t>profile; </a:t>
            </a:r>
          </a:p>
          <a:p>
            <a:pPr algn="just">
              <a:buFont typeface="Arial" pitchFamily="34" charset="0"/>
              <a:buChar char="•"/>
            </a:pPr>
            <a:r>
              <a:rPr lang="en-GB" sz="1400" dirty="0" smtClean="0"/>
              <a:t>Stalking </a:t>
            </a:r>
            <a:r>
              <a:rPr lang="en-GB" sz="1400" dirty="0"/>
              <a:t>– both online and </a:t>
            </a:r>
            <a:r>
              <a:rPr lang="en-GB" sz="1400" dirty="0" smtClean="0"/>
              <a:t>offline; </a:t>
            </a:r>
          </a:p>
          <a:p>
            <a:pPr algn="just">
              <a:buFont typeface="Arial" pitchFamily="34" charset="0"/>
              <a:buChar char="•"/>
            </a:pPr>
            <a:r>
              <a:rPr lang="en-GB" sz="1400" dirty="0" smtClean="0"/>
              <a:t>Phishing </a:t>
            </a:r>
            <a:r>
              <a:rPr lang="en-GB" sz="1400" dirty="0"/>
              <a:t>– the spreading of spyware, malware and the creation of </a:t>
            </a:r>
            <a:r>
              <a:rPr lang="en-GB" sz="1400" dirty="0" err="1" smtClean="0"/>
              <a:t>botnets</a:t>
            </a:r>
            <a:r>
              <a:rPr lang="en-GB" sz="1400" dirty="0" smtClean="0"/>
              <a:t>; </a:t>
            </a:r>
          </a:p>
          <a:p>
            <a:pPr algn="just">
              <a:buFont typeface="Arial" pitchFamily="34" charset="0"/>
              <a:buChar char="•"/>
            </a:pPr>
            <a:r>
              <a:rPr lang="en-GB" sz="1400" dirty="0" smtClean="0"/>
              <a:t>Identity theft; </a:t>
            </a:r>
          </a:p>
          <a:p>
            <a:pPr algn="just">
              <a:buFont typeface="Arial" pitchFamily="34" charset="0"/>
              <a:buChar char="•"/>
            </a:pPr>
            <a:r>
              <a:rPr lang="en-GB" sz="1400" dirty="0" smtClean="0"/>
              <a:t>Tracking </a:t>
            </a:r>
            <a:r>
              <a:rPr lang="en-GB" sz="1400" dirty="0"/>
              <a:t>- possibly by governmental </a:t>
            </a:r>
            <a:r>
              <a:rPr lang="en-GB" sz="1400" dirty="0" smtClean="0"/>
              <a:t>agencies; </a:t>
            </a:r>
          </a:p>
          <a:p>
            <a:pPr algn="just">
              <a:buFont typeface="Arial" pitchFamily="34" charset="0"/>
              <a:buChar char="•"/>
            </a:pPr>
            <a:r>
              <a:rPr lang="en-GB" sz="1400" dirty="0" smtClean="0"/>
              <a:t>and the </a:t>
            </a:r>
            <a:r>
              <a:rPr lang="en-GB" sz="1400" dirty="0"/>
              <a:t>use of SNSs by sex offenders to access personal information – This use is in the minority, as the majority of offenders are known to the victim. However, in 2007 MySpace </a:t>
            </a:r>
            <a:r>
              <a:rPr lang="en-GB" sz="1400" dirty="0" smtClean="0"/>
              <a:t>[13] terminated </a:t>
            </a:r>
            <a:r>
              <a:rPr lang="en-GB" sz="1400" dirty="0"/>
              <a:t>29,000 accounts belonging to convicted sex offenders</a:t>
            </a:r>
            <a:r>
              <a:rPr lang="en-GB" sz="1400" dirty="0" smtClean="0"/>
              <a:t>. [1]</a:t>
            </a:r>
            <a:endParaRPr lang="en-GB" sz="1400" dirty="0"/>
          </a:p>
          <a:p>
            <a:pPr algn="just"/>
            <a:endParaRPr lang="en-GB" sz="1400" dirty="0"/>
          </a:p>
        </p:txBody>
      </p:sp>
      <p:sp>
        <p:nvSpPr>
          <p:cNvPr id="27" name="TextBox 26"/>
          <p:cNvSpPr txBox="1"/>
          <p:nvPr/>
        </p:nvSpPr>
        <p:spPr>
          <a:xfrm>
            <a:off x="20997903" y="14479614"/>
            <a:ext cx="8358246" cy="6359963"/>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GB" sz="2800" dirty="0" smtClean="0">
                <a:ln w="18415" cmpd="sng">
                  <a:solidFill>
                    <a:schemeClr val="tx1"/>
                  </a:solidFill>
                  <a:prstDash val="solid"/>
                </a:ln>
                <a:solidFill>
                  <a:schemeClr val="tx1"/>
                </a:solidFill>
                <a:effectLst>
                  <a:glow rad="228600">
                    <a:schemeClr val="accent1">
                      <a:satMod val="175000"/>
                      <a:alpha val="40000"/>
                    </a:schemeClr>
                  </a:glow>
                </a:effectLst>
              </a:rPr>
              <a:t>References</a:t>
            </a:r>
          </a:p>
          <a:p>
            <a:pPr algn="just"/>
            <a:r>
              <a:rPr lang="en-GB" sz="1000" b="1" dirty="0" smtClean="0"/>
              <a:t>[1] ABC </a:t>
            </a:r>
            <a:r>
              <a:rPr lang="en-GB" sz="1000" b="1" dirty="0"/>
              <a:t>News, ‘MySpace finds 29,000 sex offenders. News article (July 25, 2007). </a:t>
            </a:r>
            <a:r>
              <a:rPr lang="en-GB" sz="1000" b="1" u="sng" dirty="0">
                <a:solidFill>
                  <a:schemeClr val="accent2">
                    <a:lumMod val="75000"/>
                  </a:schemeClr>
                </a:solidFill>
              </a:rPr>
              <a:t>http://www.abcnews.go.com/Technology/wireStory?id=3409947</a:t>
            </a:r>
            <a:r>
              <a:rPr lang="en-GB" sz="1000" b="1" dirty="0"/>
              <a:t>. Sourced in: </a:t>
            </a:r>
            <a:r>
              <a:rPr lang="en-GB" sz="1000" b="1" dirty="0" err="1"/>
              <a:t>Mannan</a:t>
            </a:r>
            <a:r>
              <a:rPr lang="en-GB" sz="1000" b="1" dirty="0"/>
              <a:t>, M. and van </a:t>
            </a:r>
            <a:r>
              <a:rPr lang="en-GB" sz="1000" b="1" dirty="0" err="1"/>
              <a:t>Oorschot</a:t>
            </a:r>
            <a:r>
              <a:rPr lang="en-GB" sz="1000" b="1" dirty="0"/>
              <a:t>, P.C, ‘Privacy-Enhanced Sharing of Personal Content on the Web,’ (2008) 17</a:t>
            </a:r>
            <a:r>
              <a:rPr lang="en-GB" sz="1000" b="1" baseline="30000" dirty="0"/>
              <a:t>th</a:t>
            </a:r>
            <a:r>
              <a:rPr lang="en-GB" sz="1000" b="1" dirty="0"/>
              <a:t> International World Wide Web Conference, WWW 2008 / Refereed Track: Security and Privacy – Misc, April 21-25, 2008 · Beijing, China, April 21–25, 2008</a:t>
            </a:r>
          </a:p>
          <a:p>
            <a:pPr algn="just"/>
            <a:r>
              <a:rPr lang="en-GB" sz="1000" b="1" dirty="0"/>
              <a:t>ACM 978-1-60558-085-2/08/04 </a:t>
            </a:r>
            <a:r>
              <a:rPr lang="en-GB" sz="1000" b="1" u="sng" dirty="0">
                <a:solidFill>
                  <a:schemeClr val="accent2">
                    <a:lumMod val="75000"/>
                  </a:schemeClr>
                </a:solidFill>
              </a:rPr>
              <a:t>http://delivery.acm.org/10.1145/1370000/1367564/p487-mannan.pdf?key1=1367564&amp;key2=1785833621&amp;coll=portal&amp;dl=ACM&amp;CFID=28656067&amp;CFTOKEN=35770880</a:t>
            </a:r>
            <a:r>
              <a:rPr lang="en-GB" sz="1000" b="1" dirty="0"/>
              <a:t> – Accessed 13</a:t>
            </a:r>
            <a:r>
              <a:rPr lang="en-GB" sz="1000" b="1" baseline="30000" dirty="0"/>
              <a:t>th</a:t>
            </a:r>
            <a:r>
              <a:rPr lang="en-GB" sz="1000" b="1" dirty="0"/>
              <a:t> January </a:t>
            </a:r>
            <a:r>
              <a:rPr lang="en-GB" sz="1000" b="1" dirty="0" smtClean="0"/>
              <a:t>2010</a:t>
            </a:r>
          </a:p>
          <a:p>
            <a:pPr algn="just"/>
            <a:r>
              <a:rPr lang="en-US" sz="1000" b="1" dirty="0" smtClean="0"/>
              <a:t>[2]  Anderson, C, ‘The Long Tail: How Endless Choice is Creating Unlimited Demand,’ (Random House Business Books, London, 2006)</a:t>
            </a:r>
            <a:endParaRPr lang="en-GB" sz="1000" b="1" dirty="0"/>
          </a:p>
          <a:p>
            <a:pPr algn="just"/>
            <a:r>
              <a:rPr lang="en-GB" sz="1000" b="1" dirty="0" smtClean="0"/>
              <a:t>[3] </a:t>
            </a:r>
            <a:r>
              <a:rPr lang="en-GB" sz="1000" b="1" dirty="0" err="1" smtClean="0"/>
              <a:t>Bebo’s</a:t>
            </a:r>
            <a:r>
              <a:rPr lang="en-GB" sz="1000" b="1" dirty="0" smtClean="0"/>
              <a:t> </a:t>
            </a:r>
            <a:r>
              <a:rPr lang="en-GB" sz="1000" b="1" dirty="0"/>
              <a:t>Website: </a:t>
            </a:r>
            <a:r>
              <a:rPr lang="en-GB" sz="1000" b="1" u="sng" dirty="0">
                <a:solidFill>
                  <a:schemeClr val="accent2">
                    <a:lumMod val="75000"/>
                  </a:schemeClr>
                </a:solidFill>
              </a:rPr>
              <a:t>http://www.bebo.com/</a:t>
            </a:r>
            <a:r>
              <a:rPr lang="en-GB" sz="1000" b="1" dirty="0">
                <a:solidFill>
                  <a:schemeClr val="accent2">
                    <a:lumMod val="75000"/>
                  </a:schemeClr>
                </a:solidFill>
              </a:rPr>
              <a:t> </a:t>
            </a:r>
            <a:r>
              <a:rPr lang="en-GB" sz="1000" b="1" dirty="0"/>
              <a:t>– Accessed 13</a:t>
            </a:r>
            <a:r>
              <a:rPr lang="en-GB" sz="1000" b="1" baseline="30000" dirty="0"/>
              <a:t>th</a:t>
            </a:r>
            <a:r>
              <a:rPr lang="en-GB" sz="1000" b="1" dirty="0"/>
              <a:t> January 2010</a:t>
            </a:r>
          </a:p>
          <a:p>
            <a:pPr algn="just"/>
            <a:r>
              <a:rPr lang="en-GB" sz="1000" b="1" dirty="0" smtClean="0"/>
              <a:t>[4] </a:t>
            </a:r>
            <a:r>
              <a:rPr lang="en-GB" sz="1000" b="1" dirty="0" err="1" smtClean="0"/>
              <a:t>Bekker</a:t>
            </a:r>
            <a:r>
              <a:rPr lang="en-GB" sz="1000" b="1" dirty="0"/>
              <a:t>, A, Burns, J, </a:t>
            </a:r>
            <a:r>
              <a:rPr lang="en-GB" sz="1000" b="1" dirty="0" err="1"/>
              <a:t>Ee</a:t>
            </a:r>
            <a:r>
              <a:rPr lang="en-GB" sz="1000" b="1" dirty="0"/>
              <a:t>, D. and </a:t>
            </a:r>
            <a:r>
              <a:rPr lang="en-GB" sz="1000" b="1" dirty="0" err="1"/>
              <a:t>Hardjono</a:t>
            </a:r>
            <a:r>
              <a:rPr lang="en-GB" sz="1000" b="1" dirty="0"/>
              <a:t>, A, ‘Our House,’ (2009) </a:t>
            </a:r>
            <a:r>
              <a:rPr lang="en-GB" sz="1000" b="1" i="1" dirty="0"/>
              <a:t>C&amp;C’09,</a:t>
            </a:r>
            <a:r>
              <a:rPr lang="en-GB" sz="1000" b="1" dirty="0"/>
              <a:t> Proceeding of the seventh ACM conference on Creativity and cognition,</a:t>
            </a:r>
            <a:r>
              <a:rPr lang="en-GB" sz="1000" b="1" i="1" dirty="0"/>
              <a:t> </a:t>
            </a:r>
            <a:r>
              <a:rPr lang="en-GB" sz="1000" b="1" dirty="0"/>
              <a:t>October 26–30, 2009, Berkeley, California, USA, ACM 978-1-60558-403-4/09/10, p421-422. </a:t>
            </a:r>
            <a:r>
              <a:rPr lang="en-GB" sz="1000" b="1" u="sng" dirty="0">
                <a:solidFill>
                  <a:schemeClr val="accent2">
                    <a:lumMod val="75000"/>
                  </a:schemeClr>
                </a:solidFill>
              </a:rPr>
              <a:t>http://portal.acm.org/toc.cfm?id=1640233&amp;type=proceeding</a:t>
            </a:r>
            <a:r>
              <a:rPr lang="en-GB" sz="1000" b="1" dirty="0"/>
              <a:t>- Accessed 13</a:t>
            </a:r>
            <a:r>
              <a:rPr lang="en-GB" sz="1000" b="1" baseline="30000" dirty="0"/>
              <a:t>th</a:t>
            </a:r>
            <a:r>
              <a:rPr lang="en-GB" sz="1000" b="1" dirty="0"/>
              <a:t> January 2010</a:t>
            </a:r>
          </a:p>
          <a:p>
            <a:pPr algn="just"/>
            <a:r>
              <a:rPr lang="en-GB" sz="1000" b="1" dirty="0" smtClean="0"/>
              <a:t>[5] </a:t>
            </a:r>
            <a:r>
              <a:rPr lang="en-GB" sz="1000" b="1" dirty="0" err="1" smtClean="0"/>
              <a:t>Brey</a:t>
            </a:r>
            <a:r>
              <a:rPr lang="en-GB" sz="1000" b="1" dirty="0"/>
              <a:t>, P, ‘Evaluating the Social and Cultural Implications of the Internet,’ (2006) 36(3) Special print issue of ACM SIGCAS Computers and Society: selection of best papers 2004-2006 41-48, ISSN:0095-2737. </a:t>
            </a:r>
            <a:r>
              <a:rPr lang="en-GB" sz="1000" b="1" u="sng" dirty="0">
                <a:solidFill>
                  <a:schemeClr val="accent2">
                    <a:lumMod val="75000"/>
                  </a:schemeClr>
                </a:solidFill>
              </a:rPr>
              <a:t>http://portal.acm.org/citation.cfm?id=1195721</a:t>
            </a:r>
            <a:r>
              <a:rPr lang="en-GB" sz="1000" b="1" dirty="0">
                <a:solidFill>
                  <a:schemeClr val="accent2">
                    <a:lumMod val="75000"/>
                  </a:schemeClr>
                </a:solidFill>
              </a:rPr>
              <a:t> </a:t>
            </a:r>
            <a:r>
              <a:rPr lang="en-GB" sz="1000" b="1" dirty="0"/>
              <a:t>- Accessed 13</a:t>
            </a:r>
            <a:r>
              <a:rPr lang="en-GB" sz="1000" b="1" baseline="30000" dirty="0"/>
              <a:t>th</a:t>
            </a:r>
            <a:r>
              <a:rPr lang="en-GB" sz="1000" b="1" dirty="0"/>
              <a:t> January </a:t>
            </a:r>
            <a:r>
              <a:rPr lang="en-GB" sz="1000" b="1" dirty="0" smtClean="0"/>
              <a:t>2010</a:t>
            </a:r>
          </a:p>
          <a:p>
            <a:pPr algn="just"/>
            <a:r>
              <a:rPr lang="en-US" sz="1000" b="1" dirty="0" smtClean="0"/>
              <a:t>[6] </a:t>
            </a:r>
            <a:r>
              <a:rPr lang="en-US" sz="1000" b="1" dirty="0" err="1" smtClean="0"/>
              <a:t>Crowcroft</a:t>
            </a:r>
            <a:r>
              <a:rPr lang="en-US" sz="1000" b="1" dirty="0" smtClean="0"/>
              <a:t>, J, ‘Net Neutrality: The Technical Side of the Debate: A White Paper,’ (2007) 37(1) </a:t>
            </a:r>
            <a:r>
              <a:rPr lang="en-US" sz="1000" b="1" i="1" dirty="0" smtClean="0"/>
              <a:t>CM SIGCOMM Computer Communication Review </a:t>
            </a:r>
            <a:r>
              <a:rPr lang="en-US" sz="1000" b="1" dirty="0" smtClean="0"/>
              <a:t>49-55. </a:t>
            </a:r>
            <a:r>
              <a:rPr lang="en-US" sz="1000" b="1" u="sng" dirty="0" smtClean="0">
                <a:solidFill>
                  <a:schemeClr val="accent2">
                    <a:lumMod val="75000"/>
                  </a:schemeClr>
                </a:solidFill>
              </a:rPr>
              <a:t>http://delivery.acm.org/10.1145/1200000/1198263/p49-crowcroft.pdf?key1=1198263&amp;key2=8480262621&amp;coll=portal&amp;dl=ACM&amp;CFID=28656067&amp;CFTOKEN=35770880</a:t>
            </a:r>
            <a:r>
              <a:rPr lang="en-US" sz="1000" b="1" dirty="0" smtClean="0"/>
              <a:t> – Accessed 4</a:t>
            </a:r>
            <a:r>
              <a:rPr lang="en-US" sz="1000" b="1" baseline="30000" dirty="0" smtClean="0"/>
              <a:t>th</a:t>
            </a:r>
            <a:r>
              <a:rPr lang="en-US" sz="1000" b="1" dirty="0" smtClean="0"/>
              <a:t> January 2010</a:t>
            </a:r>
            <a:endParaRPr lang="en-GB" sz="1000" b="1" dirty="0" smtClean="0"/>
          </a:p>
          <a:p>
            <a:pPr algn="just"/>
            <a:r>
              <a:rPr lang="en-US" sz="1000" b="1" dirty="0" smtClean="0"/>
              <a:t>[7] </a:t>
            </a:r>
            <a:r>
              <a:rPr lang="en-US" sz="1000" b="1" dirty="0" err="1" smtClean="0"/>
              <a:t>Durie</a:t>
            </a:r>
            <a:r>
              <a:rPr lang="en-US" sz="1000" b="1" dirty="0" smtClean="0"/>
              <a:t>, R, ‘United Kingdom: telecommunications – regulation,’ (2009) 15(4) </a:t>
            </a:r>
            <a:r>
              <a:rPr lang="en-US" sz="1000" b="1" i="1" dirty="0" smtClean="0"/>
              <a:t>C.T.L.R.</a:t>
            </a:r>
            <a:r>
              <a:rPr lang="en-US" sz="1000" b="1" dirty="0" smtClean="0"/>
              <a:t>  N106-110</a:t>
            </a:r>
            <a:endParaRPr lang="en-GB" sz="1000" b="1" dirty="0" smtClean="0"/>
          </a:p>
          <a:p>
            <a:pPr algn="just"/>
            <a:r>
              <a:rPr lang="en-GB" sz="1000" b="1" dirty="0" smtClean="0"/>
              <a:t>[8] </a:t>
            </a:r>
            <a:r>
              <a:rPr lang="en-GB" sz="1000" b="1" dirty="0" err="1" smtClean="0"/>
              <a:t>Facebook’s</a:t>
            </a:r>
            <a:r>
              <a:rPr lang="en-GB" sz="1000" b="1" dirty="0" smtClean="0"/>
              <a:t> </a:t>
            </a:r>
            <a:r>
              <a:rPr lang="en-GB" sz="1000" b="1" dirty="0"/>
              <a:t>Website: </a:t>
            </a:r>
            <a:r>
              <a:rPr lang="en-GB" sz="1000" b="1" u="sng" dirty="0">
                <a:solidFill>
                  <a:schemeClr val="accent2">
                    <a:lumMod val="75000"/>
                  </a:schemeClr>
                </a:solidFill>
              </a:rPr>
              <a:t>http://www.facebook.com/</a:t>
            </a:r>
            <a:r>
              <a:rPr lang="en-GB" sz="1000" b="1" dirty="0"/>
              <a:t> – Accessed 13</a:t>
            </a:r>
            <a:r>
              <a:rPr lang="en-GB" sz="1000" b="1" baseline="30000" dirty="0"/>
              <a:t>th</a:t>
            </a:r>
            <a:r>
              <a:rPr lang="en-GB" sz="1000" b="1" dirty="0"/>
              <a:t> January </a:t>
            </a:r>
            <a:r>
              <a:rPr lang="en-GB" sz="1000" b="1" dirty="0" smtClean="0"/>
              <a:t>2010</a:t>
            </a:r>
          </a:p>
          <a:p>
            <a:pPr algn="just"/>
            <a:r>
              <a:rPr lang="en-US" sz="1000" b="1" dirty="0" smtClean="0"/>
              <a:t>[9] </a:t>
            </a:r>
            <a:r>
              <a:rPr lang="en-US" sz="1000" b="1" dirty="0" err="1" smtClean="0"/>
              <a:t>Haftke</a:t>
            </a:r>
            <a:r>
              <a:rPr lang="en-US" sz="1000" b="1" dirty="0" smtClean="0"/>
              <a:t>, M, ‘Net liability: is an exemption from liability for on-line service providers required?’ (1996) 7(2) </a:t>
            </a:r>
            <a:r>
              <a:rPr lang="en-US" sz="1000" b="1" i="1" dirty="0" err="1" smtClean="0"/>
              <a:t>Ent</a:t>
            </a:r>
            <a:r>
              <a:rPr lang="en-US" sz="1000" b="1" i="1" dirty="0" smtClean="0"/>
              <a:t>. L.R.</a:t>
            </a:r>
            <a:r>
              <a:rPr lang="en-US" sz="1000" b="1" dirty="0" smtClean="0"/>
              <a:t> 47-49</a:t>
            </a:r>
            <a:endParaRPr lang="en-GB" sz="1000" b="1" dirty="0" smtClean="0"/>
          </a:p>
          <a:p>
            <a:pPr algn="just"/>
            <a:r>
              <a:rPr lang="en-US" sz="1000" b="1" dirty="0" smtClean="0"/>
              <a:t>[10] Hahn, R.W, </a:t>
            </a:r>
            <a:r>
              <a:rPr lang="en-US" sz="1000" b="1" dirty="0" err="1" smtClean="0"/>
              <a:t>Litan</a:t>
            </a:r>
            <a:r>
              <a:rPr lang="en-US" sz="1000" b="1" dirty="0" smtClean="0"/>
              <a:t>, R.E. and Singer, H.J, ‘The economics of "wireless net neutrality"’ (2007) 3(3) </a:t>
            </a:r>
            <a:r>
              <a:rPr lang="en-US" sz="1000" b="1" i="1" dirty="0" smtClean="0"/>
              <a:t>J.C.L. &amp; E.</a:t>
            </a:r>
            <a:r>
              <a:rPr lang="en-US" sz="1000" b="1" dirty="0" smtClean="0"/>
              <a:t> 399-451</a:t>
            </a:r>
            <a:endParaRPr lang="en-GB" sz="1000" b="1" dirty="0" smtClean="0"/>
          </a:p>
          <a:p>
            <a:pPr algn="just"/>
            <a:r>
              <a:rPr lang="en-GB" sz="1000" b="1" dirty="0" smtClean="0"/>
              <a:t>[11] James</a:t>
            </a:r>
            <a:r>
              <a:rPr lang="en-GB" sz="1000" b="1" dirty="0"/>
              <a:t>, S, ‘Social networking sites: regulating the online "Wild West" of Web 2.0,’ (2008) 19(2) </a:t>
            </a:r>
            <a:r>
              <a:rPr lang="en-GB" sz="1000" b="1" i="1" dirty="0" err="1"/>
              <a:t>Ent</a:t>
            </a:r>
            <a:r>
              <a:rPr lang="en-GB" sz="1000" b="1" i="1" dirty="0"/>
              <a:t>. L.R.</a:t>
            </a:r>
            <a:r>
              <a:rPr lang="en-GB" sz="1000" b="1" dirty="0"/>
              <a:t> 47-50 (Available via Westlaw)</a:t>
            </a:r>
          </a:p>
          <a:p>
            <a:pPr algn="just"/>
            <a:r>
              <a:rPr lang="en-GB" sz="1000" b="1" dirty="0" smtClean="0"/>
              <a:t>[12] </a:t>
            </a:r>
            <a:r>
              <a:rPr lang="en-GB" sz="1000" b="1" dirty="0" err="1" smtClean="0"/>
              <a:t>Mannan</a:t>
            </a:r>
            <a:r>
              <a:rPr lang="en-GB" sz="1000" b="1" dirty="0"/>
              <a:t>, M. and van </a:t>
            </a:r>
            <a:r>
              <a:rPr lang="en-GB" sz="1000" b="1" dirty="0" err="1"/>
              <a:t>Oorschot</a:t>
            </a:r>
            <a:r>
              <a:rPr lang="en-GB" sz="1000" b="1" dirty="0"/>
              <a:t>, P.C, ‘Privacy-Enhanced Sharing of Personal Content on the Web,’ 17</a:t>
            </a:r>
            <a:r>
              <a:rPr lang="en-GB" sz="1000" b="1" baseline="30000" dirty="0"/>
              <a:t>th</a:t>
            </a:r>
            <a:r>
              <a:rPr lang="en-GB" sz="1000" b="1" dirty="0"/>
              <a:t> International World Wide Web Conference , WWW 2008 / Refereed Track: Security and Privacy – Misc, Beijing, China, WWW 2008, April 21–25, 2008, ACM 978-1-60558-085-2/08/04 </a:t>
            </a:r>
            <a:r>
              <a:rPr lang="en-GB" sz="1000" b="1" u="sng" dirty="0">
                <a:solidFill>
                  <a:schemeClr val="accent2">
                    <a:lumMod val="75000"/>
                  </a:schemeClr>
                </a:solidFill>
              </a:rPr>
              <a:t>http://delivery.acm.org/10.1145/1370000/1367564/p487-mannan.pdf?key1=1367564&amp;key2=1785833621&amp;coll=portal&amp;dl=ACM&amp;CFID=28656067&amp;CFTOKEN=35770880</a:t>
            </a:r>
            <a:r>
              <a:rPr lang="en-GB" sz="1000" b="1" dirty="0">
                <a:solidFill>
                  <a:schemeClr val="accent2">
                    <a:lumMod val="75000"/>
                  </a:schemeClr>
                </a:solidFill>
              </a:rPr>
              <a:t> </a:t>
            </a:r>
            <a:r>
              <a:rPr lang="en-GB" sz="1000" b="1" dirty="0"/>
              <a:t>– Accessed 13</a:t>
            </a:r>
            <a:r>
              <a:rPr lang="en-GB" sz="1000" b="1" baseline="30000" dirty="0"/>
              <a:t>th</a:t>
            </a:r>
            <a:r>
              <a:rPr lang="en-GB" sz="1000" b="1" dirty="0"/>
              <a:t> January 2010</a:t>
            </a:r>
          </a:p>
          <a:p>
            <a:pPr algn="just"/>
            <a:r>
              <a:rPr lang="en-GB" sz="1000" b="1" dirty="0" smtClean="0"/>
              <a:t>[13] </a:t>
            </a:r>
            <a:r>
              <a:rPr lang="en-GB" sz="1000" b="1" dirty="0" err="1" smtClean="0"/>
              <a:t>Myspace’s</a:t>
            </a:r>
            <a:r>
              <a:rPr lang="en-GB" sz="1000" b="1" dirty="0" smtClean="0"/>
              <a:t> </a:t>
            </a:r>
            <a:r>
              <a:rPr lang="en-GB" sz="1000" b="1" dirty="0"/>
              <a:t>Website: </a:t>
            </a:r>
            <a:r>
              <a:rPr lang="en-GB" sz="1000" b="1" u="sng" dirty="0">
                <a:solidFill>
                  <a:schemeClr val="accent2">
                    <a:lumMod val="75000"/>
                  </a:schemeClr>
                </a:solidFill>
              </a:rPr>
              <a:t>http://www.myspace.com</a:t>
            </a:r>
            <a:r>
              <a:rPr lang="en-GB" sz="1000" b="1" u="sng" dirty="0"/>
              <a:t>/</a:t>
            </a:r>
            <a:r>
              <a:rPr lang="en-GB" sz="1000" b="1" dirty="0"/>
              <a:t> – Accessed 13</a:t>
            </a:r>
            <a:r>
              <a:rPr lang="en-GB" sz="1000" b="1" baseline="30000" dirty="0"/>
              <a:t>th</a:t>
            </a:r>
            <a:r>
              <a:rPr lang="en-GB" sz="1000" b="1" dirty="0"/>
              <a:t> January 2010</a:t>
            </a:r>
          </a:p>
          <a:p>
            <a:pPr algn="just"/>
            <a:r>
              <a:rPr lang="en-GB" sz="1000" b="1" dirty="0" smtClean="0"/>
              <a:t>[14] </a:t>
            </a:r>
            <a:r>
              <a:rPr lang="en-GB" sz="1000" b="1" dirty="0" err="1" smtClean="0"/>
              <a:t>Paci</a:t>
            </a:r>
            <a:r>
              <a:rPr lang="en-GB" sz="1000" b="1" dirty="0"/>
              <a:t>, F, </a:t>
            </a:r>
            <a:r>
              <a:rPr lang="en-GB" sz="1000" b="1" dirty="0" err="1"/>
              <a:t>Shehab</a:t>
            </a:r>
            <a:r>
              <a:rPr lang="en-GB" sz="1000" b="1" dirty="0"/>
              <a:t>, M. and </a:t>
            </a:r>
            <a:r>
              <a:rPr lang="en-GB" sz="1000" b="1" dirty="0" err="1"/>
              <a:t>Squicciarini</a:t>
            </a:r>
            <a:r>
              <a:rPr lang="en-GB" sz="1000" b="1" dirty="0"/>
              <a:t>, A.C, ‘Collective Privacy Management in Social Networks’ (2009) 18</a:t>
            </a:r>
            <a:r>
              <a:rPr lang="en-GB" sz="1000" b="1" baseline="30000" dirty="0"/>
              <a:t>th</a:t>
            </a:r>
            <a:r>
              <a:rPr lang="en-GB" sz="1000" b="1" dirty="0"/>
              <a:t> International World Wide Web Conference 2009 Track: Security and Privacy / Session: Web Privacy April 20–24, 2009, Madrid, Spain, ACM 978-1-60558-487-4/09/04, 521-530. </a:t>
            </a:r>
            <a:r>
              <a:rPr lang="en-GB" sz="1000" b="1" u="sng" dirty="0">
                <a:solidFill>
                  <a:schemeClr val="accent2">
                    <a:lumMod val="75000"/>
                  </a:schemeClr>
                </a:solidFill>
              </a:rPr>
              <a:t>http://delivery.acm.org/10.1145/1530000/1526780/p521-squicciarini.pdf?key1=1526780&amp;key2=8435833621&amp;coll=portal&amp;dl=ACM&amp;CFID=28656067&amp;CFTOKEN=35770880</a:t>
            </a:r>
            <a:r>
              <a:rPr lang="en-GB" sz="1000" b="1" dirty="0">
                <a:solidFill>
                  <a:schemeClr val="accent2">
                    <a:lumMod val="75000"/>
                  </a:schemeClr>
                </a:solidFill>
              </a:rPr>
              <a:t> </a:t>
            </a:r>
            <a:r>
              <a:rPr lang="en-GB" sz="1000" b="1" dirty="0"/>
              <a:t>– Accessed 13</a:t>
            </a:r>
            <a:r>
              <a:rPr lang="en-GB" sz="1000" b="1" baseline="30000" dirty="0"/>
              <a:t>th</a:t>
            </a:r>
            <a:r>
              <a:rPr lang="en-GB" sz="1000" b="1" dirty="0"/>
              <a:t> January 2010</a:t>
            </a:r>
          </a:p>
          <a:p>
            <a:pPr algn="just"/>
            <a:r>
              <a:rPr lang="en-US" sz="1000" b="1" dirty="0" smtClean="0"/>
              <a:t>[ 15] </a:t>
            </a:r>
            <a:r>
              <a:rPr lang="en-US" sz="1000" b="1" dirty="0"/>
              <a:t>Powell, A, ‘Lessons from the Net Neutrality lobby: Balancing openness and control in a networked society’ (2009)</a:t>
            </a:r>
            <a:r>
              <a:rPr lang="en-US" sz="1000" b="1" i="1" dirty="0"/>
              <a:t>.</a:t>
            </a:r>
            <a:r>
              <a:rPr lang="en-US" sz="1000" b="1" dirty="0"/>
              <a:t> In: Proceedings of the WebSci'09: Society On-Line, 18-20 March 2009, Athens, Greece. </a:t>
            </a:r>
            <a:r>
              <a:rPr lang="en-US" sz="1000" b="1" u="sng" dirty="0">
                <a:solidFill>
                  <a:schemeClr val="accent2">
                    <a:lumMod val="75000"/>
                  </a:schemeClr>
                </a:solidFill>
              </a:rPr>
              <a:t>http://journal.webscience.org/130/1/websci09_submission_3</a:t>
            </a:r>
            <a:r>
              <a:rPr lang="en-US" sz="1000" b="1" u="sng" dirty="0"/>
              <a:t>2.pdf</a:t>
            </a:r>
            <a:r>
              <a:rPr lang="en-US" sz="1000" b="1" dirty="0"/>
              <a:t> – Accessed 4</a:t>
            </a:r>
            <a:r>
              <a:rPr lang="en-US" sz="1000" b="1" baseline="30000" dirty="0"/>
              <a:t>th</a:t>
            </a:r>
            <a:r>
              <a:rPr lang="en-US" sz="1000" b="1" dirty="0"/>
              <a:t> January 2010</a:t>
            </a:r>
            <a:endParaRPr lang="en-GB" sz="1000" b="1" dirty="0"/>
          </a:p>
          <a:p>
            <a:pPr algn="just"/>
            <a:r>
              <a:rPr lang="en-US" sz="1000" b="1" dirty="0" smtClean="0"/>
              <a:t>[16] </a:t>
            </a:r>
            <a:r>
              <a:rPr lang="en-US" sz="1000" b="1" dirty="0" err="1"/>
              <a:t>Schahczenski</a:t>
            </a:r>
            <a:r>
              <a:rPr lang="en-US" sz="1000" b="1" dirty="0"/>
              <a:t>, S, ‘Net Neutrality, Computing and Social Change,’ (2008) 38(2) </a:t>
            </a:r>
            <a:r>
              <a:rPr lang="en-US" sz="1000" b="1" i="1" dirty="0"/>
              <a:t>SIGCAS Computers and Society</a:t>
            </a:r>
            <a:r>
              <a:rPr lang="en-US" sz="1000" b="1" dirty="0"/>
              <a:t> 27. </a:t>
            </a:r>
            <a:r>
              <a:rPr lang="en-US" sz="1000" b="1" u="sng" dirty="0">
                <a:solidFill>
                  <a:schemeClr val="accent2">
                    <a:lumMod val="75000"/>
                  </a:schemeClr>
                </a:solidFill>
              </a:rPr>
              <a:t>http://</a:t>
            </a:r>
            <a:r>
              <a:rPr lang="en-US" sz="1000" b="1" u="sng" dirty="0" smtClean="0">
                <a:solidFill>
                  <a:schemeClr val="accent2">
                    <a:lumMod val="75000"/>
                  </a:schemeClr>
                </a:solidFill>
              </a:rPr>
              <a:t>delivery.acm.org/10.1145/1390000/1386591/p27-schahczenski.pdf?key1=1386591&amp;key2=4701262621&amp;coll=portal&amp;dl=ACM&amp;CFID=28656067&amp;CFTOKEN=35770880</a:t>
            </a:r>
            <a:r>
              <a:rPr lang="en-US" sz="1000" b="1" dirty="0" smtClean="0">
                <a:solidFill>
                  <a:schemeClr val="accent2">
                    <a:lumMod val="75000"/>
                  </a:schemeClr>
                </a:solidFill>
              </a:rPr>
              <a:t> </a:t>
            </a:r>
            <a:r>
              <a:rPr lang="en-US" sz="1000" b="1" dirty="0"/>
              <a:t>– Accessed 4</a:t>
            </a:r>
            <a:r>
              <a:rPr lang="en-US" sz="1000" b="1" baseline="30000" dirty="0"/>
              <a:t>th</a:t>
            </a:r>
            <a:r>
              <a:rPr lang="en-US" sz="1000" b="1" dirty="0"/>
              <a:t> January 2010</a:t>
            </a:r>
            <a:endParaRPr lang="en-GB" sz="1000" b="1" dirty="0"/>
          </a:p>
          <a:p>
            <a:pPr algn="just"/>
            <a:r>
              <a:rPr lang="en-US" sz="1000" b="1" dirty="0" smtClean="0"/>
              <a:t>[17] </a:t>
            </a:r>
            <a:r>
              <a:rPr lang="en-US" sz="1000" b="1" dirty="0" err="1"/>
              <a:t>Stromdale</a:t>
            </a:r>
            <a:r>
              <a:rPr lang="en-US" sz="1000" b="1" dirty="0"/>
              <a:t>, C, ‘Regulating online content: a global view’ (2007) 13(6) </a:t>
            </a:r>
            <a:r>
              <a:rPr lang="en-US" sz="1000" b="1" i="1" dirty="0"/>
              <a:t>C.T.L.R.</a:t>
            </a:r>
            <a:r>
              <a:rPr lang="en-US" sz="1000" b="1" dirty="0"/>
              <a:t>  </a:t>
            </a:r>
            <a:r>
              <a:rPr lang="en-US" sz="1000" b="1" dirty="0" smtClean="0"/>
              <a:t>173-178</a:t>
            </a:r>
            <a:endParaRPr lang="en-GB" sz="1000" b="1" dirty="0"/>
          </a:p>
        </p:txBody>
      </p:sp>
      <p:sp>
        <p:nvSpPr>
          <p:cNvPr id="28" name="TextBox 27"/>
          <p:cNvSpPr txBox="1"/>
          <p:nvPr/>
        </p:nvSpPr>
        <p:spPr>
          <a:xfrm>
            <a:off x="2281147" y="19265960"/>
            <a:ext cx="5000660" cy="138499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GB" sz="1400" dirty="0"/>
              <a:t>Producing a book review and presentation on Chris Anderson’s book – ‘the Long Tail’ </a:t>
            </a:r>
            <a:r>
              <a:rPr lang="en-GB" sz="1400" dirty="0" smtClean="0"/>
              <a:t>[2] was </a:t>
            </a:r>
            <a:r>
              <a:rPr lang="en-GB" sz="1400" dirty="0"/>
              <a:t>extremely useful in considering the economic impact of the Web. </a:t>
            </a:r>
          </a:p>
          <a:p>
            <a:r>
              <a:rPr lang="en-GB" sz="1400" dirty="0"/>
              <a:t>Is there a move away from the hits-driven economy to one of niches?</a:t>
            </a:r>
          </a:p>
          <a:p>
            <a:endParaRPr lang="en-GB" sz="1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422</TotalTime>
  <Words>1652</Words>
  <Application>Microsoft Office PowerPoint</Application>
  <PresentationFormat>Custom</PresentationFormat>
  <Paragraphs>56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Flow</vt:lpstr>
      <vt:lpstr>RESEARCH AREAS WEB SCIENCE MSc - SEMESTER ONE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AREAS WEB SCIENCE MSc - SEMESTER ONE</dc:title>
  <dc:creator>Laura</dc:creator>
  <cp:lastModifiedBy>cw</cp:lastModifiedBy>
  <cp:revision>33</cp:revision>
  <dcterms:created xsi:type="dcterms:W3CDTF">2010-02-06T16:33:38Z</dcterms:created>
  <dcterms:modified xsi:type="dcterms:W3CDTF">2010-02-09T10:14:04Z</dcterms:modified>
</cp:coreProperties>
</file>